
<file path=[Content_Types].xml><?xml version="1.0" encoding="utf-8"?>
<Types xmlns="http://schemas.openxmlformats.org/package/2006/content-types">
  <Default Extension="bin" ContentType="application/vnd.ms-office.activeX"/>
  <Default Extension="jpeg" ContentType="image/jpeg"/>
  <Default Extension="mp4" ContentType="video/mp4"/>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activeX/activeX1.xml" ContentType="application/vnd.ms-office.activeX+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109"/>
  </p:notesMasterIdLst>
  <p:handoutMasterIdLst>
    <p:handoutMasterId r:id="rId110"/>
  </p:handoutMasterIdLst>
  <p:sldIdLst>
    <p:sldId id="632" r:id="rId2"/>
    <p:sldId id="406" r:id="rId3"/>
    <p:sldId id="489" r:id="rId4"/>
    <p:sldId id="490" r:id="rId5"/>
    <p:sldId id="492" r:id="rId6"/>
    <p:sldId id="493" r:id="rId7"/>
    <p:sldId id="494" r:id="rId8"/>
    <p:sldId id="495" r:id="rId9"/>
    <p:sldId id="499" r:id="rId10"/>
    <p:sldId id="500" r:id="rId11"/>
    <p:sldId id="501" r:id="rId12"/>
    <p:sldId id="590" r:id="rId13"/>
    <p:sldId id="502" r:id="rId14"/>
    <p:sldId id="503" r:id="rId15"/>
    <p:sldId id="504" r:id="rId16"/>
    <p:sldId id="505" r:id="rId17"/>
    <p:sldId id="591" r:id="rId18"/>
    <p:sldId id="496" r:id="rId19"/>
    <p:sldId id="507" r:id="rId20"/>
    <p:sldId id="508" r:id="rId21"/>
    <p:sldId id="506" r:id="rId22"/>
    <p:sldId id="509" r:id="rId23"/>
    <p:sldId id="592" r:id="rId24"/>
    <p:sldId id="497" r:id="rId25"/>
    <p:sldId id="510" r:id="rId26"/>
    <p:sldId id="511" r:id="rId27"/>
    <p:sldId id="512" r:id="rId28"/>
    <p:sldId id="498" r:id="rId29"/>
    <p:sldId id="513" r:id="rId30"/>
    <p:sldId id="514" r:id="rId31"/>
    <p:sldId id="515" r:id="rId32"/>
    <p:sldId id="623" r:id="rId33"/>
    <p:sldId id="517" r:id="rId34"/>
    <p:sldId id="543" r:id="rId35"/>
    <p:sldId id="542" r:id="rId36"/>
    <p:sldId id="546" r:id="rId37"/>
    <p:sldId id="559" r:id="rId38"/>
    <p:sldId id="544" r:id="rId39"/>
    <p:sldId id="560" r:id="rId40"/>
    <p:sldId id="545" r:id="rId41"/>
    <p:sldId id="547" r:id="rId42"/>
    <p:sldId id="516" r:id="rId43"/>
    <p:sldId id="594" r:id="rId44"/>
    <p:sldId id="636" r:id="rId45"/>
    <p:sldId id="615" r:id="rId46"/>
    <p:sldId id="518" r:id="rId47"/>
    <p:sldId id="627" r:id="rId48"/>
    <p:sldId id="520" r:id="rId49"/>
    <p:sldId id="521" r:id="rId50"/>
    <p:sldId id="522" r:id="rId51"/>
    <p:sldId id="616" r:id="rId52"/>
    <p:sldId id="523" r:id="rId53"/>
    <p:sldId id="525" r:id="rId54"/>
    <p:sldId id="526" r:id="rId55"/>
    <p:sldId id="562" r:id="rId56"/>
    <p:sldId id="527" r:id="rId57"/>
    <p:sldId id="563" r:id="rId58"/>
    <p:sldId id="528" r:id="rId59"/>
    <p:sldId id="564" r:id="rId60"/>
    <p:sldId id="561" r:id="rId61"/>
    <p:sldId id="565" r:id="rId62"/>
    <p:sldId id="601" r:id="rId63"/>
    <p:sldId id="598" r:id="rId64"/>
    <p:sldId id="599" r:id="rId65"/>
    <p:sldId id="600" r:id="rId66"/>
    <p:sldId id="637" r:id="rId67"/>
    <p:sldId id="531" r:id="rId68"/>
    <p:sldId id="583" r:id="rId69"/>
    <p:sldId id="533" r:id="rId70"/>
    <p:sldId id="534" r:id="rId71"/>
    <p:sldId id="558" r:id="rId72"/>
    <p:sldId id="548" r:id="rId73"/>
    <p:sldId id="550" r:id="rId74"/>
    <p:sldId id="551" r:id="rId75"/>
    <p:sldId id="549" r:id="rId76"/>
    <p:sldId id="535" r:id="rId77"/>
    <p:sldId id="537" r:id="rId78"/>
    <p:sldId id="538" r:id="rId79"/>
    <p:sldId id="584" r:id="rId80"/>
    <p:sldId id="585" r:id="rId81"/>
    <p:sldId id="539" r:id="rId82"/>
    <p:sldId id="540" r:id="rId83"/>
    <p:sldId id="541" r:id="rId84"/>
    <p:sldId id="554" r:id="rId85"/>
    <p:sldId id="553" r:id="rId86"/>
    <p:sldId id="586" r:id="rId87"/>
    <p:sldId id="587" r:id="rId88"/>
    <p:sldId id="588" r:id="rId89"/>
    <p:sldId id="555" r:id="rId90"/>
    <p:sldId id="556" r:id="rId91"/>
    <p:sldId id="557" r:id="rId92"/>
    <p:sldId id="552" r:id="rId93"/>
    <p:sldId id="536" r:id="rId94"/>
    <p:sldId id="638" r:id="rId95"/>
    <p:sldId id="624" r:id="rId96"/>
    <p:sldId id="626" r:id="rId97"/>
    <p:sldId id="610" r:id="rId98"/>
    <p:sldId id="574" r:id="rId99"/>
    <p:sldId id="573" r:id="rId100"/>
    <p:sldId id="612" r:id="rId101"/>
    <p:sldId id="613" r:id="rId102"/>
    <p:sldId id="575" r:id="rId103"/>
    <p:sldId id="639" r:id="rId104"/>
    <p:sldId id="576" r:id="rId105"/>
    <p:sldId id="640" r:id="rId106"/>
    <p:sldId id="577" r:id="rId107"/>
    <p:sldId id="611" r:id="rId10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modifyVerifier cryptProviderType="rsaAES" cryptAlgorithmClass="hash" cryptAlgorithmType="typeAny" cryptAlgorithmSid="14" spinCount="100000" saltData="wrzWIWJ8z+eRGImC+D9h9w==" hashData="MQhmGSCWZ4rMQwCPh3xZKrSLUxlTIN/UrM1Rih46qrnYYDcQDLxz0LAe+VkW/KSxICOBNh3kGTgOlLT4Q6pj4A=="/>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34495E"/>
    <a:srgbClr val="00AAAD"/>
    <a:srgbClr val="130BB5"/>
    <a:srgbClr val="008000"/>
    <a:srgbClr val="E40524"/>
    <a:srgbClr val="D6B580"/>
    <a:srgbClr val="FF6702"/>
    <a:srgbClr val="F8EDE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93172" autoAdjust="0"/>
  </p:normalViewPr>
  <p:slideViewPr>
    <p:cSldViewPr>
      <p:cViewPr varScale="1">
        <p:scale>
          <a:sx n="80" d="100"/>
          <a:sy n="80" d="100"/>
        </p:scale>
        <p:origin x="1550" y="62"/>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0"/>
    </p:cViewPr>
  </p:sorterViewPr>
  <p:notesViewPr>
    <p:cSldViewPr>
      <p:cViewPr varScale="1">
        <p:scale>
          <a:sx n="57" d="100"/>
          <a:sy n="57" d="100"/>
        </p:scale>
        <p:origin x="2832" y="72"/>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07" Type="http://schemas.openxmlformats.org/officeDocument/2006/relationships/slide" Target="slides/slide106.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110" Type="http://schemas.openxmlformats.org/officeDocument/2006/relationships/handoutMaster" Target="handoutMasters/handout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notesMaster" Target="notesMasters/notesMaster1.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s>
</file>

<file path=ppt/activeX/_rels/activeX1.xml.rels><?xml version="1.0" encoding="UTF-8" standalone="yes"?>
<Relationships xmlns="http://schemas.openxmlformats.org/package/2006/relationships"><Relationship Id="rId1" Type="http://schemas.microsoft.com/office/2006/relationships/activeXControlBinary" Target="activeX1.bin"/></Relationships>
</file>

<file path=ppt/activeX/activeX1.xml><?xml version="1.0" encoding="utf-8"?>
<ax:ocx xmlns:ax="http://schemas.microsoft.com/office/2006/activeX" xmlns:r="http://schemas.openxmlformats.org/officeDocument/2006/relationships" ax:classid="{5512D11A-5CC6-11CF-8D67-00AA00BDCE1D}" ax:persistence="persistStream" r:id="rId1"/>
</file>

<file path=ppt/drawings/_rels/vmlDrawing1.vml.rels><?xml version="1.0" encoding="UTF-8" standalone="yes"?>
<Relationships xmlns="http://schemas.openxmlformats.org/package/2006/relationships"><Relationship Id="rId1" Type="http://schemas.openxmlformats.org/officeDocument/2006/relationships/image" Target="../media/image12.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a:t>2160707</a:t>
            </a: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AB55501-0E15-4C72-B043-5FA2E81B0BC0}" type="datetimeFigureOut">
              <a:rPr lang="en-US" smtClean="0"/>
              <a:pPr/>
              <a:t>2/12/2020</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BA41AEB-30EE-4500-A41E-F80885E3D627}" type="slidenum">
              <a:rPr lang="en-US" smtClean="0"/>
              <a:pPr/>
              <a:t>‹#›</a:t>
            </a:fld>
            <a:endParaRPr lang="en-US"/>
          </a:p>
        </p:txBody>
      </p:sp>
    </p:spTree>
    <p:extLst>
      <p:ext uri="{BB962C8B-B14F-4D97-AF65-F5344CB8AC3E}">
        <p14:creationId xmlns:p14="http://schemas.microsoft.com/office/powerpoint/2010/main" val="2939075007"/>
      </p:ext>
    </p:extLst>
  </p:cSld>
  <p:clrMap bg1="lt1" tx1="dk1" bg2="lt2" tx2="dk2" accent1="accent1" accent2="accent2" accent3="accent3" accent4="accent4" accent5="accent5" accent6="accent6" hlink="hlink" folHlink="folHlink"/>
  <p:hf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a:t>2160707</a:t>
            </a: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DAEC9C6-1CE4-4880-838A-FB85AC35DCB4}" type="datetimeFigureOut">
              <a:rPr lang="en-US" smtClean="0"/>
              <a:pPr/>
              <a:t>2/12/2020</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F7A3D7D-4DD0-4519-9573-665089B66871}" type="slidenum">
              <a:rPr lang="en-US" smtClean="0"/>
              <a:pPr/>
              <a:t>‹#›</a:t>
            </a:fld>
            <a:endParaRPr lang="en-US"/>
          </a:p>
        </p:txBody>
      </p:sp>
    </p:spTree>
    <p:extLst>
      <p:ext uri="{BB962C8B-B14F-4D97-AF65-F5344CB8AC3E}">
        <p14:creationId xmlns:p14="http://schemas.microsoft.com/office/powerpoint/2010/main" val="1674936662"/>
      </p:ext>
    </p:extLst>
  </p:cSld>
  <p:clrMap bg1="lt1" tx1="dk1" bg2="lt2" tx2="dk2" accent1="accent1" accent2="accent2" accent3="accent3" accent4="accent4" accent5="accent5" accent6="accent6" hlink="hlink" folHlink="folHlink"/>
  <p:hf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F7A3D7D-4DD0-4519-9573-665089B66871}" type="slidenum">
              <a:rPr lang="en-US" smtClean="0"/>
              <a:pPr/>
              <a:t>2</a:t>
            </a:fld>
            <a:endParaRPr lang="en-US"/>
          </a:p>
        </p:txBody>
      </p:sp>
      <p:sp>
        <p:nvSpPr>
          <p:cNvPr id="5" name="Header Placeholder 4"/>
          <p:cNvSpPr>
            <a:spLocks noGrp="1"/>
          </p:cNvSpPr>
          <p:nvPr>
            <p:ph type="hdr" sz="quarter" idx="11"/>
          </p:nvPr>
        </p:nvSpPr>
        <p:spPr/>
        <p:txBody>
          <a:bodyPr/>
          <a:lstStyle/>
          <a:p>
            <a:r>
              <a:rPr lang="en-US"/>
              <a:t>2160707</a:t>
            </a:r>
          </a:p>
        </p:txBody>
      </p:sp>
    </p:spTree>
    <p:extLst>
      <p:ext uri="{BB962C8B-B14F-4D97-AF65-F5344CB8AC3E}">
        <p14:creationId xmlns:p14="http://schemas.microsoft.com/office/powerpoint/2010/main" val="18552892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The session could be terminated by the client’s request, or the server could automatically close it after a certain period of time.</a:t>
            </a:r>
          </a:p>
          <a:p>
            <a:endParaRPr lang="en-US" dirty="0"/>
          </a:p>
        </p:txBody>
      </p:sp>
      <p:sp>
        <p:nvSpPr>
          <p:cNvPr id="4" name="Header Placeholder 3"/>
          <p:cNvSpPr>
            <a:spLocks noGrp="1"/>
          </p:cNvSpPr>
          <p:nvPr>
            <p:ph type="hdr" sz="quarter" idx="10"/>
          </p:nvPr>
        </p:nvSpPr>
        <p:spPr/>
        <p:txBody>
          <a:bodyPr/>
          <a:lstStyle/>
          <a:p>
            <a:r>
              <a:rPr lang="en-US"/>
              <a:t>2160707</a:t>
            </a:r>
          </a:p>
        </p:txBody>
      </p:sp>
      <p:sp>
        <p:nvSpPr>
          <p:cNvPr id="5" name="Slide Number Placeholder 4"/>
          <p:cNvSpPr>
            <a:spLocks noGrp="1"/>
          </p:cNvSpPr>
          <p:nvPr>
            <p:ph type="sldNum" sz="quarter" idx="11"/>
          </p:nvPr>
        </p:nvSpPr>
        <p:spPr/>
        <p:txBody>
          <a:bodyPr/>
          <a:lstStyle/>
          <a:p>
            <a:fld id="{3F7A3D7D-4DD0-4519-9573-665089B66871}" type="slidenum">
              <a:rPr lang="en-US" smtClean="0"/>
              <a:pPr/>
              <a:t>4</a:t>
            </a:fld>
            <a:endParaRPr lang="en-US"/>
          </a:p>
        </p:txBody>
      </p:sp>
    </p:spTree>
    <p:extLst>
      <p:ext uri="{BB962C8B-B14F-4D97-AF65-F5344CB8AC3E}">
        <p14:creationId xmlns:p14="http://schemas.microsoft.com/office/powerpoint/2010/main" val="35738354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 positive value indicates that the cookie will expire after that many seconds have passed. Note that the value is the </a:t>
            </a:r>
            <a:r>
              <a:rPr lang="en-US" sz="1200" b="0" i="1" kern="1200" dirty="0">
                <a:solidFill>
                  <a:schemeClr val="tx1"/>
                </a:solidFill>
                <a:effectLst/>
                <a:latin typeface="+mn-lt"/>
                <a:ea typeface="+mn-ea"/>
                <a:cs typeface="+mn-cs"/>
              </a:rPr>
              <a:t>maximum</a:t>
            </a:r>
            <a:r>
              <a:rPr lang="en-US" sz="1200" b="0" i="0" kern="1200" dirty="0">
                <a:solidFill>
                  <a:schemeClr val="tx1"/>
                </a:solidFill>
                <a:effectLst/>
                <a:latin typeface="+mn-lt"/>
                <a:ea typeface="+mn-ea"/>
                <a:cs typeface="+mn-cs"/>
              </a:rPr>
              <a:t> age when the cookie will expire, not the cookie's current age.</a:t>
            </a:r>
          </a:p>
          <a:p>
            <a:r>
              <a:rPr lang="en-US" sz="1200" b="0" i="0" kern="1200" dirty="0">
                <a:solidFill>
                  <a:schemeClr val="tx1"/>
                </a:solidFill>
                <a:effectLst/>
                <a:latin typeface="+mn-lt"/>
                <a:ea typeface="+mn-ea"/>
                <a:cs typeface="+mn-cs"/>
              </a:rPr>
              <a:t>A negative value means that the cookie is not stored persistently and will be deleted when the Web browser exits. A zero value causes the cookie to be deleted.</a:t>
            </a:r>
          </a:p>
          <a:p>
            <a:endParaRPr lang="en-US" dirty="0"/>
          </a:p>
        </p:txBody>
      </p:sp>
      <p:sp>
        <p:nvSpPr>
          <p:cNvPr id="4" name="Header Placeholder 3"/>
          <p:cNvSpPr>
            <a:spLocks noGrp="1"/>
          </p:cNvSpPr>
          <p:nvPr>
            <p:ph type="hdr" sz="quarter" idx="10"/>
          </p:nvPr>
        </p:nvSpPr>
        <p:spPr/>
        <p:txBody>
          <a:bodyPr/>
          <a:lstStyle/>
          <a:p>
            <a:r>
              <a:rPr lang="en-US"/>
              <a:t>2160707</a:t>
            </a:r>
          </a:p>
        </p:txBody>
      </p:sp>
      <p:sp>
        <p:nvSpPr>
          <p:cNvPr id="5" name="Slide Number Placeholder 4"/>
          <p:cNvSpPr>
            <a:spLocks noGrp="1"/>
          </p:cNvSpPr>
          <p:nvPr>
            <p:ph type="sldNum" sz="quarter" idx="11"/>
          </p:nvPr>
        </p:nvSpPr>
        <p:spPr/>
        <p:txBody>
          <a:bodyPr/>
          <a:lstStyle/>
          <a:p>
            <a:fld id="{3F7A3D7D-4DD0-4519-9573-665089B66871}" type="slidenum">
              <a:rPr lang="en-US" smtClean="0"/>
              <a:pPr/>
              <a:t>28</a:t>
            </a:fld>
            <a:endParaRPr lang="en-US"/>
          </a:p>
        </p:txBody>
      </p:sp>
    </p:spTree>
    <p:extLst>
      <p:ext uri="{BB962C8B-B14F-4D97-AF65-F5344CB8AC3E}">
        <p14:creationId xmlns:p14="http://schemas.microsoft.com/office/powerpoint/2010/main" val="3868187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 positive value indicates that the cookie will expire after that many seconds have passed. Note that the value is the </a:t>
            </a:r>
            <a:r>
              <a:rPr lang="en-US" sz="1200" b="0" i="1" kern="1200" dirty="0">
                <a:solidFill>
                  <a:schemeClr val="tx1"/>
                </a:solidFill>
                <a:effectLst/>
                <a:latin typeface="+mn-lt"/>
                <a:ea typeface="+mn-ea"/>
                <a:cs typeface="+mn-cs"/>
              </a:rPr>
              <a:t>maximum</a:t>
            </a:r>
            <a:r>
              <a:rPr lang="en-US" sz="1200" b="0" i="0" kern="1200" dirty="0">
                <a:solidFill>
                  <a:schemeClr val="tx1"/>
                </a:solidFill>
                <a:effectLst/>
                <a:latin typeface="+mn-lt"/>
                <a:ea typeface="+mn-ea"/>
                <a:cs typeface="+mn-cs"/>
              </a:rPr>
              <a:t> age when the cookie will expire, not the cookie's current age.</a:t>
            </a:r>
          </a:p>
          <a:p>
            <a:r>
              <a:rPr lang="en-US" sz="1200" b="0" i="0" kern="1200" dirty="0">
                <a:solidFill>
                  <a:schemeClr val="tx1"/>
                </a:solidFill>
                <a:effectLst/>
                <a:latin typeface="+mn-lt"/>
                <a:ea typeface="+mn-ea"/>
                <a:cs typeface="+mn-cs"/>
              </a:rPr>
              <a:t>A negative value means that the cookie is not stored persistently and will be deleted when the Web browser exits. A zero value causes the cookie to be deleted.</a:t>
            </a:r>
          </a:p>
          <a:p>
            <a:endParaRPr lang="en-US" dirty="0"/>
          </a:p>
        </p:txBody>
      </p:sp>
      <p:sp>
        <p:nvSpPr>
          <p:cNvPr id="4" name="Header Placeholder 3"/>
          <p:cNvSpPr>
            <a:spLocks noGrp="1"/>
          </p:cNvSpPr>
          <p:nvPr>
            <p:ph type="hdr" sz="quarter" idx="10"/>
          </p:nvPr>
        </p:nvSpPr>
        <p:spPr/>
        <p:txBody>
          <a:bodyPr/>
          <a:lstStyle/>
          <a:p>
            <a:r>
              <a:rPr lang="en-US"/>
              <a:t>2160707</a:t>
            </a:r>
          </a:p>
        </p:txBody>
      </p:sp>
      <p:sp>
        <p:nvSpPr>
          <p:cNvPr id="5" name="Slide Number Placeholder 4"/>
          <p:cNvSpPr>
            <a:spLocks noGrp="1"/>
          </p:cNvSpPr>
          <p:nvPr>
            <p:ph type="sldNum" sz="quarter" idx="11"/>
          </p:nvPr>
        </p:nvSpPr>
        <p:spPr/>
        <p:txBody>
          <a:bodyPr/>
          <a:lstStyle/>
          <a:p>
            <a:fld id="{3F7A3D7D-4DD0-4519-9573-665089B66871}" type="slidenum">
              <a:rPr lang="en-US" smtClean="0"/>
              <a:pPr/>
              <a:t>29</a:t>
            </a:fld>
            <a:endParaRPr lang="en-US"/>
          </a:p>
        </p:txBody>
      </p:sp>
    </p:spTree>
    <p:extLst>
      <p:ext uri="{BB962C8B-B14F-4D97-AF65-F5344CB8AC3E}">
        <p14:creationId xmlns:p14="http://schemas.microsoft.com/office/powerpoint/2010/main" val="6774441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2160707</a:t>
            </a:r>
          </a:p>
        </p:txBody>
      </p:sp>
      <p:sp>
        <p:nvSpPr>
          <p:cNvPr id="5" name="Slide Number Placeholder 4"/>
          <p:cNvSpPr>
            <a:spLocks noGrp="1"/>
          </p:cNvSpPr>
          <p:nvPr>
            <p:ph type="sldNum" sz="quarter" idx="11"/>
          </p:nvPr>
        </p:nvSpPr>
        <p:spPr/>
        <p:txBody>
          <a:bodyPr/>
          <a:lstStyle/>
          <a:p>
            <a:fld id="{3F7A3D7D-4DD0-4519-9573-665089B66871}" type="slidenum">
              <a:rPr lang="en-US" smtClean="0"/>
              <a:pPr/>
              <a:t>93</a:t>
            </a:fld>
            <a:endParaRPr lang="en-US"/>
          </a:p>
        </p:txBody>
      </p:sp>
    </p:spTree>
    <p:extLst>
      <p:ext uri="{BB962C8B-B14F-4D97-AF65-F5344CB8AC3E}">
        <p14:creationId xmlns:p14="http://schemas.microsoft.com/office/powerpoint/2010/main" val="36177446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sz="1200" b="0" i="0" kern="1200" dirty="0">
                <a:solidFill>
                  <a:schemeClr val="tx1"/>
                </a:solidFill>
                <a:effectLst/>
                <a:latin typeface="+mn-lt"/>
                <a:ea typeface="+mn-ea"/>
                <a:cs typeface="+mn-cs"/>
              </a:rPr>
              <a:t> web container</a:t>
            </a:r>
          </a:p>
          <a:p>
            <a:pPr marL="0" indent="0">
              <a:buNone/>
            </a:pPr>
            <a:r>
              <a:rPr lang="en-US" sz="1200" b="0" i="0" kern="1200" dirty="0">
                <a:solidFill>
                  <a:schemeClr val="tx1"/>
                </a:solidFill>
                <a:effectLst/>
                <a:latin typeface="+mn-lt"/>
                <a:ea typeface="+mn-ea"/>
                <a:cs typeface="+mn-cs"/>
              </a:rPr>
              <a:t>3.</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At the time of first request.</a:t>
            </a:r>
          </a:p>
          <a:p>
            <a:pPr marL="0" indent="0">
              <a:buNone/>
            </a:pPr>
            <a:r>
              <a:rPr lang="en-US" sz="1200" b="0" i="0" kern="1200" dirty="0">
                <a:solidFill>
                  <a:schemeClr val="tx1"/>
                </a:solidFill>
                <a:effectLst/>
                <a:latin typeface="+mn-lt"/>
                <a:ea typeface="+mn-ea"/>
                <a:cs typeface="+mn-cs"/>
              </a:rPr>
              <a:t>4. </a:t>
            </a:r>
            <a:r>
              <a:rPr lang="en-US" sz="1200" b="0" i="0" kern="1200" dirty="0" err="1">
                <a:solidFill>
                  <a:schemeClr val="tx1"/>
                </a:solidFill>
                <a:effectLst/>
                <a:latin typeface="+mn-lt"/>
                <a:ea typeface="+mn-ea"/>
                <a:cs typeface="+mn-cs"/>
              </a:rPr>
              <a:t>PrintWriter</a:t>
            </a:r>
            <a:r>
              <a:rPr lang="en-US" sz="1200" b="0" i="0" kern="1200" dirty="0">
                <a:solidFill>
                  <a:schemeClr val="tx1"/>
                </a:solidFill>
                <a:effectLst/>
                <a:latin typeface="+mn-lt"/>
                <a:ea typeface="+mn-ea"/>
                <a:cs typeface="+mn-cs"/>
              </a:rPr>
              <a:t> is a character-stream class where as </a:t>
            </a:r>
            <a:r>
              <a:rPr lang="en-US" sz="1200" b="0" i="0" kern="1200" dirty="0" err="1">
                <a:solidFill>
                  <a:schemeClr val="tx1"/>
                </a:solidFill>
                <a:effectLst/>
                <a:latin typeface="+mn-lt"/>
                <a:ea typeface="+mn-ea"/>
                <a:cs typeface="+mn-cs"/>
              </a:rPr>
              <a:t>ServletOutputStream</a:t>
            </a:r>
            <a:r>
              <a:rPr lang="en-US" sz="1200" b="0" i="0" kern="1200" dirty="0">
                <a:solidFill>
                  <a:schemeClr val="tx1"/>
                </a:solidFill>
                <a:effectLst/>
                <a:latin typeface="+mn-lt"/>
                <a:ea typeface="+mn-ea"/>
                <a:cs typeface="+mn-cs"/>
              </a:rPr>
              <a:t> is a byte-stream class.</a:t>
            </a:r>
          </a:p>
          <a:p>
            <a:pPr marL="0" indent="0">
              <a:buNone/>
            </a:pPr>
            <a:r>
              <a:rPr lang="en-US" sz="1200" b="0" i="0" kern="1200" dirty="0">
                <a:solidFill>
                  <a:schemeClr val="tx1"/>
                </a:solidFill>
                <a:effectLst/>
                <a:latin typeface="+mn-lt"/>
                <a:ea typeface="+mn-ea"/>
                <a:cs typeface="+mn-cs"/>
              </a:rPr>
              <a:t>6. Yes, one of the way is </a:t>
            </a:r>
            <a:r>
              <a:rPr lang="en-US" sz="1200" b="0" i="0" kern="1200" dirty="0" err="1">
                <a:solidFill>
                  <a:schemeClr val="tx1"/>
                </a:solidFill>
                <a:effectLst/>
                <a:latin typeface="+mn-lt"/>
                <a:ea typeface="+mn-ea"/>
                <a:cs typeface="+mn-cs"/>
              </a:rPr>
              <a:t>RequestDispatcher</a:t>
            </a:r>
            <a:r>
              <a:rPr lang="en-US" sz="1200" b="0" i="0" kern="1200" dirty="0">
                <a:solidFill>
                  <a:schemeClr val="tx1"/>
                </a:solidFill>
                <a:effectLst/>
                <a:latin typeface="+mn-lt"/>
                <a:ea typeface="+mn-ea"/>
                <a:cs typeface="+mn-cs"/>
              </a:rPr>
              <a:t> interface for example:</a:t>
            </a:r>
          </a:p>
          <a:p>
            <a:pPr marL="0" indent="0">
              <a:buNone/>
            </a:pPr>
            <a:r>
              <a:rPr lang="en-US" sz="1200" b="0" i="0" kern="1200" dirty="0">
                <a:solidFill>
                  <a:schemeClr val="tx1"/>
                </a:solidFill>
                <a:effectLst/>
                <a:latin typeface="+mn-lt"/>
                <a:ea typeface="+mn-ea"/>
                <a:cs typeface="+mn-cs"/>
              </a:rPr>
              <a:t>9. Cookie works at client side whereas </a:t>
            </a:r>
            <a:r>
              <a:rPr lang="en-US" sz="1200" b="0" i="0" kern="1200" dirty="0" err="1">
                <a:solidFill>
                  <a:schemeClr val="tx1"/>
                </a:solidFill>
                <a:effectLst/>
                <a:latin typeface="+mn-lt"/>
                <a:ea typeface="+mn-ea"/>
                <a:cs typeface="+mn-cs"/>
              </a:rPr>
              <a:t>HttpSession</a:t>
            </a:r>
            <a:r>
              <a:rPr lang="en-US" sz="1200" b="0" i="0" kern="1200" dirty="0">
                <a:solidFill>
                  <a:schemeClr val="tx1"/>
                </a:solidFill>
                <a:effectLst/>
                <a:latin typeface="+mn-lt"/>
                <a:ea typeface="+mn-ea"/>
                <a:cs typeface="+mn-cs"/>
              </a:rPr>
              <a:t> works at server side.</a:t>
            </a:r>
          </a:p>
          <a:p>
            <a:pPr marL="0" indent="0">
              <a:buNone/>
            </a:pPr>
            <a:r>
              <a:rPr lang="en-US" sz="1200" b="0" i="0" kern="1200" dirty="0">
                <a:solidFill>
                  <a:schemeClr val="tx1"/>
                </a:solidFill>
                <a:effectLst/>
                <a:latin typeface="+mn-lt"/>
                <a:ea typeface="+mn-ea"/>
                <a:cs typeface="+mn-cs"/>
              </a:rPr>
              <a:t>10.</a:t>
            </a:r>
            <a:r>
              <a:rPr lang="en-US" sz="1200" b="1" i="0" kern="1200" dirty="0">
                <a:solidFill>
                  <a:schemeClr val="tx1"/>
                </a:solidFill>
                <a:effectLst/>
                <a:latin typeface="+mn-lt"/>
                <a:ea typeface="+mn-ea"/>
                <a:cs typeface="+mn-cs"/>
              </a:rPr>
              <a:t> MIME</a:t>
            </a:r>
            <a:r>
              <a:rPr lang="en-US" sz="1200" b="0" i="0" kern="1200" dirty="0">
                <a:solidFill>
                  <a:schemeClr val="tx1"/>
                </a:solidFill>
                <a:effectLst/>
                <a:latin typeface="+mn-lt"/>
                <a:ea typeface="+mn-ea"/>
                <a:cs typeface="+mn-cs"/>
              </a:rPr>
              <a:t> stands for Multipurpose Internet Mail Extensions. It's a way of identifying files on the Internet according to their nature and format.</a:t>
            </a:r>
          </a:p>
          <a:p>
            <a:pPr marL="0" indent="0">
              <a:buNone/>
            </a:pPr>
            <a:r>
              <a:rPr lang="en-US" dirty="0"/>
              <a:t>	text/</a:t>
            </a:r>
            <a:r>
              <a:rPr lang="en-US" dirty="0" err="1"/>
              <a:t>css</a:t>
            </a:r>
            <a:endParaRPr lang="en-US" dirty="0"/>
          </a:p>
        </p:txBody>
      </p:sp>
      <p:sp>
        <p:nvSpPr>
          <p:cNvPr id="4" name="Header Placeholder 3"/>
          <p:cNvSpPr>
            <a:spLocks noGrp="1"/>
          </p:cNvSpPr>
          <p:nvPr>
            <p:ph type="hdr" sz="quarter" idx="10"/>
          </p:nvPr>
        </p:nvSpPr>
        <p:spPr/>
        <p:txBody>
          <a:bodyPr/>
          <a:lstStyle/>
          <a:p>
            <a:r>
              <a:rPr lang="en-US"/>
              <a:t>2160707</a:t>
            </a:r>
          </a:p>
        </p:txBody>
      </p:sp>
      <p:sp>
        <p:nvSpPr>
          <p:cNvPr id="5" name="Slide Number Placeholder 4"/>
          <p:cNvSpPr>
            <a:spLocks noGrp="1"/>
          </p:cNvSpPr>
          <p:nvPr>
            <p:ph type="sldNum" sz="quarter" idx="11"/>
          </p:nvPr>
        </p:nvSpPr>
        <p:spPr/>
        <p:txBody>
          <a:bodyPr/>
          <a:lstStyle/>
          <a:p>
            <a:fld id="{3F7A3D7D-4DD0-4519-9573-665089B66871}" type="slidenum">
              <a:rPr lang="en-US" smtClean="0"/>
              <a:pPr/>
              <a:t>106</a:t>
            </a:fld>
            <a:endParaRPr lang="en-US"/>
          </a:p>
        </p:txBody>
      </p:sp>
    </p:spTree>
    <p:extLst>
      <p:ext uri="{BB962C8B-B14F-4D97-AF65-F5344CB8AC3E}">
        <p14:creationId xmlns:p14="http://schemas.microsoft.com/office/powerpoint/2010/main" val="18426769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lvl1pPr>
              <a:defRPr>
                <a:latin typeface="+mj-lt"/>
                <a:ea typeface="Open Sans Extrabold" panose="020B0906030804020204" pitchFamily="34" charset="0"/>
                <a:cs typeface="Open Sans Extrabold" panose="020B0906030804020204" pitchFamily="34" charset="0"/>
              </a:defRPr>
            </a:lvl1pPr>
          </a:lstStyle>
          <a:p>
            <a:r>
              <a:rPr lang="en-US" dirty="0"/>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EA8BEFB-AE5B-48F9-BBAD-B489CDE48C80}" type="slidenum">
              <a:rPr lang="en-US" smtClean="0"/>
              <a:pPr/>
              <a:t>‹#›</a:t>
            </a:fld>
            <a:endParaRPr lang="en-US"/>
          </a:p>
        </p:txBody>
      </p:sp>
      <p:sp>
        <p:nvSpPr>
          <p:cNvPr id="7" name="Rektangel 11"/>
          <p:cNvSpPr/>
          <p:nvPr userDrawn="1"/>
        </p:nvSpPr>
        <p:spPr>
          <a:xfrm>
            <a:off x="0" y="6477000"/>
            <a:ext cx="9144000" cy="381000"/>
          </a:xfrm>
          <a:prstGeom prst="rect">
            <a:avLst/>
          </a:prstGeom>
          <a:solidFill>
            <a:srgbClr val="34495E"/>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nchor="ctr"/>
          <a:lstStyle/>
          <a:p>
            <a:pPr indent="-342900">
              <a:defRPr/>
            </a:pPr>
            <a:r>
              <a:rPr lang="da-DK" sz="1800" noProof="1">
                <a:solidFill>
                  <a:srgbClr val="FFFFFF"/>
                </a:solidFill>
                <a:latin typeface="+mj-lt"/>
                <a:ea typeface="Open Sans" panose="020B0606030504020204" pitchFamily="34" charset="0"/>
                <a:cs typeface="Open Sans" panose="020B0606030504020204" pitchFamily="34" charset="0"/>
              </a:rPr>
              <a:t>Unit-3</a:t>
            </a:r>
            <a:r>
              <a:rPr lang="da-DK" sz="1800" baseline="0" noProof="1">
                <a:solidFill>
                  <a:srgbClr val="FFFFFF"/>
                </a:solidFill>
                <a:latin typeface="+mj-lt"/>
                <a:ea typeface="Open Sans" panose="020B0606030504020204" pitchFamily="34" charset="0"/>
                <a:cs typeface="Open Sans" panose="020B0606030504020204" pitchFamily="34" charset="0"/>
              </a:rPr>
              <a:t> Servelt API and Overview</a:t>
            </a:r>
            <a:r>
              <a:rPr lang="da-DK" sz="1800" noProof="1">
                <a:solidFill>
                  <a:srgbClr val="FFFFFF"/>
                </a:solidFill>
                <a:latin typeface="+mj-lt"/>
                <a:ea typeface="Open Sans" panose="020B0606030504020204" pitchFamily="34" charset="0"/>
                <a:cs typeface="Open Sans" panose="020B0606030504020204" pitchFamily="34" charset="0"/>
              </a:rPr>
              <a:t>               </a:t>
            </a:r>
            <a:r>
              <a:rPr lang="da-DK" sz="1800" b="1" noProof="1">
                <a:solidFill>
                  <a:srgbClr val="FFFFFF"/>
                </a:solidFill>
                <a:latin typeface="+mj-lt"/>
                <a:ea typeface="Open Sans" panose="020B0606030504020204" pitchFamily="34" charset="0"/>
                <a:cs typeface="Open Sans" panose="020B0606030504020204" pitchFamily="34" charset="0"/>
              </a:rPr>
              <a:t>      </a:t>
            </a:r>
            <a:r>
              <a:rPr lang="da-DK" sz="1800" noProof="1">
                <a:solidFill>
                  <a:srgbClr val="FFFFFF"/>
                </a:solidFill>
                <a:latin typeface="+mj-lt"/>
                <a:ea typeface="Open Sans" panose="020B0606030504020204" pitchFamily="34" charset="0"/>
                <a:cs typeface="Open Sans" panose="020B0606030504020204" pitchFamily="34" charset="0"/>
              </a:rPr>
              <a:t>       Darshan Institute of Engineering &amp; Technology</a:t>
            </a:r>
          </a:p>
        </p:txBody>
      </p:sp>
      <p:sp>
        <p:nvSpPr>
          <p:cNvPr id="8" name="Slide Number Placeholder 16"/>
          <p:cNvSpPr txBox="1">
            <a:spLocks/>
          </p:cNvSpPr>
          <p:nvPr userDrawn="1"/>
        </p:nvSpPr>
        <p:spPr>
          <a:xfrm>
            <a:off x="3505200" y="6467474"/>
            <a:ext cx="609600" cy="365125"/>
          </a:xfrm>
          <a:prstGeom prst="rect">
            <a:avLst/>
          </a:prstGeom>
        </p:spPr>
        <p:txBody>
          <a:bodyPr vert="horz" lIns="91440" tIns="45720" rIns="91440" bIns="45720" rtlCol="0" anchor="ctr"/>
          <a:lstStyle>
            <a:defPPr>
              <a:defRPr lang="en-US"/>
            </a:defPPr>
            <a:lvl1pPr marL="0" algn="r" defTabSz="914400" rtl="0" eaLnBrk="1" latinLnBrk="0" hangingPunct="1">
              <a:defRPr lang="en-US" sz="1800" kern="1200" smtClean="0">
                <a:solidFill>
                  <a:srgbClr val="FFFFFF"/>
                </a:solidFill>
                <a:latin typeface="+mj-lt"/>
                <a:ea typeface="Open Sans" panose="020B0606030504020204" pitchFamily="34" charset="0"/>
                <a:cs typeface="Open Sans" panose="020B0606030504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EA8BEFB-AE5B-48F9-BBAD-B489CDE48C80}" type="slidenum">
              <a:rPr lang="en-US" smtClean="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EA8BEFB-AE5B-48F9-BBAD-B489CDE48C80}"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EA8BEFB-AE5B-48F9-BBAD-B489CDE48C80}"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90500" y="106363"/>
            <a:ext cx="8763000" cy="808037"/>
          </a:xfrm>
        </p:spPr>
        <p:txBody>
          <a:bodyPr/>
          <a:lstStyle>
            <a:lvl1pPr algn="l">
              <a:defRPr>
                <a:latin typeface="+mj-lt"/>
                <a:ea typeface="Open Sans Semibold" panose="020B0706030804020204" pitchFamily="34" charset="0"/>
                <a:cs typeface="Open Sans Semibold" panose="020B0706030804020204" pitchFamily="34" charset="0"/>
              </a:defRPr>
            </a:lvl1pPr>
          </a:lstStyle>
          <a:p>
            <a:r>
              <a:rPr lang="en-US" dirty="0"/>
              <a:t>Click to edit Master title style</a:t>
            </a:r>
          </a:p>
        </p:txBody>
      </p:sp>
      <p:sp>
        <p:nvSpPr>
          <p:cNvPr id="3" name="Content Placeholder 2"/>
          <p:cNvSpPr>
            <a:spLocks noGrp="1"/>
          </p:cNvSpPr>
          <p:nvPr>
            <p:ph idx="1"/>
          </p:nvPr>
        </p:nvSpPr>
        <p:spPr>
          <a:xfrm>
            <a:off x="190500" y="990600"/>
            <a:ext cx="8763000" cy="5334000"/>
          </a:xfrm>
        </p:spPr>
        <p:txBody>
          <a:bodyPr>
            <a:normAutofit/>
          </a:bodyPr>
          <a:lstStyle>
            <a:lvl1pPr marL="342900" indent="-342900">
              <a:lnSpc>
                <a:spcPct val="114000"/>
              </a:lnSpc>
              <a:buClrTx/>
              <a:buFont typeface="Wingdings" panose="05000000000000000000" pitchFamily="2" charset="2"/>
              <a:buChar char="§"/>
              <a:defRPr sz="2400">
                <a:latin typeface="+mj-lt"/>
                <a:ea typeface="Times New Roman" panose="02020603050405020304" pitchFamily="18" charset="0"/>
                <a:cs typeface="Times New Roman" panose="02020603050405020304" pitchFamily="18" charset="0"/>
              </a:defRPr>
            </a:lvl1pPr>
            <a:lvl2pPr marL="742950" indent="-285750">
              <a:lnSpc>
                <a:spcPct val="114000"/>
              </a:lnSpc>
              <a:buClrTx/>
              <a:buFont typeface="Arial" panose="020B0604020202020204" pitchFamily="34" charset="0"/>
              <a:buChar char="•"/>
              <a:defRPr sz="2000">
                <a:latin typeface="+mj-lt"/>
                <a:ea typeface="Times New Roman" panose="02020603050405020304" pitchFamily="18" charset="0"/>
                <a:cs typeface="Times New Roman" panose="02020603050405020304" pitchFamily="18" charset="0"/>
              </a:defRPr>
            </a:lvl2pPr>
            <a:lvl3pPr>
              <a:lnSpc>
                <a:spcPct val="114000"/>
              </a:lnSpc>
              <a:buClrTx/>
              <a:defRPr sz="1800">
                <a:latin typeface="+mj-lt"/>
                <a:ea typeface="Times New Roman" panose="02020603050405020304" pitchFamily="18" charset="0"/>
                <a:cs typeface="Times New Roman" panose="02020603050405020304" pitchFamily="18" charset="0"/>
              </a:defRPr>
            </a:lvl3pPr>
            <a:lvl4pPr>
              <a:lnSpc>
                <a:spcPct val="114000"/>
              </a:lnSpc>
              <a:buClrTx/>
              <a:defRPr sz="1600">
                <a:latin typeface="+mj-lt"/>
                <a:ea typeface="Times New Roman" panose="02020603050405020304" pitchFamily="18" charset="0"/>
                <a:cs typeface="Times New Roman" panose="02020603050405020304" pitchFamily="18" charset="0"/>
              </a:defRPr>
            </a:lvl4pPr>
            <a:lvl5pPr>
              <a:lnSpc>
                <a:spcPct val="114000"/>
              </a:lnSpc>
              <a:buClrTx/>
              <a:defRPr sz="1600">
                <a:latin typeface="+mj-lt"/>
                <a:ea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Rektangel 11"/>
          <p:cNvSpPr/>
          <p:nvPr userDrawn="1"/>
        </p:nvSpPr>
        <p:spPr>
          <a:xfrm>
            <a:off x="0" y="6477000"/>
            <a:ext cx="9144000" cy="381000"/>
          </a:xfrm>
          <a:prstGeom prst="rect">
            <a:avLst/>
          </a:prstGeom>
          <a:solidFill>
            <a:srgbClr val="34495E"/>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nchor="ctr"/>
          <a:lstStyle/>
          <a:p>
            <a:pPr indent="-342900">
              <a:defRPr/>
            </a:pPr>
            <a:r>
              <a:rPr lang="da-DK" sz="1800" noProof="1">
                <a:solidFill>
                  <a:srgbClr val="FFFFFF"/>
                </a:solidFill>
                <a:latin typeface="+mj-lt"/>
                <a:ea typeface="Open Sans" panose="020B0606030504020204" pitchFamily="34" charset="0"/>
                <a:cs typeface="Open Sans" panose="020B0606030504020204" pitchFamily="34" charset="0"/>
              </a:rPr>
              <a:t>Unit-3</a:t>
            </a:r>
            <a:r>
              <a:rPr lang="da-DK" sz="1800" baseline="0" noProof="1">
                <a:solidFill>
                  <a:srgbClr val="FFFFFF"/>
                </a:solidFill>
                <a:latin typeface="+mj-lt"/>
                <a:ea typeface="Open Sans" panose="020B0606030504020204" pitchFamily="34" charset="0"/>
                <a:cs typeface="Open Sans" panose="020B0606030504020204" pitchFamily="34" charset="0"/>
              </a:rPr>
              <a:t> Servlet API and Overview</a:t>
            </a:r>
            <a:r>
              <a:rPr lang="da-DK" sz="1800" noProof="1">
                <a:solidFill>
                  <a:srgbClr val="FFFFFF"/>
                </a:solidFill>
                <a:latin typeface="+mj-lt"/>
                <a:ea typeface="Open Sans" panose="020B0606030504020204" pitchFamily="34" charset="0"/>
                <a:cs typeface="Open Sans" panose="020B0606030504020204" pitchFamily="34" charset="0"/>
              </a:rPr>
              <a:t>               </a:t>
            </a:r>
            <a:r>
              <a:rPr lang="da-DK" sz="1800" b="1" noProof="1">
                <a:solidFill>
                  <a:srgbClr val="FFFFFF"/>
                </a:solidFill>
                <a:latin typeface="+mj-lt"/>
                <a:ea typeface="Open Sans" panose="020B0606030504020204" pitchFamily="34" charset="0"/>
                <a:cs typeface="Open Sans" panose="020B0606030504020204" pitchFamily="34" charset="0"/>
              </a:rPr>
              <a:t>      </a:t>
            </a:r>
            <a:r>
              <a:rPr lang="da-DK" sz="1800" noProof="1">
                <a:solidFill>
                  <a:srgbClr val="FFFFFF"/>
                </a:solidFill>
                <a:latin typeface="+mj-lt"/>
                <a:ea typeface="Open Sans" panose="020B0606030504020204" pitchFamily="34" charset="0"/>
                <a:cs typeface="Open Sans" panose="020B0606030504020204" pitchFamily="34" charset="0"/>
              </a:rPr>
              <a:t>       Darshan Institute of Engineering &amp; Technology</a:t>
            </a:r>
          </a:p>
        </p:txBody>
      </p:sp>
      <p:cxnSp>
        <p:nvCxnSpPr>
          <p:cNvPr id="6" name="Straight Connector 5"/>
          <p:cNvCxnSpPr/>
          <p:nvPr userDrawn="1"/>
        </p:nvCxnSpPr>
        <p:spPr>
          <a:xfrm>
            <a:off x="190500" y="914400"/>
            <a:ext cx="87630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5" name="Date Placeholder 14"/>
          <p:cNvSpPr>
            <a:spLocks noGrp="1"/>
          </p:cNvSpPr>
          <p:nvPr>
            <p:ph type="dt" sz="half" idx="10"/>
          </p:nvPr>
        </p:nvSpPr>
        <p:spPr/>
        <p:txBody>
          <a:bodyPr/>
          <a:lstStyle/>
          <a:p>
            <a:endParaRPr lang="en-US" dirty="0"/>
          </a:p>
        </p:txBody>
      </p:sp>
      <p:sp>
        <p:nvSpPr>
          <p:cNvPr id="17" name="Slide Number Placeholder 16"/>
          <p:cNvSpPr>
            <a:spLocks noGrp="1"/>
          </p:cNvSpPr>
          <p:nvPr>
            <p:ph type="sldNum" sz="quarter" idx="12"/>
          </p:nvPr>
        </p:nvSpPr>
        <p:spPr>
          <a:xfrm>
            <a:off x="3505200" y="6467474"/>
            <a:ext cx="609600" cy="365125"/>
          </a:xfrm>
        </p:spPr>
        <p:txBody>
          <a:bodyPr/>
          <a:lstStyle>
            <a:lvl1pPr>
              <a:defRPr lang="en-US" sz="1800" kern="1200" smtClean="0">
                <a:solidFill>
                  <a:srgbClr val="FFFFFF"/>
                </a:solidFill>
                <a:latin typeface="+mj-lt"/>
                <a:ea typeface="Open Sans" panose="020B0606030504020204" pitchFamily="34" charset="0"/>
                <a:cs typeface="Open Sans" panose="020B0606030504020204" pitchFamily="34" charset="0"/>
              </a:defRPr>
            </a:lvl1pPr>
          </a:lstStyle>
          <a:p>
            <a:fld id="{5EA8BEFB-AE5B-48F9-BBAD-B489CDE48C80}"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EA8BEFB-AE5B-48F9-BBAD-B489CDE48C80}" type="slidenum">
              <a:rPr lang="en-US" smtClean="0"/>
              <a:pPr/>
              <a:t>‹#›</a:t>
            </a:fld>
            <a:endParaRPr lang="en-US"/>
          </a:p>
        </p:txBody>
      </p:sp>
      <p:sp>
        <p:nvSpPr>
          <p:cNvPr id="8" name="Rektangel 11"/>
          <p:cNvSpPr/>
          <p:nvPr userDrawn="1"/>
        </p:nvSpPr>
        <p:spPr>
          <a:xfrm>
            <a:off x="0" y="6477000"/>
            <a:ext cx="9144000" cy="381000"/>
          </a:xfrm>
          <a:prstGeom prst="rect">
            <a:avLst/>
          </a:prstGeom>
          <a:solidFill>
            <a:srgbClr val="34495E"/>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nchor="ctr"/>
          <a:lstStyle/>
          <a:p>
            <a:pPr indent="-342900">
              <a:defRPr/>
            </a:pPr>
            <a:r>
              <a:rPr lang="da-DK" sz="1800" noProof="1">
                <a:solidFill>
                  <a:srgbClr val="FFFFFF"/>
                </a:solidFill>
                <a:latin typeface="+mj-lt"/>
                <a:ea typeface="Open Sans" panose="020B0606030504020204" pitchFamily="34" charset="0"/>
                <a:cs typeface="Open Sans" panose="020B0606030504020204" pitchFamily="34" charset="0"/>
              </a:rPr>
              <a:t>Unit-3</a:t>
            </a:r>
            <a:r>
              <a:rPr lang="da-DK" sz="1800" baseline="0" noProof="1">
                <a:solidFill>
                  <a:srgbClr val="FFFFFF"/>
                </a:solidFill>
                <a:latin typeface="+mj-lt"/>
                <a:ea typeface="Open Sans" panose="020B0606030504020204" pitchFamily="34" charset="0"/>
                <a:cs typeface="Open Sans" panose="020B0606030504020204" pitchFamily="34" charset="0"/>
              </a:rPr>
              <a:t> Servlet API and Overview</a:t>
            </a:r>
            <a:r>
              <a:rPr lang="da-DK" sz="1800" noProof="1">
                <a:solidFill>
                  <a:srgbClr val="FFFFFF"/>
                </a:solidFill>
                <a:latin typeface="+mj-lt"/>
                <a:ea typeface="Open Sans" panose="020B0606030504020204" pitchFamily="34" charset="0"/>
                <a:cs typeface="Open Sans" panose="020B0606030504020204" pitchFamily="34" charset="0"/>
              </a:rPr>
              <a:t>               </a:t>
            </a:r>
            <a:r>
              <a:rPr lang="da-DK" sz="1800" b="1" noProof="1">
                <a:solidFill>
                  <a:srgbClr val="FFFFFF"/>
                </a:solidFill>
                <a:latin typeface="+mj-lt"/>
                <a:ea typeface="Open Sans" panose="020B0606030504020204" pitchFamily="34" charset="0"/>
                <a:cs typeface="Open Sans" panose="020B0606030504020204" pitchFamily="34" charset="0"/>
              </a:rPr>
              <a:t>      </a:t>
            </a:r>
            <a:r>
              <a:rPr lang="da-DK" sz="1800" noProof="1">
                <a:solidFill>
                  <a:srgbClr val="FFFFFF"/>
                </a:solidFill>
                <a:latin typeface="+mj-lt"/>
                <a:ea typeface="Open Sans" panose="020B0606030504020204" pitchFamily="34" charset="0"/>
                <a:cs typeface="Open Sans" panose="020B0606030504020204" pitchFamily="34" charset="0"/>
              </a:rPr>
              <a:t>       Darshan Institute of Engineering &amp; Technology</a:t>
            </a:r>
          </a:p>
        </p:txBody>
      </p:sp>
      <p:sp>
        <p:nvSpPr>
          <p:cNvPr id="9" name="Slide Number Placeholder 16"/>
          <p:cNvSpPr txBox="1">
            <a:spLocks/>
          </p:cNvSpPr>
          <p:nvPr userDrawn="1"/>
        </p:nvSpPr>
        <p:spPr>
          <a:xfrm>
            <a:off x="3505200" y="6467474"/>
            <a:ext cx="609600" cy="365125"/>
          </a:xfrm>
          <a:prstGeom prst="rect">
            <a:avLst/>
          </a:prstGeom>
        </p:spPr>
        <p:txBody>
          <a:bodyPr vert="horz" lIns="91440" tIns="45720" rIns="91440" bIns="45720" rtlCol="0" anchor="ctr"/>
          <a:lstStyle>
            <a:defPPr>
              <a:defRPr lang="en-US"/>
            </a:defPPr>
            <a:lvl1pPr marL="0" algn="r" defTabSz="914400" rtl="0" eaLnBrk="1" latinLnBrk="0" hangingPunct="1">
              <a:defRPr lang="en-US" sz="1800" kern="1200" smtClean="0">
                <a:solidFill>
                  <a:srgbClr val="FFFFFF"/>
                </a:solidFill>
                <a:latin typeface="+mj-lt"/>
                <a:ea typeface="Open Sans" panose="020B0606030504020204" pitchFamily="34" charset="0"/>
                <a:cs typeface="Open Sans" panose="020B0606030504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EA8BEFB-AE5B-48F9-BBAD-B489CDE48C80}" type="slidenum">
              <a:rPr lang="en-US" smtClean="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EA8BEFB-AE5B-48F9-BBAD-B489CDE48C80}" type="slidenum">
              <a:rPr lang="en-US" smtClean="0"/>
              <a:pPr/>
              <a:t>‹#›</a:t>
            </a:fld>
            <a:endParaRPr lang="en-US"/>
          </a:p>
        </p:txBody>
      </p:sp>
      <p:sp>
        <p:nvSpPr>
          <p:cNvPr id="9" name="Rektangel 11"/>
          <p:cNvSpPr/>
          <p:nvPr userDrawn="1"/>
        </p:nvSpPr>
        <p:spPr>
          <a:xfrm>
            <a:off x="0" y="6477000"/>
            <a:ext cx="9144000" cy="381000"/>
          </a:xfrm>
          <a:prstGeom prst="rect">
            <a:avLst/>
          </a:prstGeom>
          <a:solidFill>
            <a:srgbClr val="34495E"/>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nchor="ctr"/>
          <a:lstStyle/>
          <a:p>
            <a:pPr indent="-342900">
              <a:defRPr/>
            </a:pPr>
            <a:r>
              <a:rPr lang="da-DK" sz="1800" noProof="1">
                <a:solidFill>
                  <a:srgbClr val="FFFFFF"/>
                </a:solidFill>
                <a:latin typeface="+mj-lt"/>
                <a:ea typeface="Open Sans" panose="020B0606030504020204" pitchFamily="34" charset="0"/>
                <a:cs typeface="Open Sans" panose="020B0606030504020204" pitchFamily="34" charset="0"/>
              </a:rPr>
              <a:t>Unit-3</a:t>
            </a:r>
            <a:r>
              <a:rPr lang="da-DK" sz="1800" baseline="0" noProof="1">
                <a:solidFill>
                  <a:srgbClr val="FFFFFF"/>
                </a:solidFill>
                <a:latin typeface="+mj-lt"/>
                <a:ea typeface="Open Sans" panose="020B0606030504020204" pitchFamily="34" charset="0"/>
                <a:cs typeface="Open Sans" panose="020B0606030504020204" pitchFamily="34" charset="0"/>
              </a:rPr>
              <a:t> Servlet API and Overview</a:t>
            </a:r>
            <a:r>
              <a:rPr lang="da-DK" sz="1800" noProof="1">
                <a:solidFill>
                  <a:srgbClr val="FFFFFF"/>
                </a:solidFill>
                <a:latin typeface="+mj-lt"/>
                <a:ea typeface="Open Sans" panose="020B0606030504020204" pitchFamily="34" charset="0"/>
                <a:cs typeface="Open Sans" panose="020B0606030504020204" pitchFamily="34" charset="0"/>
              </a:rPr>
              <a:t>               </a:t>
            </a:r>
            <a:r>
              <a:rPr lang="da-DK" sz="1800" b="1" noProof="1">
                <a:solidFill>
                  <a:srgbClr val="FFFFFF"/>
                </a:solidFill>
                <a:latin typeface="+mj-lt"/>
                <a:ea typeface="Open Sans" panose="020B0606030504020204" pitchFamily="34" charset="0"/>
                <a:cs typeface="Open Sans" panose="020B0606030504020204" pitchFamily="34" charset="0"/>
              </a:rPr>
              <a:t>      </a:t>
            </a:r>
            <a:r>
              <a:rPr lang="da-DK" sz="1800" noProof="1">
                <a:solidFill>
                  <a:srgbClr val="FFFFFF"/>
                </a:solidFill>
                <a:latin typeface="+mj-lt"/>
                <a:ea typeface="Open Sans" panose="020B0606030504020204" pitchFamily="34" charset="0"/>
                <a:cs typeface="Open Sans" panose="020B0606030504020204" pitchFamily="34" charset="0"/>
              </a:rPr>
              <a:t>       Darshan Institute of Engineering &amp; Technology</a:t>
            </a:r>
          </a:p>
        </p:txBody>
      </p:sp>
      <p:sp>
        <p:nvSpPr>
          <p:cNvPr id="10" name="Slide Number Placeholder 16"/>
          <p:cNvSpPr txBox="1">
            <a:spLocks/>
          </p:cNvSpPr>
          <p:nvPr userDrawn="1"/>
        </p:nvSpPr>
        <p:spPr>
          <a:xfrm>
            <a:off x="3505200" y="6467474"/>
            <a:ext cx="609600" cy="365125"/>
          </a:xfrm>
          <a:prstGeom prst="rect">
            <a:avLst/>
          </a:prstGeom>
        </p:spPr>
        <p:txBody>
          <a:bodyPr vert="horz" lIns="91440" tIns="45720" rIns="91440" bIns="45720" rtlCol="0" anchor="ctr"/>
          <a:lstStyle>
            <a:defPPr>
              <a:defRPr lang="en-US"/>
            </a:defPPr>
            <a:lvl1pPr marL="0" algn="r" defTabSz="914400" rtl="0" eaLnBrk="1" latinLnBrk="0" hangingPunct="1">
              <a:defRPr lang="en-US" sz="1800" kern="1200" smtClean="0">
                <a:solidFill>
                  <a:srgbClr val="FFFFFF"/>
                </a:solidFill>
                <a:latin typeface="+mj-lt"/>
                <a:ea typeface="Open Sans" panose="020B0606030504020204" pitchFamily="34" charset="0"/>
                <a:cs typeface="Open Sans" panose="020B0606030504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EA8BEFB-AE5B-48F9-BBAD-B489CDE48C80}" type="slidenum">
              <a:rPr lang="en-US" smtClean="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EA8BEFB-AE5B-48F9-BBAD-B489CDE48C80}"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5EA8BEFB-AE5B-48F9-BBAD-B489CDE48C80}" type="slidenum">
              <a:rPr lang="en-US" smtClean="0"/>
              <a:pPr/>
              <a:t>‹#›</a:t>
            </a:fld>
            <a:endParaRPr lang="en-US"/>
          </a:p>
        </p:txBody>
      </p:sp>
      <p:sp>
        <p:nvSpPr>
          <p:cNvPr id="6" name="Rektangel 11"/>
          <p:cNvSpPr/>
          <p:nvPr userDrawn="1"/>
        </p:nvSpPr>
        <p:spPr>
          <a:xfrm>
            <a:off x="0" y="6477000"/>
            <a:ext cx="9144000" cy="381000"/>
          </a:xfrm>
          <a:prstGeom prst="rect">
            <a:avLst/>
          </a:prstGeom>
          <a:solidFill>
            <a:srgbClr val="34495E"/>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nchor="ctr"/>
          <a:lstStyle/>
          <a:p>
            <a:pPr indent="-342900">
              <a:defRPr/>
            </a:pPr>
            <a:r>
              <a:rPr lang="da-DK" sz="1800" noProof="1">
                <a:solidFill>
                  <a:srgbClr val="FFFFFF"/>
                </a:solidFill>
                <a:latin typeface="+mj-lt"/>
                <a:ea typeface="Open Sans" panose="020B0606030504020204" pitchFamily="34" charset="0"/>
                <a:cs typeface="Open Sans" panose="020B0606030504020204" pitchFamily="34" charset="0"/>
              </a:rPr>
              <a:t>Unit-3</a:t>
            </a:r>
            <a:r>
              <a:rPr lang="da-DK" sz="1800" baseline="0" noProof="1">
                <a:solidFill>
                  <a:srgbClr val="FFFFFF"/>
                </a:solidFill>
                <a:latin typeface="+mj-lt"/>
                <a:ea typeface="Open Sans" panose="020B0606030504020204" pitchFamily="34" charset="0"/>
                <a:cs typeface="Open Sans" panose="020B0606030504020204" pitchFamily="34" charset="0"/>
              </a:rPr>
              <a:t> Servlet API and Overview</a:t>
            </a:r>
            <a:r>
              <a:rPr lang="da-DK" sz="1800" noProof="1">
                <a:solidFill>
                  <a:srgbClr val="FFFFFF"/>
                </a:solidFill>
                <a:latin typeface="+mj-lt"/>
                <a:ea typeface="Open Sans" panose="020B0606030504020204" pitchFamily="34" charset="0"/>
                <a:cs typeface="Open Sans" panose="020B0606030504020204" pitchFamily="34" charset="0"/>
              </a:rPr>
              <a:t>               </a:t>
            </a:r>
            <a:r>
              <a:rPr lang="da-DK" sz="1800" b="1" noProof="1">
                <a:solidFill>
                  <a:srgbClr val="FFFFFF"/>
                </a:solidFill>
                <a:latin typeface="+mj-lt"/>
                <a:ea typeface="Open Sans" panose="020B0606030504020204" pitchFamily="34" charset="0"/>
                <a:cs typeface="Open Sans" panose="020B0606030504020204" pitchFamily="34" charset="0"/>
              </a:rPr>
              <a:t>      </a:t>
            </a:r>
            <a:r>
              <a:rPr lang="da-DK" sz="1800" noProof="1">
                <a:solidFill>
                  <a:srgbClr val="FFFFFF"/>
                </a:solidFill>
                <a:latin typeface="+mj-lt"/>
                <a:ea typeface="Open Sans" panose="020B0606030504020204" pitchFamily="34" charset="0"/>
                <a:cs typeface="Open Sans" panose="020B0606030504020204" pitchFamily="34" charset="0"/>
              </a:rPr>
              <a:t>       Darshan Institute of Engineering &amp; Technology</a:t>
            </a:r>
          </a:p>
        </p:txBody>
      </p:sp>
      <p:sp>
        <p:nvSpPr>
          <p:cNvPr id="7" name="Slide Number Placeholder 16"/>
          <p:cNvSpPr txBox="1">
            <a:spLocks/>
          </p:cNvSpPr>
          <p:nvPr userDrawn="1"/>
        </p:nvSpPr>
        <p:spPr>
          <a:xfrm>
            <a:off x="3505200" y="6467474"/>
            <a:ext cx="609600" cy="365125"/>
          </a:xfrm>
          <a:prstGeom prst="rect">
            <a:avLst/>
          </a:prstGeom>
        </p:spPr>
        <p:txBody>
          <a:bodyPr vert="horz" lIns="91440" tIns="45720" rIns="91440" bIns="45720" rtlCol="0" anchor="ctr"/>
          <a:lstStyle>
            <a:defPPr>
              <a:defRPr lang="en-US"/>
            </a:defPPr>
            <a:lvl1pPr marL="0" algn="r" defTabSz="914400" rtl="0" eaLnBrk="1" latinLnBrk="0" hangingPunct="1">
              <a:defRPr lang="en-US" sz="1800" kern="1200" smtClean="0">
                <a:solidFill>
                  <a:srgbClr val="FFFFFF"/>
                </a:solidFill>
                <a:latin typeface="+mj-lt"/>
                <a:ea typeface="Open Sans" panose="020B0606030504020204" pitchFamily="34" charset="0"/>
                <a:cs typeface="Open Sans" panose="020B0606030504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EA8BEFB-AE5B-48F9-BBAD-B489CDE48C80}"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EA8BEFB-AE5B-48F9-BBAD-B489CDE48C80}"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EA8BEFB-AE5B-48F9-BBAD-B489CDE48C80}"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EA8BEFB-AE5B-48F9-BBAD-B489CDE48C80}"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EA8BEFB-AE5B-48F9-BBAD-B489CDE48C80}"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control" Target="../activeX/activeX1.xml"/><Relationship Id="rId1" Type="http://schemas.openxmlformats.org/officeDocument/2006/relationships/vmlDrawing" Target="../drawings/vmlDrawing1.vml"/><Relationship Id="rId5" Type="http://schemas.openxmlformats.org/officeDocument/2006/relationships/image" Target="../media/image12.wmf"/><Relationship Id="rId4" Type="http://schemas.openxmlformats.org/officeDocument/2006/relationships/image" Target="../media/image1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mp4"/><Relationship Id="rId1" Type="http://schemas.openxmlformats.org/officeDocument/2006/relationships/video" Target="NULL" TargetMode="External"/><Relationship Id="rId4" Type="http://schemas.openxmlformats.org/officeDocument/2006/relationships/image" Target="../media/image22.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p:cNvPicPr>
            <a:picLocks noChangeAspect="1"/>
          </p:cNvPicPr>
          <p:nvPr/>
        </p:nvPicPr>
        <p:blipFill rotWithShape="1">
          <a:blip r:embed="rId2">
            <a:extLst>
              <a:ext uri="{28A0092B-C50C-407E-A947-70E740481C1C}">
                <a14:useLocalDpi xmlns:a14="http://schemas.microsoft.com/office/drawing/2010/main" val="0"/>
              </a:ext>
            </a:extLst>
          </a:blip>
          <a:srcRect b="25000"/>
          <a:stretch/>
        </p:blipFill>
        <p:spPr>
          <a:xfrm flipH="1">
            <a:off x="-2" y="-1"/>
            <a:ext cx="9143999" cy="6858001"/>
          </a:xfrm>
          <a:prstGeom prst="rect">
            <a:avLst/>
          </a:prstGeom>
        </p:spPr>
      </p:pic>
      <p:grpSp>
        <p:nvGrpSpPr>
          <p:cNvPr id="3" name="Group 2"/>
          <p:cNvGrpSpPr/>
          <p:nvPr/>
        </p:nvGrpSpPr>
        <p:grpSpPr>
          <a:xfrm>
            <a:off x="-14748" y="986564"/>
            <a:ext cx="9158748" cy="4884873"/>
            <a:chOff x="-14748" y="986564"/>
            <a:chExt cx="9158748" cy="4884873"/>
          </a:xfrm>
        </p:grpSpPr>
        <p:sp>
          <p:nvSpPr>
            <p:cNvPr id="60" name="TextBox 59"/>
            <p:cNvSpPr txBox="1"/>
            <p:nvPr/>
          </p:nvSpPr>
          <p:spPr>
            <a:xfrm>
              <a:off x="177782" y="5136592"/>
              <a:ext cx="3280228" cy="400110"/>
            </a:xfrm>
            <a:prstGeom prst="rect">
              <a:avLst/>
            </a:prstGeom>
            <a:noFill/>
          </p:spPr>
          <p:txBody>
            <a:bodyPr wrap="square" rtlCol="0">
              <a:spAutoFit/>
            </a:bodyPr>
            <a:lstStyle/>
            <a:p>
              <a:r>
                <a:rPr lang="en-US" sz="2000" b="1" dirty="0"/>
                <a:t>Prof. Swati R. Sharma</a:t>
              </a:r>
            </a:p>
          </p:txBody>
        </p:sp>
        <p:sp>
          <p:nvSpPr>
            <p:cNvPr id="61" name="TextBox 60"/>
            <p:cNvSpPr txBox="1"/>
            <p:nvPr/>
          </p:nvSpPr>
          <p:spPr>
            <a:xfrm>
              <a:off x="297915" y="5225106"/>
              <a:ext cx="3406140" cy="646331"/>
            </a:xfrm>
            <a:prstGeom prst="rect">
              <a:avLst/>
            </a:prstGeom>
            <a:noFill/>
          </p:spPr>
          <p:txBody>
            <a:bodyPr wrap="square" rtlCol="0">
              <a:spAutoFit/>
            </a:bodyPr>
            <a:lstStyle/>
            <a:p>
              <a:endParaRPr lang="en-US" dirty="0"/>
            </a:p>
            <a:p>
              <a:r>
                <a:rPr lang="en-US" dirty="0"/>
                <a:t>    swati.sharma@darshan.ac.in</a:t>
              </a:r>
            </a:p>
          </p:txBody>
        </p:sp>
        <p:pic>
          <p:nvPicPr>
            <p:cNvPr id="62" name="Picture 6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07780" y="4680812"/>
              <a:ext cx="3662363" cy="1190625"/>
            </a:xfrm>
            <a:prstGeom prst="rect">
              <a:avLst/>
            </a:prstGeom>
          </p:spPr>
        </p:pic>
        <p:grpSp>
          <p:nvGrpSpPr>
            <p:cNvPr id="64" name="Shape 411"/>
            <p:cNvGrpSpPr/>
            <p:nvPr/>
          </p:nvGrpSpPr>
          <p:grpSpPr>
            <a:xfrm>
              <a:off x="272251" y="5632170"/>
              <a:ext cx="216000" cy="144000"/>
              <a:chOff x="564675" y="1700625"/>
              <a:chExt cx="465200" cy="314200"/>
            </a:xfrm>
            <a:solidFill>
              <a:schemeClr val="accent2"/>
            </a:solidFill>
          </p:grpSpPr>
          <p:sp>
            <p:nvSpPr>
              <p:cNvPr id="67" name="Shape 412"/>
              <p:cNvSpPr/>
              <p:nvPr/>
            </p:nvSpPr>
            <p:spPr>
              <a:xfrm>
                <a:off x="564675" y="1700625"/>
                <a:ext cx="465200" cy="29250"/>
              </a:xfrm>
              <a:custGeom>
                <a:avLst/>
                <a:gdLst/>
                <a:ahLst/>
                <a:cxnLst/>
                <a:rect l="0" t="0" r="0" b="0"/>
                <a:pathLst>
                  <a:path w="18608" h="1170" fill="none" extrusionOk="0">
                    <a:moveTo>
                      <a:pt x="18608" y="1170"/>
                    </a:moveTo>
                    <a:lnTo>
                      <a:pt x="18608" y="488"/>
                    </a:lnTo>
                    <a:lnTo>
                      <a:pt x="18608" y="488"/>
                    </a:lnTo>
                    <a:lnTo>
                      <a:pt x="18608" y="390"/>
                    </a:lnTo>
                    <a:lnTo>
                      <a:pt x="18559" y="293"/>
                    </a:lnTo>
                    <a:lnTo>
                      <a:pt x="18535" y="220"/>
                    </a:lnTo>
                    <a:lnTo>
                      <a:pt x="18462" y="147"/>
                    </a:lnTo>
                    <a:lnTo>
                      <a:pt x="18389" y="74"/>
                    </a:lnTo>
                    <a:lnTo>
                      <a:pt x="18316" y="49"/>
                    </a:lnTo>
                    <a:lnTo>
                      <a:pt x="18218" y="1"/>
                    </a:lnTo>
                    <a:lnTo>
                      <a:pt x="18121" y="1"/>
                    </a:lnTo>
                    <a:lnTo>
                      <a:pt x="488" y="1"/>
                    </a:lnTo>
                    <a:lnTo>
                      <a:pt x="488" y="1"/>
                    </a:lnTo>
                    <a:lnTo>
                      <a:pt x="390" y="1"/>
                    </a:lnTo>
                    <a:lnTo>
                      <a:pt x="293" y="49"/>
                    </a:lnTo>
                    <a:lnTo>
                      <a:pt x="220" y="74"/>
                    </a:lnTo>
                    <a:lnTo>
                      <a:pt x="147" y="147"/>
                    </a:lnTo>
                    <a:lnTo>
                      <a:pt x="74" y="220"/>
                    </a:lnTo>
                    <a:lnTo>
                      <a:pt x="49" y="293"/>
                    </a:lnTo>
                    <a:lnTo>
                      <a:pt x="1" y="390"/>
                    </a:lnTo>
                    <a:lnTo>
                      <a:pt x="1" y="488"/>
                    </a:lnTo>
                    <a:lnTo>
                      <a:pt x="1" y="1170"/>
                    </a:lnTo>
                  </a:path>
                </a:pathLst>
              </a:custGeom>
              <a:grpFill/>
              <a:ln w="12175" cap="rnd" cmpd="sng">
                <a:solidFill>
                  <a:srgbClr val="59595B"/>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solidFill>
                    <a:srgbClr val="ED7D31"/>
                  </a:solidFill>
                </a:endParaRPr>
              </a:p>
            </p:txBody>
          </p:sp>
          <p:sp>
            <p:nvSpPr>
              <p:cNvPr id="68" name="Shape 413"/>
              <p:cNvSpPr/>
              <p:nvPr/>
            </p:nvSpPr>
            <p:spPr>
              <a:xfrm>
                <a:off x="564675" y="1732300"/>
                <a:ext cx="465200" cy="272175"/>
              </a:xfrm>
              <a:custGeom>
                <a:avLst/>
                <a:gdLst/>
                <a:ahLst/>
                <a:cxnLst/>
                <a:rect l="0" t="0" r="0" b="0"/>
                <a:pathLst>
                  <a:path w="18608" h="10887" fill="none" extrusionOk="0">
                    <a:moveTo>
                      <a:pt x="13493" y="7209"/>
                    </a:moveTo>
                    <a:lnTo>
                      <a:pt x="18608" y="10887"/>
                    </a:lnTo>
                    <a:lnTo>
                      <a:pt x="18608" y="10887"/>
                    </a:lnTo>
                    <a:lnTo>
                      <a:pt x="18608" y="10814"/>
                    </a:lnTo>
                    <a:lnTo>
                      <a:pt x="18608" y="0"/>
                    </a:lnTo>
                    <a:lnTo>
                      <a:pt x="9450" y="6625"/>
                    </a:lnTo>
                    <a:lnTo>
                      <a:pt x="9450" y="6625"/>
                    </a:lnTo>
                    <a:lnTo>
                      <a:pt x="9377" y="6673"/>
                    </a:lnTo>
                    <a:lnTo>
                      <a:pt x="9304" y="6673"/>
                    </a:lnTo>
                    <a:lnTo>
                      <a:pt x="9304" y="6673"/>
                    </a:lnTo>
                    <a:lnTo>
                      <a:pt x="9231" y="6673"/>
                    </a:lnTo>
                    <a:lnTo>
                      <a:pt x="9158" y="6625"/>
                    </a:lnTo>
                    <a:lnTo>
                      <a:pt x="1" y="0"/>
                    </a:lnTo>
                    <a:lnTo>
                      <a:pt x="1" y="10814"/>
                    </a:lnTo>
                    <a:lnTo>
                      <a:pt x="1" y="10814"/>
                    </a:lnTo>
                    <a:lnTo>
                      <a:pt x="1" y="10887"/>
                    </a:lnTo>
                    <a:lnTo>
                      <a:pt x="5115" y="7209"/>
                    </a:lnTo>
                  </a:path>
                </a:pathLst>
              </a:custGeom>
              <a:grpFill/>
              <a:ln w="12175" cap="rnd" cmpd="sng">
                <a:solidFill>
                  <a:srgbClr val="59595B"/>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solidFill>
                    <a:srgbClr val="ED7D31"/>
                  </a:solidFill>
                </a:endParaRPr>
              </a:p>
            </p:txBody>
          </p:sp>
          <p:sp>
            <p:nvSpPr>
              <p:cNvPr id="69" name="Shape 414"/>
              <p:cNvSpPr/>
              <p:nvPr/>
            </p:nvSpPr>
            <p:spPr>
              <a:xfrm>
                <a:off x="572600" y="2014200"/>
                <a:ext cx="449375" cy="625"/>
              </a:xfrm>
              <a:custGeom>
                <a:avLst/>
                <a:gdLst/>
                <a:ahLst/>
                <a:cxnLst/>
                <a:rect l="0" t="0" r="0" b="0"/>
                <a:pathLst>
                  <a:path w="17975" h="25" fill="none" extrusionOk="0">
                    <a:moveTo>
                      <a:pt x="0" y="0"/>
                    </a:moveTo>
                    <a:lnTo>
                      <a:pt x="0" y="0"/>
                    </a:lnTo>
                    <a:lnTo>
                      <a:pt x="98" y="25"/>
                    </a:lnTo>
                    <a:lnTo>
                      <a:pt x="171" y="25"/>
                    </a:lnTo>
                    <a:lnTo>
                      <a:pt x="17804" y="25"/>
                    </a:lnTo>
                    <a:lnTo>
                      <a:pt x="17804" y="25"/>
                    </a:lnTo>
                    <a:lnTo>
                      <a:pt x="17877" y="25"/>
                    </a:lnTo>
                    <a:lnTo>
                      <a:pt x="17974" y="0"/>
                    </a:lnTo>
                  </a:path>
                </a:pathLst>
              </a:custGeom>
              <a:grpFill/>
              <a:ln w="12175" cap="rnd" cmpd="sng">
                <a:solidFill>
                  <a:srgbClr val="59595B"/>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solidFill>
                    <a:srgbClr val="ED7D31"/>
                  </a:solidFill>
                </a:endParaRPr>
              </a:p>
            </p:txBody>
          </p:sp>
        </p:grpSp>
        <p:grpSp>
          <p:nvGrpSpPr>
            <p:cNvPr id="2" name="Group 1"/>
            <p:cNvGrpSpPr/>
            <p:nvPr/>
          </p:nvGrpSpPr>
          <p:grpSpPr>
            <a:xfrm>
              <a:off x="-14748" y="986564"/>
              <a:ext cx="9158748" cy="3628907"/>
              <a:chOff x="-14748" y="986564"/>
              <a:chExt cx="9158748" cy="3628907"/>
            </a:xfrm>
          </p:grpSpPr>
          <p:sp>
            <p:nvSpPr>
              <p:cNvPr id="56" name="Freeform 55"/>
              <p:cNvSpPr/>
              <p:nvPr/>
            </p:nvSpPr>
            <p:spPr>
              <a:xfrm>
                <a:off x="5003203" y="1761199"/>
                <a:ext cx="4140797" cy="2622445"/>
              </a:xfrm>
              <a:custGeom>
                <a:avLst/>
                <a:gdLst>
                  <a:gd name="connsiteX0" fmla="*/ 1 w 4140797"/>
                  <a:gd name="connsiteY0" fmla="*/ 0 h 2622445"/>
                  <a:gd name="connsiteX1" fmla="*/ 4140797 w 4140797"/>
                  <a:gd name="connsiteY1" fmla="*/ 0 h 2622445"/>
                  <a:gd name="connsiteX2" fmla="*/ 4140797 w 4140797"/>
                  <a:gd name="connsiteY2" fmla="*/ 2622445 h 2622445"/>
                  <a:gd name="connsiteX3" fmla="*/ 0 w 4140797"/>
                  <a:gd name="connsiteY3" fmla="*/ 2622445 h 2622445"/>
                  <a:gd name="connsiteX4" fmla="*/ 1311223 w 4140797"/>
                  <a:gd name="connsiteY4" fmla="*/ 1311222 h 2622445"/>
                  <a:gd name="connsiteX5" fmla="*/ 1 w 4140797"/>
                  <a:gd name="connsiteY5" fmla="*/ 0 h 2622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40797" h="2622445">
                    <a:moveTo>
                      <a:pt x="1" y="0"/>
                    </a:moveTo>
                    <a:lnTo>
                      <a:pt x="4140797" y="0"/>
                    </a:lnTo>
                    <a:lnTo>
                      <a:pt x="4140797" y="2622445"/>
                    </a:lnTo>
                    <a:lnTo>
                      <a:pt x="0" y="2622445"/>
                    </a:lnTo>
                    <a:lnTo>
                      <a:pt x="1311223" y="1311222"/>
                    </a:lnTo>
                    <a:lnTo>
                      <a:pt x="1" y="0"/>
                    </a:lnTo>
                    <a:close/>
                  </a:path>
                </a:pathLst>
              </a:custGeom>
              <a:solidFill>
                <a:srgbClr val="00AA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Pentagon 56"/>
              <p:cNvSpPr/>
              <p:nvPr/>
            </p:nvSpPr>
            <p:spPr>
              <a:xfrm>
                <a:off x="0" y="1529371"/>
                <a:ext cx="5743977" cy="3086100"/>
              </a:xfrm>
              <a:prstGeom prst="homePlate">
                <a:avLst/>
              </a:prstGeom>
              <a:solidFill>
                <a:srgbClr val="59595B"/>
              </a:solidFill>
              <a:ln>
                <a:solidFill>
                  <a:srgbClr val="59595B"/>
                </a:solidFill>
              </a:ln>
              <a:effectLst>
                <a:outerShdw blurRad="50800" dist="38100" algn="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58" name="Group 57"/>
              <p:cNvGrpSpPr/>
              <p:nvPr/>
            </p:nvGrpSpPr>
            <p:grpSpPr>
              <a:xfrm>
                <a:off x="-14748" y="986564"/>
                <a:ext cx="4014973" cy="1075928"/>
                <a:chOff x="-19391" y="1011603"/>
                <a:chExt cx="5278947" cy="1075928"/>
              </a:xfrm>
            </p:grpSpPr>
            <p:sp>
              <p:nvSpPr>
                <p:cNvPr id="70" name="Pentagon 69"/>
                <p:cNvSpPr/>
                <p:nvPr/>
              </p:nvSpPr>
              <p:spPr>
                <a:xfrm>
                  <a:off x="-19391" y="1011603"/>
                  <a:ext cx="5278947" cy="1075928"/>
                </a:xfrm>
                <a:prstGeom prst="homePlate">
                  <a:avLst/>
                </a:prstGeom>
                <a:solidFill>
                  <a:srgbClr val="00AAAD"/>
                </a:solidFill>
                <a:ln>
                  <a:noFill/>
                </a:ln>
                <a:effectLst>
                  <a:outerShdw blurRad="50800" dist="38100" algn="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71" name="TextBox 70"/>
                <p:cNvSpPr txBox="1"/>
                <p:nvPr/>
              </p:nvSpPr>
              <p:spPr>
                <a:xfrm>
                  <a:off x="237041" y="1195624"/>
                  <a:ext cx="4181886" cy="707886"/>
                </a:xfrm>
                <a:prstGeom prst="rect">
                  <a:avLst/>
                </a:prstGeom>
                <a:noFill/>
              </p:spPr>
              <p:txBody>
                <a:bodyPr wrap="square" rtlCol="0" anchor="ctr">
                  <a:spAutoFit/>
                </a:bodyPr>
                <a:lstStyle/>
                <a:p>
                  <a:r>
                    <a:rPr lang="en-US" sz="2000" b="1" dirty="0">
                      <a:solidFill>
                        <a:schemeClr val="bg1"/>
                      </a:solidFill>
                      <a:ea typeface="Open Sans Light" panose="020B0306030504020204" pitchFamily="34" charset="0"/>
                      <a:cs typeface="Open Sans Light" panose="020B0306030504020204" pitchFamily="34" charset="0"/>
                    </a:rPr>
                    <a:t>2160707</a:t>
                  </a:r>
                </a:p>
                <a:p>
                  <a:r>
                    <a:rPr lang="en-US" sz="2000" b="1" dirty="0">
                      <a:solidFill>
                        <a:schemeClr val="bg1"/>
                      </a:solidFill>
                      <a:ea typeface="Open Sans Light" panose="020B0306030504020204" pitchFamily="34" charset="0"/>
                      <a:cs typeface="Open Sans Light" panose="020B0306030504020204" pitchFamily="34" charset="0"/>
                    </a:rPr>
                    <a:t>Advanced Java</a:t>
                  </a:r>
                </a:p>
              </p:txBody>
            </p:sp>
          </p:grpSp>
          <p:sp>
            <p:nvSpPr>
              <p:cNvPr id="59" name="TextBox 58"/>
              <p:cNvSpPr txBox="1"/>
              <p:nvPr/>
            </p:nvSpPr>
            <p:spPr>
              <a:xfrm>
                <a:off x="177782" y="2315222"/>
                <a:ext cx="4244798" cy="2123658"/>
              </a:xfrm>
              <a:prstGeom prst="rect">
                <a:avLst/>
              </a:prstGeom>
              <a:noFill/>
            </p:spPr>
            <p:txBody>
              <a:bodyPr wrap="square" rtlCol="0">
                <a:spAutoFit/>
              </a:bodyPr>
              <a:lstStyle/>
              <a:p>
                <a:r>
                  <a:rPr lang="en-US" sz="4400" b="1" dirty="0">
                    <a:solidFill>
                      <a:schemeClr val="bg1"/>
                    </a:solidFill>
                    <a:ea typeface="Open Sans Bold" panose="020B0806030504020204" pitchFamily="34" charset="0"/>
                    <a:cs typeface="Open Sans Bold" panose="020B0806030504020204" pitchFamily="34" charset="0"/>
                  </a:rPr>
                  <a:t>Unit-3 (Part-II)</a:t>
                </a:r>
              </a:p>
              <a:p>
                <a:r>
                  <a:rPr lang="en-US" sz="4400" b="1" dirty="0">
                    <a:solidFill>
                      <a:schemeClr val="bg1"/>
                    </a:solidFill>
                    <a:ea typeface="Open Sans Bold" panose="020B0806030504020204" pitchFamily="34" charset="0"/>
                    <a:cs typeface="Open Sans Bold" panose="020B0806030504020204" pitchFamily="34" charset="0"/>
                  </a:rPr>
                  <a:t>Servlet API and Overview</a:t>
                </a:r>
              </a:p>
            </p:txBody>
          </p:sp>
          <p:sp>
            <p:nvSpPr>
              <p:cNvPr id="66" name="Freeform 65"/>
              <p:cNvSpPr/>
              <p:nvPr/>
            </p:nvSpPr>
            <p:spPr>
              <a:xfrm>
                <a:off x="4652237" y="1529372"/>
                <a:ext cx="1672363" cy="3086099"/>
              </a:xfrm>
              <a:custGeom>
                <a:avLst/>
                <a:gdLst>
                  <a:gd name="connsiteX0" fmla="*/ 0 w 1672363"/>
                  <a:gd name="connsiteY0" fmla="*/ 0 h 3086099"/>
                  <a:gd name="connsiteX1" fmla="*/ 129314 w 1672363"/>
                  <a:gd name="connsiteY1" fmla="*/ 0 h 3086099"/>
                  <a:gd name="connsiteX2" fmla="*/ 1672363 w 1672363"/>
                  <a:gd name="connsiteY2" fmla="*/ 1543050 h 3086099"/>
                  <a:gd name="connsiteX3" fmla="*/ 129314 w 1672363"/>
                  <a:gd name="connsiteY3" fmla="*/ 3086099 h 3086099"/>
                  <a:gd name="connsiteX4" fmla="*/ 0 w 1672363"/>
                  <a:gd name="connsiteY4" fmla="*/ 3086099 h 3086099"/>
                  <a:gd name="connsiteX5" fmla="*/ 1543049 w 1672363"/>
                  <a:gd name="connsiteY5" fmla="*/ 1543050 h 3086099"/>
                  <a:gd name="connsiteX6" fmla="*/ 0 w 1672363"/>
                  <a:gd name="connsiteY6" fmla="*/ 0 h 3086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72363" h="3086099">
                    <a:moveTo>
                      <a:pt x="0" y="0"/>
                    </a:moveTo>
                    <a:lnTo>
                      <a:pt x="129314" y="0"/>
                    </a:lnTo>
                    <a:lnTo>
                      <a:pt x="1672363" y="1543050"/>
                    </a:lnTo>
                    <a:lnTo>
                      <a:pt x="129314" y="3086099"/>
                    </a:lnTo>
                    <a:lnTo>
                      <a:pt x="0" y="3086099"/>
                    </a:lnTo>
                    <a:lnTo>
                      <a:pt x="1543049" y="1543050"/>
                    </a:lnTo>
                    <a:lnTo>
                      <a:pt x="0" y="0"/>
                    </a:lnTo>
                    <a:close/>
                  </a:path>
                </a:pathLst>
              </a:custGeom>
              <a:solidFill>
                <a:srgbClr val="A1A6A9"/>
              </a:solidFill>
              <a:ln>
                <a:noFill/>
              </a:ln>
              <a:effectLst>
                <a:outerShdw blurRad="50800" dist="38100" algn="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pic>
        <p:nvPicPr>
          <p:cNvPr id="21"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13598" y="2449155"/>
            <a:ext cx="990600" cy="14633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266834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Session Management: Hidden form field </a:t>
            </a:r>
          </a:p>
        </p:txBody>
      </p:sp>
      <p:sp>
        <p:nvSpPr>
          <p:cNvPr id="3" name="Content Placeholder 2"/>
          <p:cNvSpPr>
            <a:spLocks noGrp="1"/>
          </p:cNvSpPr>
          <p:nvPr>
            <p:ph idx="1"/>
          </p:nvPr>
        </p:nvSpPr>
        <p:spPr/>
        <p:txBody>
          <a:bodyPr>
            <a:normAutofit fontScale="85000" lnSpcReduction="20000"/>
          </a:bodyPr>
          <a:lstStyle/>
          <a:p>
            <a:pPr marL="0" indent="0">
              <a:buNone/>
            </a:pPr>
            <a:r>
              <a:rPr lang="en-US" b="1" i="1" dirty="0">
                <a:latin typeface="+mn-lt"/>
                <a:cs typeface="Courier New" panose="02070309020205020404" pitchFamily="49" charset="0"/>
              </a:rPr>
              <a:t>login.html</a:t>
            </a:r>
          </a:p>
          <a:p>
            <a:pPr marL="457200" indent="-457200">
              <a:buFont typeface="+mj-lt"/>
              <a:buAutoNum type="arabicPeriod"/>
            </a:pPr>
            <a:r>
              <a:rPr lang="en-US" b="1" dirty="0">
                <a:solidFill>
                  <a:srgbClr val="130BB5"/>
                </a:solidFill>
                <a:latin typeface="Courier New" panose="02070309020205020404" pitchFamily="49" charset="0"/>
                <a:cs typeface="Courier New" panose="02070309020205020404" pitchFamily="49" charset="0"/>
              </a:rPr>
              <a:t>&lt;html&gt;</a:t>
            </a:r>
          </a:p>
          <a:p>
            <a:pPr marL="457200" indent="-457200">
              <a:buFont typeface="+mj-lt"/>
              <a:buAutoNum type="arabicPeriod"/>
            </a:pPr>
            <a:r>
              <a:rPr lang="en-US" b="1" dirty="0">
                <a:solidFill>
                  <a:srgbClr val="130BB5"/>
                </a:solidFill>
                <a:latin typeface="Courier New" panose="02070309020205020404" pitchFamily="49" charset="0"/>
                <a:cs typeface="Courier New" panose="02070309020205020404" pitchFamily="49" charset="0"/>
              </a:rPr>
              <a:t>    &lt;head&gt;</a:t>
            </a:r>
          </a:p>
          <a:p>
            <a:pPr marL="457200" indent="-457200">
              <a:buFont typeface="+mj-lt"/>
              <a:buAutoNum type="arabicPeriod"/>
            </a:pPr>
            <a:r>
              <a:rPr lang="en-US" b="1" dirty="0">
                <a:solidFill>
                  <a:srgbClr val="130BB5"/>
                </a:solidFill>
                <a:latin typeface="Courier New" panose="02070309020205020404" pitchFamily="49" charset="0"/>
                <a:cs typeface="Courier New" panose="02070309020205020404" pitchFamily="49" charset="0"/>
              </a:rPr>
              <a:t>        &lt;title&gt;</a:t>
            </a:r>
            <a:r>
              <a:rPr lang="en-US" b="1" dirty="0">
                <a:latin typeface="Courier New" panose="02070309020205020404" pitchFamily="49" charset="0"/>
                <a:cs typeface="Courier New" panose="02070309020205020404" pitchFamily="49" charset="0"/>
              </a:rPr>
              <a:t>login</a:t>
            </a:r>
            <a:r>
              <a:rPr lang="en-US" b="1" dirty="0">
                <a:solidFill>
                  <a:srgbClr val="130BB5"/>
                </a:solidFill>
                <a:latin typeface="Courier New" panose="02070309020205020404" pitchFamily="49" charset="0"/>
                <a:cs typeface="Courier New" panose="02070309020205020404" pitchFamily="49" charset="0"/>
              </a:rPr>
              <a:t>&lt;/title&gt;</a:t>
            </a:r>
          </a:p>
          <a:p>
            <a:pPr marL="457200" indent="-457200">
              <a:buFont typeface="+mj-lt"/>
              <a:buAutoNum type="arabicPeriod"/>
            </a:pPr>
            <a:r>
              <a:rPr lang="en-US" b="1" dirty="0">
                <a:latin typeface="Courier New" panose="02070309020205020404" pitchFamily="49" charset="0"/>
                <a:cs typeface="Courier New" panose="02070309020205020404" pitchFamily="49" charset="0"/>
              </a:rPr>
              <a:t>    </a:t>
            </a:r>
            <a:r>
              <a:rPr lang="en-US" b="1" dirty="0">
                <a:solidFill>
                  <a:srgbClr val="130BB5"/>
                </a:solidFill>
                <a:latin typeface="Courier New" panose="02070309020205020404" pitchFamily="49" charset="0"/>
                <a:cs typeface="Courier New" panose="02070309020205020404" pitchFamily="49" charset="0"/>
              </a:rPr>
              <a:t>&lt;/head&gt;</a:t>
            </a:r>
          </a:p>
          <a:p>
            <a:pPr marL="457200" indent="-457200">
              <a:buFont typeface="+mj-lt"/>
              <a:buAutoNum type="arabicPeriod"/>
            </a:pPr>
            <a:r>
              <a:rPr lang="en-US" b="1" dirty="0">
                <a:solidFill>
                  <a:srgbClr val="130BB5"/>
                </a:solidFill>
                <a:latin typeface="Courier New" panose="02070309020205020404" pitchFamily="49" charset="0"/>
                <a:cs typeface="Courier New" panose="02070309020205020404" pitchFamily="49" charset="0"/>
              </a:rPr>
              <a:t> &lt;body&gt;</a:t>
            </a:r>
          </a:p>
          <a:p>
            <a:pPr marL="457200" indent="-457200">
              <a:buFont typeface="+mj-lt"/>
              <a:buAutoNum type="arabicPeriod"/>
            </a:pPr>
            <a:r>
              <a:rPr lang="en-US" b="1" dirty="0">
                <a:solidFill>
                  <a:srgbClr val="130BB5"/>
                </a:solidFill>
                <a:latin typeface="Courier New" panose="02070309020205020404" pitchFamily="49" charset="0"/>
                <a:cs typeface="Courier New" panose="02070309020205020404" pitchFamily="49" charset="0"/>
              </a:rPr>
              <a:t> &lt;form </a:t>
            </a:r>
            <a:r>
              <a:rPr lang="en-US" b="1" dirty="0">
                <a:solidFill>
                  <a:srgbClr val="00B050"/>
                </a:solidFill>
                <a:latin typeface="Courier New" panose="02070309020205020404" pitchFamily="49" charset="0"/>
                <a:cs typeface="Courier New" panose="02070309020205020404" pitchFamily="49" charset="0"/>
              </a:rPr>
              <a:t>action=</a:t>
            </a:r>
            <a:r>
              <a:rPr lang="en-US" b="1" dirty="0">
                <a:solidFill>
                  <a:schemeClr val="accent6">
                    <a:lumMod val="50000"/>
                  </a:schemeClr>
                </a:solidFill>
                <a:latin typeface="Courier New" panose="02070309020205020404" pitchFamily="49" charset="0"/>
                <a:cs typeface="Courier New" panose="02070309020205020404" pitchFamily="49" charset="0"/>
              </a:rPr>
              <a:t>"/Session/Valid"</a:t>
            </a:r>
            <a:r>
              <a:rPr lang="en-US" b="1" dirty="0">
                <a:latin typeface="Courier New" panose="02070309020205020404" pitchFamily="49" charset="0"/>
                <a:cs typeface="Courier New" panose="02070309020205020404" pitchFamily="49" charset="0"/>
              </a:rPr>
              <a:t> </a:t>
            </a:r>
            <a:r>
              <a:rPr lang="en-US" b="1" dirty="0">
                <a:solidFill>
                  <a:srgbClr val="00B050"/>
                </a:solidFill>
                <a:latin typeface="Courier New" panose="02070309020205020404" pitchFamily="49" charset="0"/>
                <a:cs typeface="Courier New" panose="02070309020205020404" pitchFamily="49" charset="0"/>
              </a:rPr>
              <a:t>method=</a:t>
            </a:r>
            <a:r>
              <a:rPr lang="en-US" b="1" dirty="0">
                <a:solidFill>
                  <a:schemeClr val="accent6">
                    <a:lumMod val="50000"/>
                  </a:schemeClr>
                </a:solidFill>
                <a:latin typeface="Courier New" panose="02070309020205020404" pitchFamily="49" charset="0"/>
                <a:cs typeface="Courier New" panose="02070309020205020404" pitchFamily="49" charset="0"/>
              </a:rPr>
              <a:t>"POST"</a:t>
            </a:r>
            <a:r>
              <a:rPr lang="en-US" b="1" dirty="0">
                <a:solidFill>
                  <a:srgbClr val="130BB5"/>
                </a:solidFill>
                <a:latin typeface="Courier New" panose="02070309020205020404" pitchFamily="49" charset="0"/>
                <a:cs typeface="Courier New" panose="02070309020205020404" pitchFamily="49" charset="0"/>
              </a:rPr>
              <a:t>&gt;</a:t>
            </a:r>
          </a:p>
          <a:p>
            <a:pPr marL="457200" indent="-457200">
              <a:buFont typeface="+mj-lt"/>
              <a:buAutoNum type="arabicPeriod"/>
            </a:pPr>
            <a:r>
              <a:rPr lang="en-US" b="1" dirty="0">
                <a:latin typeface="Courier New" panose="02070309020205020404" pitchFamily="49" charset="0"/>
                <a:cs typeface="Courier New" panose="02070309020205020404" pitchFamily="49" charset="0"/>
              </a:rPr>
              <a:t>	</a:t>
            </a:r>
            <a:r>
              <a:rPr lang="en-US" b="1" dirty="0">
                <a:solidFill>
                  <a:srgbClr val="130BB5"/>
                </a:solidFill>
                <a:latin typeface="Courier New" panose="02070309020205020404" pitchFamily="49" charset="0"/>
                <a:cs typeface="Courier New" panose="02070309020205020404" pitchFamily="49" charset="0"/>
              </a:rPr>
              <a:t>&lt;p&gt;</a:t>
            </a:r>
            <a:r>
              <a:rPr lang="en-US" b="1" dirty="0">
                <a:latin typeface="Courier New" panose="02070309020205020404" pitchFamily="49" charset="0"/>
                <a:cs typeface="Courier New" panose="02070309020205020404" pitchFamily="49" charset="0"/>
              </a:rPr>
              <a:t>Login ID:</a:t>
            </a:r>
            <a:r>
              <a:rPr lang="en-US" b="1" dirty="0">
                <a:solidFill>
                  <a:srgbClr val="130BB5"/>
                </a:solidFill>
                <a:latin typeface="Courier New" panose="02070309020205020404" pitchFamily="49" charset="0"/>
                <a:cs typeface="Courier New" panose="02070309020205020404" pitchFamily="49" charset="0"/>
              </a:rPr>
              <a:t>&lt;input</a:t>
            </a:r>
            <a:r>
              <a:rPr lang="en-US" b="1" dirty="0">
                <a:latin typeface="Courier New" panose="02070309020205020404" pitchFamily="49" charset="0"/>
                <a:cs typeface="Courier New" panose="02070309020205020404" pitchFamily="49" charset="0"/>
              </a:rPr>
              <a:t> </a:t>
            </a:r>
            <a:r>
              <a:rPr lang="en-US" b="1" dirty="0">
                <a:solidFill>
                  <a:srgbClr val="00B050"/>
                </a:solidFill>
                <a:latin typeface="Courier New" panose="02070309020205020404" pitchFamily="49" charset="0"/>
                <a:cs typeface="Courier New" panose="02070309020205020404" pitchFamily="49" charset="0"/>
              </a:rPr>
              <a:t>type=</a:t>
            </a:r>
            <a:r>
              <a:rPr lang="en-US" b="1" dirty="0">
                <a:solidFill>
                  <a:schemeClr val="accent6">
                    <a:lumMod val="50000"/>
                  </a:schemeClr>
                </a:solidFill>
                <a:latin typeface="Courier New" panose="02070309020205020404" pitchFamily="49" charset="0"/>
                <a:cs typeface="Courier New" panose="02070309020205020404" pitchFamily="49" charset="0"/>
              </a:rPr>
              <a:t>"text"</a:t>
            </a:r>
            <a:r>
              <a:rPr lang="en-US" b="1" dirty="0">
                <a:latin typeface="Courier New" panose="02070309020205020404" pitchFamily="49" charset="0"/>
                <a:cs typeface="Courier New" panose="02070309020205020404" pitchFamily="49" charset="0"/>
              </a:rPr>
              <a:t> </a:t>
            </a:r>
            <a:r>
              <a:rPr lang="en-US" b="1" dirty="0">
                <a:solidFill>
                  <a:srgbClr val="00B050"/>
                </a:solidFill>
                <a:latin typeface="Courier New" panose="02070309020205020404" pitchFamily="49" charset="0"/>
                <a:cs typeface="Courier New" panose="02070309020205020404" pitchFamily="49" charset="0"/>
              </a:rPr>
              <a:t>name=</a:t>
            </a:r>
            <a:r>
              <a:rPr lang="en-US" b="1" dirty="0">
                <a:solidFill>
                  <a:schemeClr val="accent6">
                    <a:lumMod val="50000"/>
                  </a:schemeClr>
                </a:solidFill>
                <a:latin typeface="Courier New" panose="02070309020205020404" pitchFamily="49" charset="0"/>
                <a:cs typeface="Courier New" panose="02070309020205020404" pitchFamily="49" charset="0"/>
              </a:rPr>
              <a:t>"login"</a:t>
            </a:r>
            <a:r>
              <a:rPr lang="en-US" b="1" dirty="0">
                <a:solidFill>
                  <a:srgbClr val="130BB5"/>
                </a:solidFill>
                <a:latin typeface="Courier New" panose="02070309020205020404" pitchFamily="49" charset="0"/>
                <a:cs typeface="Courier New" panose="02070309020205020404" pitchFamily="49" charset="0"/>
              </a:rPr>
              <a:t>&gt;&lt;/p&gt;</a:t>
            </a:r>
          </a:p>
          <a:p>
            <a:pPr marL="457200" indent="-457200">
              <a:buFont typeface="+mj-lt"/>
              <a:buAutoNum type="arabicPeriod"/>
            </a:pPr>
            <a:r>
              <a:rPr lang="en-US" b="1" dirty="0">
                <a:latin typeface="Courier New" panose="02070309020205020404" pitchFamily="49" charset="0"/>
                <a:cs typeface="Courier New" panose="02070309020205020404" pitchFamily="49" charset="0"/>
              </a:rPr>
              <a:t>   </a:t>
            </a:r>
            <a:r>
              <a:rPr lang="en-US" b="1" dirty="0">
                <a:solidFill>
                  <a:srgbClr val="130BB5"/>
                </a:solidFill>
                <a:latin typeface="Courier New" panose="02070309020205020404" pitchFamily="49" charset="0"/>
                <a:cs typeface="Courier New" panose="02070309020205020404" pitchFamily="49" charset="0"/>
              </a:rPr>
              <a:t>&lt;p&gt;</a:t>
            </a:r>
            <a:r>
              <a:rPr lang="en-US" b="1" dirty="0">
                <a:latin typeface="Courier New" panose="02070309020205020404" pitchFamily="49" charset="0"/>
                <a:cs typeface="Courier New" panose="02070309020205020404" pitchFamily="49" charset="0"/>
              </a:rPr>
              <a:t>Password:</a:t>
            </a:r>
            <a:r>
              <a:rPr lang="en-US" b="1" dirty="0">
                <a:solidFill>
                  <a:srgbClr val="130BB5"/>
                </a:solidFill>
                <a:latin typeface="Courier New" panose="02070309020205020404" pitchFamily="49" charset="0"/>
                <a:cs typeface="Courier New" panose="02070309020205020404" pitchFamily="49" charset="0"/>
              </a:rPr>
              <a:t>&lt;input</a:t>
            </a:r>
            <a:r>
              <a:rPr lang="en-US" b="1" dirty="0">
                <a:latin typeface="Courier New" panose="02070309020205020404" pitchFamily="49" charset="0"/>
                <a:cs typeface="Courier New" panose="02070309020205020404" pitchFamily="49" charset="0"/>
              </a:rPr>
              <a:t> </a:t>
            </a:r>
            <a:r>
              <a:rPr lang="en-US" b="1" dirty="0">
                <a:solidFill>
                  <a:srgbClr val="00B050"/>
                </a:solidFill>
                <a:latin typeface="Courier New" panose="02070309020205020404" pitchFamily="49" charset="0"/>
                <a:cs typeface="Courier New" panose="02070309020205020404" pitchFamily="49" charset="0"/>
              </a:rPr>
              <a:t>type=</a:t>
            </a:r>
            <a:r>
              <a:rPr lang="en-US" b="1" dirty="0">
                <a:solidFill>
                  <a:schemeClr val="accent6">
                    <a:lumMod val="50000"/>
                  </a:schemeClr>
                </a:solidFill>
                <a:latin typeface="Courier New" panose="02070309020205020404" pitchFamily="49" charset="0"/>
                <a:cs typeface="Courier New" panose="02070309020205020404" pitchFamily="49" charset="0"/>
              </a:rPr>
              <a:t>"text"</a:t>
            </a:r>
            <a:r>
              <a:rPr lang="en-US" b="1" dirty="0">
                <a:latin typeface="Courier New" panose="02070309020205020404" pitchFamily="49" charset="0"/>
                <a:cs typeface="Courier New" panose="02070309020205020404" pitchFamily="49" charset="0"/>
              </a:rPr>
              <a:t> </a:t>
            </a:r>
            <a:r>
              <a:rPr lang="en-US" b="1" dirty="0">
                <a:solidFill>
                  <a:srgbClr val="00B050"/>
                </a:solidFill>
                <a:latin typeface="Courier New" panose="02070309020205020404" pitchFamily="49" charset="0"/>
                <a:cs typeface="Courier New" panose="02070309020205020404" pitchFamily="49" charset="0"/>
              </a:rPr>
              <a:t>name=</a:t>
            </a:r>
            <a:r>
              <a:rPr lang="en-US" b="1" dirty="0">
                <a:solidFill>
                  <a:schemeClr val="accent6">
                    <a:lumMod val="50000"/>
                  </a:schemeClr>
                </a:solidFill>
                <a:latin typeface="Courier New" panose="02070309020205020404" pitchFamily="49" charset="0"/>
                <a:cs typeface="Courier New" panose="02070309020205020404" pitchFamily="49" charset="0"/>
              </a:rPr>
              <a:t>"</a:t>
            </a:r>
            <a:r>
              <a:rPr lang="en-US" b="1" dirty="0" err="1">
                <a:solidFill>
                  <a:schemeClr val="accent6">
                    <a:lumMod val="50000"/>
                  </a:schemeClr>
                </a:solidFill>
                <a:latin typeface="Courier New" panose="02070309020205020404" pitchFamily="49" charset="0"/>
                <a:cs typeface="Courier New" panose="02070309020205020404" pitchFamily="49" charset="0"/>
              </a:rPr>
              <a:t>pwd</a:t>
            </a:r>
            <a:r>
              <a:rPr lang="en-US" b="1" dirty="0">
                <a:solidFill>
                  <a:schemeClr val="accent6">
                    <a:lumMod val="50000"/>
                  </a:schemeClr>
                </a:solidFill>
                <a:latin typeface="Courier New" panose="02070309020205020404" pitchFamily="49" charset="0"/>
                <a:cs typeface="Courier New" panose="02070309020205020404" pitchFamily="49" charset="0"/>
              </a:rPr>
              <a:t>"</a:t>
            </a:r>
            <a:r>
              <a:rPr lang="en-US" b="1" dirty="0">
                <a:solidFill>
                  <a:srgbClr val="130BB5"/>
                </a:solidFill>
                <a:latin typeface="Courier New" panose="02070309020205020404" pitchFamily="49" charset="0"/>
                <a:cs typeface="Courier New" panose="02070309020205020404" pitchFamily="49" charset="0"/>
              </a:rPr>
              <a:t>&gt;&lt;/p&gt;</a:t>
            </a:r>
          </a:p>
          <a:p>
            <a:pPr marL="457200" indent="-457200">
              <a:buFont typeface="+mj-lt"/>
              <a:buAutoNum type="arabicPeriod"/>
            </a:pPr>
            <a:r>
              <a:rPr lang="en-US" b="1" dirty="0">
                <a:latin typeface="Courier New" panose="02070309020205020404" pitchFamily="49" charset="0"/>
                <a:cs typeface="Courier New" panose="02070309020205020404" pitchFamily="49" charset="0"/>
              </a:rPr>
              <a:t>	</a:t>
            </a:r>
            <a:r>
              <a:rPr lang="en-US" b="1" dirty="0">
                <a:solidFill>
                  <a:srgbClr val="130BB5"/>
                </a:solidFill>
                <a:latin typeface="Courier New" panose="02070309020205020404" pitchFamily="49" charset="0"/>
                <a:cs typeface="Courier New" panose="02070309020205020404" pitchFamily="49" charset="0"/>
              </a:rPr>
              <a:t>&lt;p&gt;&lt;input</a:t>
            </a:r>
            <a:r>
              <a:rPr lang="en-US" b="1" dirty="0">
                <a:latin typeface="Courier New" panose="02070309020205020404" pitchFamily="49" charset="0"/>
                <a:cs typeface="Courier New" panose="02070309020205020404" pitchFamily="49" charset="0"/>
              </a:rPr>
              <a:t> </a:t>
            </a:r>
            <a:r>
              <a:rPr lang="en-US" b="1" dirty="0">
                <a:solidFill>
                  <a:srgbClr val="00B050"/>
                </a:solidFill>
                <a:latin typeface="Courier New" panose="02070309020205020404" pitchFamily="49" charset="0"/>
                <a:cs typeface="Courier New" panose="02070309020205020404" pitchFamily="49" charset="0"/>
              </a:rPr>
              <a:t>type=</a:t>
            </a:r>
            <a:r>
              <a:rPr lang="en-US" b="1" dirty="0">
                <a:solidFill>
                  <a:schemeClr val="accent6">
                    <a:lumMod val="50000"/>
                  </a:schemeClr>
                </a:solidFill>
                <a:latin typeface="Courier New" panose="02070309020205020404" pitchFamily="49" charset="0"/>
                <a:cs typeface="Courier New" panose="02070309020205020404" pitchFamily="49" charset="0"/>
              </a:rPr>
              <a:t>"hidden"</a:t>
            </a:r>
            <a:r>
              <a:rPr lang="en-US" b="1" dirty="0">
                <a:latin typeface="Courier New" panose="02070309020205020404" pitchFamily="49" charset="0"/>
                <a:cs typeface="Courier New" panose="02070309020205020404" pitchFamily="49" charset="0"/>
              </a:rPr>
              <a:t> </a:t>
            </a:r>
            <a:r>
              <a:rPr lang="en-US" b="1" dirty="0">
                <a:solidFill>
                  <a:srgbClr val="00B050"/>
                </a:solidFill>
                <a:latin typeface="Courier New" panose="02070309020205020404" pitchFamily="49" charset="0"/>
                <a:cs typeface="Courier New" panose="02070309020205020404" pitchFamily="49" charset="0"/>
              </a:rPr>
              <a:t>name=</a:t>
            </a:r>
            <a:r>
              <a:rPr lang="en-US" b="1" dirty="0">
                <a:solidFill>
                  <a:schemeClr val="accent6">
                    <a:lumMod val="50000"/>
                  </a:schemeClr>
                </a:solidFill>
                <a:latin typeface="Courier New" panose="02070309020205020404" pitchFamily="49" charset="0"/>
                <a:cs typeface="Courier New" panose="02070309020205020404" pitchFamily="49" charset="0"/>
              </a:rPr>
              <a:t>"</a:t>
            </a:r>
            <a:r>
              <a:rPr lang="en-US" b="1" dirty="0" err="1">
                <a:solidFill>
                  <a:schemeClr val="accent6">
                    <a:lumMod val="50000"/>
                  </a:schemeClr>
                </a:solidFill>
                <a:latin typeface="Courier New" panose="02070309020205020404" pitchFamily="49" charset="0"/>
                <a:cs typeface="Courier New" panose="02070309020205020404" pitchFamily="49" charset="0"/>
              </a:rPr>
              <a:t>session_id</a:t>
            </a:r>
            <a:r>
              <a:rPr lang="en-US" b="1" dirty="0">
                <a:solidFill>
                  <a:schemeClr val="accent6">
                    <a:lumMod val="50000"/>
                  </a:schemeClr>
                </a:solidFill>
                <a:latin typeface="Courier New" panose="02070309020205020404" pitchFamily="49" charset="0"/>
                <a:cs typeface="Courier New" panose="02070309020205020404" pitchFamily="49" charset="0"/>
              </a:rPr>
              <a:t>"</a:t>
            </a:r>
            <a:r>
              <a:rPr lang="en-US" b="1" dirty="0">
                <a:latin typeface="Courier New" panose="02070309020205020404" pitchFamily="49" charset="0"/>
                <a:cs typeface="Courier New" panose="02070309020205020404" pitchFamily="49" charset="0"/>
              </a:rPr>
              <a:t> 						</a:t>
            </a:r>
            <a:r>
              <a:rPr lang="en-US" b="1" dirty="0">
                <a:solidFill>
                  <a:srgbClr val="00B050"/>
                </a:solidFill>
                <a:latin typeface="Courier New" panose="02070309020205020404" pitchFamily="49" charset="0"/>
                <a:cs typeface="Courier New" panose="02070309020205020404" pitchFamily="49" charset="0"/>
              </a:rPr>
              <a:t>value=</a:t>
            </a:r>
            <a:r>
              <a:rPr lang="en-US" b="1" dirty="0">
                <a:solidFill>
                  <a:schemeClr val="accent6">
                    <a:lumMod val="50000"/>
                  </a:schemeClr>
                </a:solidFill>
                <a:latin typeface="Courier New" panose="02070309020205020404" pitchFamily="49" charset="0"/>
                <a:cs typeface="Courier New" panose="02070309020205020404" pitchFamily="49" charset="0"/>
              </a:rPr>
              <a:t>"054"</a:t>
            </a:r>
            <a:r>
              <a:rPr lang="en-US" b="1" dirty="0">
                <a:solidFill>
                  <a:srgbClr val="130BB5"/>
                </a:solidFill>
                <a:latin typeface="Courier New" panose="02070309020205020404" pitchFamily="49" charset="0"/>
                <a:cs typeface="Courier New" panose="02070309020205020404" pitchFamily="49" charset="0"/>
              </a:rPr>
              <a:t>&gt;&lt;/p&gt;</a:t>
            </a:r>
          </a:p>
          <a:p>
            <a:pPr marL="457200" indent="-457200">
              <a:buFont typeface="+mj-lt"/>
              <a:buAutoNum type="arabicPeriod"/>
            </a:pPr>
            <a:r>
              <a:rPr lang="en-US" b="1" dirty="0">
                <a:latin typeface="Courier New" panose="02070309020205020404" pitchFamily="49" charset="0"/>
                <a:cs typeface="Courier New" panose="02070309020205020404" pitchFamily="49" charset="0"/>
              </a:rPr>
              <a:t>	</a:t>
            </a:r>
            <a:r>
              <a:rPr lang="en-US" b="1" dirty="0">
                <a:solidFill>
                  <a:srgbClr val="130BB5"/>
                </a:solidFill>
                <a:latin typeface="Courier New" panose="02070309020205020404" pitchFamily="49" charset="0"/>
                <a:cs typeface="Courier New" panose="02070309020205020404" pitchFamily="49" charset="0"/>
              </a:rPr>
              <a:t>&lt;p&gt;&lt;input</a:t>
            </a:r>
            <a:r>
              <a:rPr lang="en-US" b="1" dirty="0">
                <a:latin typeface="Courier New" panose="02070309020205020404" pitchFamily="49" charset="0"/>
                <a:cs typeface="Courier New" panose="02070309020205020404" pitchFamily="49" charset="0"/>
              </a:rPr>
              <a:t> </a:t>
            </a:r>
            <a:r>
              <a:rPr lang="en-US" b="1" dirty="0">
                <a:solidFill>
                  <a:srgbClr val="00B050"/>
                </a:solidFill>
                <a:latin typeface="Courier New" panose="02070309020205020404" pitchFamily="49" charset="0"/>
                <a:cs typeface="Courier New" panose="02070309020205020404" pitchFamily="49" charset="0"/>
              </a:rPr>
              <a:t>type=</a:t>
            </a:r>
            <a:r>
              <a:rPr lang="en-US" b="1" dirty="0">
                <a:solidFill>
                  <a:schemeClr val="accent6">
                    <a:lumMod val="50000"/>
                  </a:schemeClr>
                </a:solidFill>
                <a:latin typeface="Courier New" panose="02070309020205020404" pitchFamily="49" charset="0"/>
                <a:cs typeface="Courier New" panose="02070309020205020404" pitchFamily="49" charset="0"/>
              </a:rPr>
              <a:t>"submit"</a:t>
            </a:r>
            <a:r>
              <a:rPr lang="en-US" b="1" dirty="0">
                <a:latin typeface="Courier New" panose="02070309020205020404" pitchFamily="49" charset="0"/>
                <a:cs typeface="Courier New" panose="02070309020205020404" pitchFamily="49" charset="0"/>
              </a:rPr>
              <a:t> </a:t>
            </a:r>
            <a:r>
              <a:rPr lang="en-US" b="1" dirty="0">
                <a:solidFill>
                  <a:srgbClr val="00B050"/>
                </a:solidFill>
                <a:latin typeface="Courier New" panose="02070309020205020404" pitchFamily="49" charset="0"/>
                <a:cs typeface="Courier New" panose="02070309020205020404" pitchFamily="49" charset="0"/>
              </a:rPr>
              <a:t>value=</a:t>
            </a:r>
            <a:r>
              <a:rPr lang="en-US" b="1" dirty="0">
                <a:solidFill>
                  <a:schemeClr val="accent6">
                    <a:lumMod val="50000"/>
                  </a:schemeClr>
                </a:solidFill>
                <a:latin typeface="Courier New" panose="02070309020205020404" pitchFamily="49" charset="0"/>
                <a:cs typeface="Courier New" panose="02070309020205020404" pitchFamily="49" charset="0"/>
              </a:rPr>
              <a:t>"Sign In"</a:t>
            </a:r>
            <a:r>
              <a:rPr lang="en-US" b="1" dirty="0">
                <a:solidFill>
                  <a:srgbClr val="130BB5"/>
                </a:solidFill>
                <a:latin typeface="Courier New" panose="02070309020205020404" pitchFamily="49" charset="0"/>
                <a:cs typeface="Courier New" panose="02070309020205020404" pitchFamily="49" charset="0"/>
              </a:rPr>
              <a:t>&gt;&lt;/p&gt;</a:t>
            </a:r>
          </a:p>
          <a:p>
            <a:pPr marL="457200" indent="-457200">
              <a:buFont typeface="+mj-lt"/>
              <a:buAutoNum type="arabicPeriod"/>
            </a:pPr>
            <a:r>
              <a:rPr lang="en-US" b="1" dirty="0">
                <a:latin typeface="Courier New" panose="02070309020205020404" pitchFamily="49" charset="0"/>
                <a:cs typeface="Courier New" panose="02070309020205020404" pitchFamily="49" charset="0"/>
              </a:rPr>
              <a:t>  </a:t>
            </a:r>
            <a:r>
              <a:rPr lang="en-US" b="1" dirty="0">
                <a:solidFill>
                  <a:srgbClr val="130BB5"/>
                </a:solidFill>
                <a:latin typeface="Courier New" panose="02070309020205020404" pitchFamily="49" charset="0"/>
                <a:cs typeface="Courier New" panose="02070309020205020404" pitchFamily="49" charset="0"/>
              </a:rPr>
              <a:t>&lt;/form&gt;</a:t>
            </a:r>
          </a:p>
          <a:p>
            <a:pPr marL="457200" indent="-457200">
              <a:buFont typeface="+mj-lt"/>
              <a:buAutoNum type="arabicPeriod"/>
            </a:pPr>
            <a:r>
              <a:rPr lang="en-US" b="1" dirty="0">
                <a:solidFill>
                  <a:srgbClr val="130BB5"/>
                </a:solidFill>
                <a:latin typeface="Courier New" panose="02070309020205020404" pitchFamily="49" charset="0"/>
                <a:cs typeface="Courier New" panose="02070309020205020404" pitchFamily="49" charset="0"/>
              </a:rPr>
              <a:t> &lt;/body&gt;</a:t>
            </a:r>
          </a:p>
          <a:p>
            <a:pPr marL="457200" indent="-457200">
              <a:buFont typeface="+mj-lt"/>
              <a:buAutoNum type="arabicPeriod"/>
            </a:pPr>
            <a:r>
              <a:rPr lang="en-US" b="1" dirty="0">
                <a:solidFill>
                  <a:srgbClr val="130BB5"/>
                </a:solidFill>
                <a:latin typeface="Courier New" panose="02070309020205020404" pitchFamily="49" charset="0"/>
                <a:cs typeface="Courier New" panose="02070309020205020404" pitchFamily="49" charset="0"/>
              </a:rPr>
              <a:t>&lt;/html&gt;</a:t>
            </a:r>
          </a:p>
          <a:p>
            <a:pPr marL="0" indent="0">
              <a:buNone/>
            </a:pPr>
            <a:endParaRPr lang="en-US" b="1" dirty="0">
              <a:latin typeface="+mn-lt"/>
              <a:cs typeface="Courier New" panose="02070309020205020404" pitchFamily="49" charset="0"/>
            </a:endParaRPr>
          </a:p>
        </p:txBody>
      </p:sp>
      <p:sp>
        <p:nvSpPr>
          <p:cNvPr id="4" name="Slide Number Placeholder 3"/>
          <p:cNvSpPr>
            <a:spLocks noGrp="1"/>
          </p:cNvSpPr>
          <p:nvPr>
            <p:ph type="sldNum" sz="quarter" idx="12"/>
          </p:nvPr>
        </p:nvSpPr>
        <p:spPr/>
        <p:txBody>
          <a:bodyPr/>
          <a:lstStyle/>
          <a:p>
            <a:fld id="{5EA8BEFB-AE5B-48F9-BBAD-B489CDE48C80}" type="slidenum">
              <a:rPr lang="en-US" smtClean="0"/>
              <a:pPr/>
              <a:t>10</a:t>
            </a:fld>
            <a:endParaRPr lang="en-US" dirty="0"/>
          </a:p>
        </p:txBody>
      </p:sp>
      <p:pic>
        <p:nvPicPr>
          <p:cNvPr id="10" name="Picture 9"/>
          <p:cNvPicPr>
            <a:picLocks noChangeAspect="1"/>
          </p:cNvPicPr>
          <p:nvPr/>
        </p:nvPicPr>
        <p:blipFill>
          <a:blip r:embed="rId2"/>
          <a:stretch>
            <a:fillRect/>
          </a:stretch>
        </p:blipFill>
        <p:spPr>
          <a:xfrm>
            <a:off x="6347346" y="914400"/>
            <a:ext cx="2796654" cy="2115191"/>
          </a:xfrm>
          <a:prstGeom prst="rect">
            <a:avLst/>
          </a:prstGeom>
        </p:spPr>
      </p:pic>
      <p:sp>
        <p:nvSpPr>
          <p:cNvPr id="5" name="Rounded Rectangle 4"/>
          <p:cNvSpPr/>
          <p:nvPr/>
        </p:nvSpPr>
        <p:spPr>
          <a:xfrm>
            <a:off x="990600" y="4114800"/>
            <a:ext cx="7543800" cy="609600"/>
          </a:xfrm>
          <a:prstGeom prst="roundRect">
            <a:avLst/>
          </a:prstGeom>
          <a:solidFill>
            <a:srgbClr val="FF0000">
              <a:alpha val="2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639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10" end="10"/>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
                                            <p:txEl>
                                              <p:pRg st="11" end="11"/>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
                                            <p:txEl>
                                              <p:pRg st="12" end="12"/>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5"/>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Types of Servlet Events</a:t>
            </a:r>
            <a:endParaRPr lang="en-US" dirty="0"/>
          </a:p>
        </p:txBody>
      </p:sp>
      <p:sp>
        <p:nvSpPr>
          <p:cNvPr id="3" name="Content Placeholder 2"/>
          <p:cNvSpPr>
            <a:spLocks noGrp="1"/>
          </p:cNvSpPr>
          <p:nvPr>
            <p:ph idx="1"/>
          </p:nvPr>
        </p:nvSpPr>
        <p:spPr/>
        <p:txBody>
          <a:bodyPr/>
          <a:lstStyle/>
          <a:p>
            <a:r>
              <a:rPr lang="en-US"/>
              <a:t>Events are basically occurrence of something. </a:t>
            </a:r>
          </a:p>
          <a:p>
            <a:r>
              <a:rPr lang="en-US"/>
              <a:t>Changing the state of an object is known as an event.</a:t>
            </a:r>
          </a:p>
          <a:p>
            <a:r>
              <a:rPr lang="en-US"/>
              <a:t>There are many Event classes and Listener interfaces in the javax.servlet and javax.servlet.http packages.</a:t>
            </a:r>
          </a:p>
          <a:p>
            <a:r>
              <a:rPr lang="en-US"/>
              <a:t>In web application world an event can be </a:t>
            </a:r>
          </a:p>
          <a:p>
            <a:pPr lvl="1"/>
            <a:r>
              <a:rPr lang="en-US"/>
              <a:t>Initialization of application </a:t>
            </a:r>
          </a:p>
          <a:p>
            <a:pPr lvl="1"/>
            <a:r>
              <a:rPr lang="en-US"/>
              <a:t>Destroying an application</a:t>
            </a:r>
          </a:p>
          <a:p>
            <a:pPr lvl="1"/>
            <a:r>
              <a:rPr lang="en-US"/>
              <a:t>Request from client </a:t>
            </a:r>
          </a:p>
          <a:p>
            <a:pPr lvl="1"/>
            <a:r>
              <a:rPr lang="en-US"/>
              <a:t>Creating/destroying a session</a:t>
            </a:r>
          </a:p>
          <a:p>
            <a:pPr lvl="1"/>
            <a:r>
              <a:rPr lang="en-US"/>
              <a:t>Attribute modification in session etc.</a:t>
            </a:r>
            <a:endParaRPr lang="en-US" dirty="0"/>
          </a:p>
        </p:txBody>
      </p:sp>
      <p:sp>
        <p:nvSpPr>
          <p:cNvPr id="4" name="Slide Number Placeholder 3"/>
          <p:cNvSpPr>
            <a:spLocks noGrp="1"/>
          </p:cNvSpPr>
          <p:nvPr>
            <p:ph type="sldNum" sz="quarter" idx="12"/>
          </p:nvPr>
        </p:nvSpPr>
        <p:spPr/>
        <p:txBody>
          <a:bodyPr/>
          <a:lstStyle/>
          <a:p>
            <a:fld id="{5EA8BEFB-AE5B-48F9-BBAD-B489CDE48C80}" type="slidenum">
              <a:rPr lang="en-US" smtClean="0"/>
              <a:pPr/>
              <a:t>100</a:t>
            </a:fld>
            <a:endParaRPr lang="en-US" dirty="0"/>
          </a:p>
        </p:txBody>
      </p:sp>
    </p:spTree>
    <p:extLst>
      <p:ext uri="{BB962C8B-B14F-4D97-AF65-F5344CB8AC3E}">
        <p14:creationId xmlns:p14="http://schemas.microsoft.com/office/powerpoint/2010/main" val="1535789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Types of Servlet Events</a:t>
            </a:r>
            <a:endParaRPr lang="en-US" dirty="0"/>
          </a:p>
        </p:txBody>
      </p:sp>
      <p:sp>
        <p:nvSpPr>
          <p:cNvPr id="3" name="Content Placeholder 2"/>
          <p:cNvSpPr>
            <a:spLocks noGrp="1"/>
          </p:cNvSpPr>
          <p:nvPr>
            <p:ph idx="1"/>
          </p:nvPr>
        </p:nvSpPr>
        <p:spPr/>
        <p:txBody>
          <a:bodyPr/>
          <a:lstStyle/>
          <a:p>
            <a:r>
              <a:rPr lang="en-US"/>
              <a:t>Event classes</a:t>
            </a:r>
          </a:p>
          <a:p>
            <a:endParaRPr lang="en-US" dirty="0"/>
          </a:p>
        </p:txBody>
      </p:sp>
      <p:sp>
        <p:nvSpPr>
          <p:cNvPr id="4" name="Slide Number Placeholder 3"/>
          <p:cNvSpPr>
            <a:spLocks noGrp="1"/>
          </p:cNvSpPr>
          <p:nvPr>
            <p:ph type="sldNum" sz="quarter" idx="12"/>
          </p:nvPr>
        </p:nvSpPr>
        <p:spPr/>
        <p:txBody>
          <a:bodyPr/>
          <a:lstStyle/>
          <a:p>
            <a:fld id="{5EA8BEFB-AE5B-48F9-BBAD-B489CDE48C80}" type="slidenum">
              <a:rPr lang="en-US" smtClean="0"/>
              <a:pPr/>
              <a:t>101</a:t>
            </a:fld>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2086946357"/>
              </p:ext>
            </p:extLst>
          </p:nvPr>
        </p:nvGraphicFramePr>
        <p:xfrm>
          <a:off x="190500" y="1492989"/>
          <a:ext cx="8763000" cy="914400"/>
        </p:xfrm>
        <a:graphic>
          <a:graphicData uri="http://schemas.openxmlformats.org/drawingml/2006/table">
            <a:tbl>
              <a:tblPr firstRow="1" bandRow="1">
                <a:tableStyleId>{5940675A-B579-460E-94D1-54222C63F5DA}</a:tableStyleId>
              </a:tblPr>
              <a:tblGrid>
                <a:gridCol w="3009900">
                  <a:extLst>
                    <a:ext uri="{9D8B030D-6E8A-4147-A177-3AD203B41FA5}">
                      <a16:colId xmlns:a16="http://schemas.microsoft.com/office/drawing/2014/main" val="20000"/>
                    </a:ext>
                  </a:extLst>
                </a:gridCol>
                <a:gridCol w="5753100">
                  <a:extLst>
                    <a:ext uri="{9D8B030D-6E8A-4147-A177-3AD203B41FA5}">
                      <a16:colId xmlns:a16="http://schemas.microsoft.com/office/drawing/2014/main" val="20001"/>
                    </a:ext>
                  </a:extLst>
                </a:gridCol>
              </a:tblGrid>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i="0" kern="1200" dirty="0" err="1">
                          <a:solidFill>
                            <a:schemeClr val="tx1"/>
                          </a:solidFill>
                          <a:effectLst/>
                          <a:latin typeface="+mn-lt"/>
                          <a:ea typeface="+mn-ea"/>
                          <a:cs typeface="+mn-cs"/>
                        </a:rPr>
                        <a:t>ServletRequestEvent</a:t>
                      </a:r>
                      <a:endParaRPr lang="en-US" sz="1800" b="0" i="0" kern="1200" dirty="0">
                        <a:solidFill>
                          <a:schemeClr val="tx1"/>
                        </a:solidFill>
                        <a:effectLst/>
                        <a:latin typeface="+mn-lt"/>
                        <a:ea typeface="+mn-ea"/>
                        <a:cs typeface="+mn-cs"/>
                      </a:endParaRPr>
                    </a:p>
                  </a:txBody>
                  <a:tcPr/>
                </a:tc>
                <a:tc>
                  <a:txBody>
                    <a:bodyPr/>
                    <a:lstStyle/>
                    <a:p>
                      <a:pPr algn="just"/>
                      <a:r>
                        <a:rPr lang="en-US" dirty="0"/>
                        <a:t>Events of this kind indicate lifecycle events for a </a:t>
                      </a:r>
                      <a:r>
                        <a:rPr lang="en-US" dirty="0" err="1"/>
                        <a:t>ServletRequest</a:t>
                      </a:r>
                      <a:r>
                        <a:rPr lang="en-US" dirty="0"/>
                        <a:t>. The source of the event is the </a:t>
                      </a:r>
                      <a:r>
                        <a:rPr lang="en-US" dirty="0" err="1"/>
                        <a:t>ServletContext</a:t>
                      </a:r>
                      <a:r>
                        <a:rPr lang="en-US" dirty="0"/>
                        <a:t> of this web application.</a:t>
                      </a:r>
                    </a:p>
                  </a:txBody>
                  <a:tcPr/>
                </a:tc>
                <a:extLst>
                  <a:ext uri="{0D108BD9-81ED-4DB2-BD59-A6C34878D82A}">
                    <a16:rowId xmlns:a16="http://schemas.microsoft.com/office/drawing/2014/main" val="10000"/>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2948146594"/>
              </p:ext>
            </p:extLst>
          </p:nvPr>
        </p:nvGraphicFramePr>
        <p:xfrm>
          <a:off x="190500" y="2404811"/>
          <a:ext cx="8763000" cy="640080"/>
        </p:xfrm>
        <a:graphic>
          <a:graphicData uri="http://schemas.openxmlformats.org/drawingml/2006/table">
            <a:tbl>
              <a:tblPr firstRow="1" bandRow="1">
                <a:tableStyleId>{5940675A-B579-460E-94D1-54222C63F5DA}</a:tableStyleId>
              </a:tblPr>
              <a:tblGrid>
                <a:gridCol w="3009900">
                  <a:extLst>
                    <a:ext uri="{9D8B030D-6E8A-4147-A177-3AD203B41FA5}">
                      <a16:colId xmlns:a16="http://schemas.microsoft.com/office/drawing/2014/main" val="20000"/>
                    </a:ext>
                  </a:extLst>
                </a:gridCol>
                <a:gridCol w="5753100">
                  <a:extLst>
                    <a:ext uri="{9D8B030D-6E8A-4147-A177-3AD203B41FA5}">
                      <a16:colId xmlns:a16="http://schemas.microsoft.com/office/drawing/2014/main" val="20001"/>
                    </a:ext>
                  </a:extLst>
                </a:gridCol>
              </a:tblGrid>
              <a:tr h="370840">
                <a:tc>
                  <a:txBody>
                    <a:bodyPr/>
                    <a:lstStyle/>
                    <a:p>
                      <a:pPr marL="0" marR="0" indent="0" algn="just" defTabSz="914400" rtl="0" eaLnBrk="1" fontAlgn="auto" latinLnBrk="0" hangingPunct="1">
                        <a:lnSpc>
                          <a:spcPct val="100000"/>
                        </a:lnSpc>
                        <a:spcBef>
                          <a:spcPts val="0"/>
                        </a:spcBef>
                        <a:spcAft>
                          <a:spcPts val="0"/>
                        </a:spcAft>
                        <a:buClrTx/>
                        <a:buSzTx/>
                        <a:buFontTx/>
                        <a:buNone/>
                        <a:tabLst/>
                        <a:defRPr/>
                      </a:pPr>
                      <a:r>
                        <a:rPr lang="en-US" sz="1800" b="0" i="0" kern="1200" dirty="0" err="1">
                          <a:solidFill>
                            <a:schemeClr val="tx1"/>
                          </a:solidFill>
                          <a:effectLst/>
                          <a:latin typeface="+mn-lt"/>
                          <a:ea typeface="+mn-ea"/>
                          <a:cs typeface="+mn-cs"/>
                        </a:rPr>
                        <a:t>ServletContextEvent</a:t>
                      </a:r>
                      <a:endParaRPr lang="en-US" sz="1800" b="0" i="0" kern="1200" dirty="0">
                        <a:solidFill>
                          <a:schemeClr val="tx1"/>
                        </a:solidFill>
                        <a:effectLst/>
                        <a:latin typeface="+mn-lt"/>
                        <a:ea typeface="+mn-ea"/>
                        <a:cs typeface="+mn-cs"/>
                      </a:endParaRPr>
                    </a:p>
                  </a:txBody>
                  <a:tcPr/>
                </a:tc>
                <a:tc>
                  <a:txBody>
                    <a:bodyPr/>
                    <a:lstStyle/>
                    <a:p>
                      <a:pPr algn="just"/>
                      <a:r>
                        <a:rPr lang="en-US" sz="1800" b="0" i="0" kern="1200" dirty="0">
                          <a:solidFill>
                            <a:schemeClr val="tx1"/>
                          </a:solidFill>
                          <a:effectLst/>
                          <a:latin typeface="+mn-lt"/>
                          <a:ea typeface="+mn-ea"/>
                          <a:cs typeface="+mn-cs"/>
                        </a:rPr>
                        <a:t>This is the event class for notifications about changes to the servlet context of a web application.</a:t>
                      </a:r>
                      <a:endParaRPr lang="en-US" dirty="0"/>
                    </a:p>
                  </a:txBody>
                  <a:tcPr/>
                </a:tc>
                <a:extLst>
                  <a:ext uri="{0D108BD9-81ED-4DB2-BD59-A6C34878D82A}">
                    <a16:rowId xmlns:a16="http://schemas.microsoft.com/office/drawing/2014/main" val="10000"/>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4094244013"/>
              </p:ext>
            </p:extLst>
          </p:nvPr>
        </p:nvGraphicFramePr>
        <p:xfrm>
          <a:off x="190500" y="3044891"/>
          <a:ext cx="8763000" cy="640080"/>
        </p:xfrm>
        <a:graphic>
          <a:graphicData uri="http://schemas.openxmlformats.org/drawingml/2006/table">
            <a:tbl>
              <a:tblPr firstRow="1" bandRow="1">
                <a:tableStyleId>{5940675A-B579-460E-94D1-54222C63F5DA}</a:tableStyleId>
              </a:tblPr>
              <a:tblGrid>
                <a:gridCol w="3009900">
                  <a:extLst>
                    <a:ext uri="{9D8B030D-6E8A-4147-A177-3AD203B41FA5}">
                      <a16:colId xmlns:a16="http://schemas.microsoft.com/office/drawing/2014/main" val="20000"/>
                    </a:ext>
                  </a:extLst>
                </a:gridCol>
                <a:gridCol w="5753100">
                  <a:extLst>
                    <a:ext uri="{9D8B030D-6E8A-4147-A177-3AD203B41FA5}">
                      <a16:colId xmlns:a16="http://schemas.microsoft.com/office/drawing/2014/main" val="20001"/>
                    </a:ext>
                  </a:extLst>
                </a:gridCol>
              </a:tblGrid>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i="0" kern="1200" dirty="0" err="1">
                          <a:solidFill>
                            <a:schemeClr val="tx1"/>
                          </a:solidFill>
                          <a:effectLst/>
                          <a:latin typeface="+mn-lt"/>
                          <a:ea typeface="+mn-ea"/>
                          <a:cs typeface="+mn-cs"/>
                        </a:rPr>
                        <a:t>ServletRequestAttributeEvent</a:t>
                      </a:r>
                      <a:endParaRPr lang="en-US" sz="1800" b="0" i="0" kern="1200" dirty="0">
                        <a:solidFill>
                          <a:schemeClr val="tx1"/>
                        </a:solidFill>
                        <a:effectLst/>
                        <a:latin typeface="+mn-lt"/>
                        <a:ea typeface="+mn-ea"/>
                        <a:cs typeface="+mn-cs"/>
                      </a:endParaRPr>
                    </a:p>
                  </a:txBody>
                  <a:tcPr/>
                </a:tc>
                <a:tc>
                  <a:txBody>
                    <a:bodyPr/>
                    <a:lstStyle/>
                    <a:p>
                      <a:pPr algn="just"/>
                      <a:r>
                        <a:rPr lang="en-US" sz="1800" b="0" i="0" kern="1200" dirty="0">
                          <a:solidFill>
                            <a:schemeClr val="tx1"/>
                          </a:solidFill>
                          <a:effectLst/>
                          <a:latin typeface="+mn-lt"/>
                          <a:ea typeface="+mn-ea"/>
                          <a:cs typeface="+mn-cs"/>
                        </a:rPr>
                        <a:t>This is the event class for notifications of changes to the attributes of the servlet request in an application.</a:t>
                      </a:r>
                      <a:endParaRPr lang="en-US" dirty="0"/>
                    </a:p>
                  </a:txBody>
                  <a:tcPr/>
                </a:tc>
                <a:extLst>
                  <a:ext uri="{0D108BD9-81ED-4DB2-BD59-A6C34878D82A}">
                    <a16:rowId xmlns:a16="http://schemas.microsoft.com/office/drawing/2014/main" val="10000"/>
                  </a:ext>
                </a:extLst>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2816653150"/>
              </p:ext>
            </p:extLst>
          </p:nvPr>
        </p:nvGraphicFramePr>
        <p:xfrm>
          <a:off x="190500" y="3682393"/>
          <a:ext cx="8763000" cy="640080"/>
        </p:xfrm>
        <a:graphic>
          <a:graphicData uri="http://schemas.openxmlformats.org/drawingml/2006/table">
            <a:tbl>
              <a:tblPr firstRow="1" bandRow="1">
                <a:tableStyleId>{5940675A-B579-460E-94D1-54222C63F5DA}</a:tableStyleId>
              </a:tblPr>
              <a:tblGrid>
                <a:gridCol w="3009900">
                  <a:extLst>
                    <a:ext uri="{9D8B030D-6E8A-4147-A177-3AD203B41FA5}">
                      <a16:colId xmlns:a16="http://schemas.microsoft.com/office/drawing/2014/main" val="20000"/>
                    </a:ext>
                  </a:extLst>
                </a:gridCol>
                <a:gridCol w="5753100">
                  <a:extLst>
                    <a:ext uri="{9D8B030D-6E8A-4147-A177-3AD203B41FA5}">
                      <a16:colId xmlns:a16="http://schemas.microsoft.com/office/drawing/2014/main" val="20001"/>
                    </a:ext>
                  </a:extLst>
                </a:gridCol>
              </a:tblGrid>
              <a:tr h="370840">
                <a:tc>
                  <a:txBody>
                    <a:bodyPr/>
                    <a:lstStyle/>
                    <a:p>
                      <a:pPr algn="just"/>
                      <a:r>
                        <a:rPr lang="en-US" sz="1800" b="0" i="0" kern="1200" dirty="0" err="1">
                          <a:solidFill>
                            <a:schemeClr val="tx1"/>
                          </a:solidFill>
                          <a:effectLst/>
                          <a:latin typeface="+mn-lt"/>
                          <a:ea typeface="+mn-ea"/>
                          <a:cs typeface="+mn-cs"/>
                        </a:rPr>
                        <a:t>ServletContextAttributeEvent</a:t>
                      </a:r>
                      <a:endParaRPr lang="en-US" sz="1800" b="0" i="0" kern="1200" dirty="0">
                        <a:solidFill>
                          <a:schemeClr val="tx1"/>
                        </a:solidFill>
                        <a:effectLst/>
                        <a:latin typeface="+mn-lt"/>
                        <a:ea typeface="+mn-ea"/>
                        <a:cs typeface="+mn-cs"/>
                      </a:endParaRPr>
                    </a:p>
                  </a:txBody>
                  <a:tcPr/>
                </a:tc>
                <a:tc>
                  <a:txBody>
                    <a:bodyPr/>
                    <a:lstStyle/>
                    <a:p>
                      <a:pPr algn="just"/>
                      <a:r>
                        <a:rPr lang="en-US" sz="1800" b="0" i="0" kern="1200" dirty="0">
                          <a:solidFill>
                            <a:schemeClr val="tx1"/>
                          </a:solidFill>
                          <a:effectLst/>
                          <a:latin typeface="+mn-lt"/>
                          <a:ea typeface="+mn-ea"/>
                          <a:cs typeface="+mn-cs"/>
                        </a:rPr>
                        <a:t>Event class for notifications about changes to the attributes of the </a:t>
                      </a:r>
                      <a:r>
                        <a:rPr lang="en-US" sz="1800" b="0" i="0" kern="1200" dirty="0" err="1">
                          <a:solidFill>
                            <a:schemeClr val="tx1"/>
                          </a:solidFill>
                          <a:effectLst/>
                          <a:latin typeface="+mn-lt"/>
                          <a:ea typeface="+mn-ea"/>
                          <a:cs typeface="+mn-cs"/>
                        </a:rPr>
                        <a:t>ServletContext</a:t>
                      </a:r>
                      <a:r>
                        <a:rPr lang="en-US" sz="1800" b="0" i="0" kern="1200" dirty="0">
                          <a:solidFill>
                            <a:schemeClr val="tx1"/>
                          </a:solidFill>
                          <a:effectLst/>
                          <a:latin typeface="+mn-lt"/>
                          <a:ea typeface="+mn-ea"/>
                          <a:cs typeface="+mn-cs"/>
                        </a:rPr>
                        <a:t> of a web application.</a:t>
                      </a:r>
                      <a:endParaRPr lang="en-US" dirty="0"/>
                    </a:p>
                  </a:txBody>
                  <a:tcPr/>
                </a:tc>
                <a:extLst>
                  <a:ext uri="{0D108BD9-81ED-4DB2-BD59-A6C34878D82A}">
                    <a16:rowId xmlns:a16="http://schemas.microsoft.com/office/drawing/2014/main" val="10000"/>
                  </a:ext>
                </a:extLst>
              </a:tr>
            </a:tbl>
          </a:graphicData>
        </a:graphic>
      </p:graphicFrame>
      <p:graphicFrame>
        <p:nvGraphicFramePr>
          <p:cNvPr id="11" name="Table 10"/>
          <p:cNvGraphicFramePr>
            <a:graphicFrameLocks noGrp="1"/>
          </p:cNvGraphicFramePr>
          <p:nvPr>
            <p:extLst>
              <p:ext uri="{D42A27DB-BD31-4B8C-83A1-F6EECF244321}">
                <p14:modId xmlns:p14="http://schemas.microsoft.com/office/powerpoint/2010/main" val="1384312453"/>
              </p:ext>
            </p:extLst>
          </p:nvPr>
        </p:nvGraphicFramePr>
        <p:xfrm>
          <a:off x="190500" y="4322473"/>
          <a:ext cx="8763000" cy="640080"/>
        </p:xfrm>
        <a:graphic>
          <a:graphicData uri="http://schemas.openxmlformats.org/drawingml/2006/table">
            <a:tbl>
              <a:tblPr firstRow="1" bandRow="1">
                <a:tableStyleId>{5940675A-B579-460E-94D1-54222C63F5DA}</a:tableStyleId>
              </a:tblPr>
              <a:tblGrid>
                <a:gridCol w="3009900">
                  <a:extLst>
                    <a:ext uri="{9D8B030D-6E8A-4147-A177-3AD203B41FA5}">
                      <a16:colId xmlns:a16="http://schemas.microsoft.com/office/drawing/2014/main" val="20000"/>
                    </a:ext>
                  </a:extLst>
                </a:gridCol>
                <a:gridCol w="5753100">
                  <a:extLst>
                    <a:ext uri="{9D8B030D-6E8A-4147-A177-3AD203B41FA5}">
                      <a16:colId xmlns:a16="http://schemas.microsoft.com/office/drawing/2014/main" val="20001"/>
                    </a:ext>
                  </a:extLst>
                </a:gridCol>
              </a:tblGrid>
              <a:tr h="370840">
                <a:tc>
                  <a:txBody>
                    <a:bodyPr/>
                    <a:lstStyle/>
                    <a:p>
                      <a:pPr marL="0" marR="0" indent="0" algn="just" defTabSz="914400" rtl="0" eaLnBrk="1" fontAlgn="auto" latinLnBrk="0" hangingPunct="1">
                        <a:lnSpc>
                          <a:spcPct val="100000"/>
                        </a:lnSpc>
                        <a:spcBef>
                          <a:spcPts val="0"/>
                        </a:spcBef>
                        <a:spcAft>
                          <a:spcPts val="0"/>
                        </a:spcAft>
                        <a:buClrTx/>
                        <a:buSzTx/>
                        <a:buFontTx/>
                        <a:buNone/>
                        <a:tabLst/>
                        <a:defRPr/>
                      </a:pPr>
                      <a:r>
                        <a:rPr lang="en-US" sz="1800" b="0" i="0" kern="1200" dirty="0" err="1">
                          <a:solidFill>
                            <a:schemeClr val="tx1"/>
                          </a:solidFill>
                          <a:effectLst/>
                          <a:latin typeface="+mn-lt"/>
                          <a:ea typeface="+mn-ea"/>
                          <a:cs typeface="+mn-cs"/>
                        </a:rPr>
                        <a:t>HttpSessionEvent</a:t>
                      </a:r>
                      <a:endParaRPr lang="en-US" sz="1800" b="0" i="0" kern="1200" dirty="0">
                        <a:solidFill>
                          <a:schemeClr val="tx1"/>
                        </a:solidFill>
                        <a:effectLst/>
                        <a:latin typeface="+mn-lt"/>
                        <a:ea typeface="+mn-ea"/>
                        <a:cs typeface="+mn-cs"/>
                      </a:endParaRPr>
                    </a:p>
                  </a:txBody>
                  <a:tcPr/>
                </a:tc>
                <a:tc>
                  <a:txBody>
                    <a:bodyPr/>
                    <a:lstStyle/>
                    <a:p>
                      <a:pPr algn="just"/>
                      <a:r>
                        <a:rPr lang="en-US" sz="1800" b="0" i="0" kern="1200" dirty="0">
                          <a:solidFill>
                            <a:schemeClr val="tx1"/>
                          </a:solidFill>
                          <a:effectLst/>
                          <a:latin typeface="+mn-lt"/>
                          <a:ea typeface="+mn-ea"/>
                          <a:cs typeface="+mn-cs"/>
                        </a:rPr>
                        <a:t>This is the class representing event notifications for changes to sessions within a web application.</a:t>
                      </a:r>
                      <a:endParaRPr lang="en-US" dirty="0"/>
                    </a:p>
                  </a:txBody>
                  <a:tcPr/>
                </a:tc>
                <a:extLst>
                  <a:ext uri="{0D108BD9-81ED-4DB2-BD59-A6C34878D82A}">
                    <a16:rowId xmlns:a16="http://schemas.microsoft.com/office/drawing/2014/main" val="10000"/>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3880692565"/>
              </p:ext>
            </p:extLst>
          </p:nvPr>
        </p:nvGraphicFramePr>
        <p:xfrm>
          <a:off x="190500" y="4959975"/>
          <a:ext cx="8763000" cy="914400"/>
        </p:xfrm>
        <a:graphic>
          <a:graphicData uri="http://schemas.openxmlformats.org/drawingml/2006/table">
            <a:tbl>
              <a:tblPr firstRow="1" bandRow="1">
                <a:tableStyleId>{5940675A-B579-460E-94D1-54222C63F5DA}</a:tableStyleId>
              </a:tblPr>
              <a:tblGrid>
                <a:gridCol w="3009900">
                  <a:extLst>
                    <a:ext uri="{9D8B030D-6E8A-4147-A177-3AD203B41FA5}">
                      <a16:colId xmlns:a16="http://schemas.microsoft.com/office/drawing/2014/main" val="20000"/>
                    </a:ext>
                  </a:extLst>
                </a:gridCol>
                <a:gridCol w="5753100">
                  <a:extLst>
                    <a:ext uri="{9D8B030D-6E8A-4147-A177-3AD203B41FA5}">
                      <a16:colId xmlns:a16="http://schemas.microsoft.com/office/drawing/2014/main" val="20001"/>
                    </a:ext>
                  </a:extLst>
                </a:gridCol>
              </a:tblGrid>
              <a:tr h="370840">
                <a:tc>
                  <a:txBody>
                    <a:bodyPr/>
                    <a:lstStyle/>
                    <a:p>
                      <a:pPr marL="0" marR="0" indent="0" algn="just" defTabSz="914400" rtl="0" eaLnBrk="1" fontAlgn="auto" latinLnBrk="0" hangingPunct="1">
                        <a:lnSpc>
                          <a:spcPct val="100000"/>
                        </a:lnSpc>
                        <a:spcBef>
                          <a:spcPts val="0"/>
                        </a:spcBef>
                        <a:spcAft>
                          <a:spcPts val="0"/>
                        </a:spcAft>
                        <a:buClrTx/>
                        <a:buSzTx/>
                        <a:buFontTx/>
                        <a:buNone/>
                        <a:tabLst/>
                        <a:defRPr/>
                      </a:pPr>
                      <a:r>
                        <a:rPr lang="en-US" sz="1800" b="0" i="0" kern="1200" dirty="0" err="1">
                          <a:solidFill>
                            <a:schemeClr val="tx1"/>
                          </a:solidFill>
                          <a:effectLst/>
                          <a:latin typeface="+mn-lt"/>
                          <a:ea typeface="+mn-ea"/>
                          <a:cs typeface="+mn-cs"/>
                        </a:rPr>
                        <a:t>HttpSessionBindingEvent</a:t>
                      </a:r>
                      <a:endParaRPr lang="en-US" sz="1800" b="0" i="0" kern="1200" dirty="0">
                        <a:solidFill>
                          <a:schemeClr val="tx1"/>
                        </a:solidFill>
                        <a:effectLst/>
                        <a:latin typeface="+mn-lt"/>
                        <a:ea typeface="+mn-ea"/>
                        <a:cs typeface="+mn-cs"/>
                      </a:endParaRPr>
                    </a:p>
                  </a:txBody>
                  <a:tcPr/>
                </a:tc>
                <a:tc>
                  <a:txBody>
                    <a:bodyPr/>
                    <a:lstStyle/>
                    <a:p>
                      <a:pPr algn="just"/>
                      <a:r>
                        <a:rPr lang="en-US" dirty="0"/>
                        <a:t>Send to an Object that implements </a:t>
                      </a:r>
                      <a:r>
                        <a:rPr lang="en-US" dirty="0" err="1"/>
                        <a:t>HttpSessionBindingListener</a:t>
                      </a:r>
                      <a:r>
                        <a:rPr lang="en-US" dirty="0"/>
                        <a:t> when bound into a session or unbound from a session. </a:t>
                      </a:r>
                    </a:p>
                  </a:txBody>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106991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GTU Servlet Programs</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1314297947"/>
              </p:ext>
            </p:extLst>
          </p:nvPr>
        </p:nvGraphicFramePr>
        <p:xfrm>
          <a:off x="185402" y="5328572"/>
          <a:ext cx="8763000" cy="640080"/>
        </p:xfrm>
        <a:graphic>
          <a:graphicData uri="http://schemas.openxmlformats.org/drawingml/2006/table">
            <a:tbl>
              <a:tblPr firstRow="1" bandRow="1">
                <a:tableStyleId>{5940675A-B579-460E-94D1-54222C63F5DA}</a:tableStyleId>
              </a:tblPr>
              <a:tblGrid>
                <a:gridCol w="571500">
                  <a:extLst>
                    <a:ext uri="{9D8B030D-6E8A-4147-A177-3AD203B41FA5}">
                      <a16:colId xmlns:a16="http://schemas.microsoft.com/office/drawing/2014/main" val="20000"/>
                    </a:ext>
                  </a:extLst>
                </a:gridCol>
                <a:gridCol w="7086600">
                  <a:extLst>
                    <a:ext uri="{9D8B030D-6E8A-4147-A177-3AD203B41FA5}">
                      <a16:colId xmlns:a16="http://schemas.microsoft.com/office/drawing/2014/main" val="20001"/>
                    </a:ext>
                  </a:extLst>
                </a:gridCol>
                <a:gridCol w="1104900">
                  <a:extLst>
                    <a:ext uri="{9D8B030D-6E8A-4147-A177-3AD203B41FA5}">
                      <a16:colId xmlns:a16="http://schemas.microsoft.com/office/drawing/2014/main" val="20002"/>
                    </a:ext>
                  </a:extLst>
                </a:gridCol>
              </a:tblGrid>
              <a:tr h="370840">
                <a:tc>
                  <a:txBody>
                    <a:bodyPr/>
                    <a:lstStyle/>
                    <a:p>
                      <a:r>
                        <a:rPr lang="en-US" dirty="0"/>
                        <a:t>5.</a:t>
                      </a:r>
                    </a:p>
                  </a:txBody>
                  <a:tcPr/>
                </a:tc>
                <a:tc>
                  <a:txBody>
                    <a:bodyPr/>
                    <a:lstStyle/>
                    <a:p>
                      <a:r>
                        <a:rPr lang="en-US" dirty="0"/>
                        <a:t>Write a servlet which accept two numbers using POST methods and display the maximum of them.</a:t>
                      </a:r>
                    </a:p>
                  </a:txBody>
                  <a:tcPr/>
                </a:tc>
                <a:tc>
                  <a:txBody>
                    <a:bodyPr/>
                    <a:lstStyle/>
                    <a:p>
                      <a:r>
                        <a:rPr lang="en-US" dirty="0"/>
                        <a:t>[Win’14]</a:t>
                      </a:r>
                    </a:p>
                  </a:txBody>
                  <a:tcPr/>
                </a:tc>
                <a:extLst>
                  <a:ext uri="{0D108BD9-81ED-4DB2-BD59-A6C34878D82A}">
                    <a16:rowId xmlns:a16="http://schemas.microsoft.com/office/drawing/2014/main" val="10000"/>
                  </a:ext>
                </a:extLst>
              </a:tr>
            </a:tbl>
          </a:graphicData>
        </a:graphic>
      </p:graphicFrame>
      <p:sp>
        <p:nvSpPr>
          <p:cNvPr id="4" name="Slide Number Placeholder 3"/>
          <p:cNvSpPr>
            <a:spLocks noGrp="1"/>
          </p:cNvSpPr>
          <p:nvPr>
            <p:ph type="sldNum" sz="quarter" idx="12"/>
          </p:nvPr>
        </p:nvSpPr>
        <p:spPr/>
        <p:txBody>
          <a:bodyPr/>
          <a:lstStyle/>
          <a:p>
            <a:fld id="{5EA8BEFB-AE5B-48F9-BBAD-B489CDE48C80}" type="slidenum">
              <a:rPr lang="en-US" smtClean="0"/>
              <a:pPr/>
              <a:t>102</a:t>
            </a:fld>
            <a:endParaRPr lang="en-US"/>
          </a:p>
        </p:txBody>
      </p:sp>
      <p:graphicFrame>
        <p:nvGraphicFramePr>
          <p:cNvPr id="8" name="Content Placeholder 4"/>
          <p:cNvGraphicFramePr>
            <a:graphicFrameLocks/>
          </p:cNvGraphicFramePr>
          <p:nvPr>
            <p:extLst>
              <p:ext uri="{D42A27DB-BD31-4B8C-83A1-F6EECF244321}">
                <p14:modId xmlns:p14="http://schemas.microsoft.com/office/powerpoint/2010/main" val="272481204"/>
              </p:ext>
            </p:extLst>
          </p:nvPr>
        </p:nvGraphicFramePr>
        <p:xfrm>
          <a:off x="185402" y="1120140"/>
          <a:ext cx="8763000" cy="1188720"/>
        </p:xfrm>
        <a:graphic>
          <a:graphicData uri="http://schemas.openxmlformats.org/drawingml/2006/table">
            <a:tbl>
              <a:tblPr firstRow="1" bandRow="1">
                <a:tableStyleId>{5940675A-B579-460E-94D1-54222C63F5DA}</a:tableStyleId>
              </a:tblPr>
              <a:tblGrid>
                <a:gridCol w="571500">
                  <a:extLst>
                    <a:ext uri="{9D8B030D-6E8A-4147-A177-3AD203B41FA5}">
                      <a16:colId xmlns:a16="http://schemas.microsoft.com/office/drawing/2014/main" val="20000"/>
                    </a:ext>
                  </a:extLst>
                </a:gridCol>
                <a:gridCol w="7086600">
                  <a:extLst>
                    <a:ext uri="{9D8B030D-6E8A-4147-A177-3AD203B41FA5}">
                      <a16:colId xmlns:a16="http://schemas.microsoft.com/office/drawing/2014/main" val="20001"/>
                    </a:ext>
                  </a:extLst>
                </a:gridCol>
                <a:gridCol w="1104900">
                  <a:extLst>
                    <a:ext uri="{9D8B030D-6E8A-4147-A177-3AD203B41FA5}">
                      <a16:colId xmlns:a16="http://schemas.microsoft.com/office/drawing/2014/main" val="20002"/>
                    </a:ext>
                  </a:extLst>
                </a:gridCol>
              </a:tblGrid>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1.</a:t>
                      </a:r>
                    </a:p>
                  </a:txBody>
                  <a:tcPr/>
                </a:tc>
                <a:tc>
                  <a:txBody>
                    <a:bodyPr/>
                    <a:lstStyle/>
                    <a:p>
                      <a:r>
                        <a:rPr lang="en-US" dirty="0"/>
                        <a:t>Write a Java Servlet to demonstrate the use of Session Management.</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[Win’18]</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[Sum’18]</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[Win’16]</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[Win’15]</a:t>
                      </a:r>
                    </a:p>
                  </a:txBody>
                  <a:tcPr/>
                </a:tc>
                <a:extLst>
                  <a:ext uri="{0D108BD9-81ED-4DB2-BD59-A6C34878D82A}">
                    <a16:rowId xmlns:a16="http://schemas.microsoft.com/office/drawing/2014/main" val="10000"/>
                  </a:ext>
                </a:extLst>
              </a:tr>
            </a:tbl>
          </a:graphicData>
        </a:graphic>
      </p:graphicFrame>
      <p:graphicFrame>
        <p:nvGraphicFramePr>
          <p:cNvPr id="9" name="Content Placeholder 4"/>
          <p:cNvGraphicFramePr>
            <a:graphicFrameLocks/>
          </p:cNvGraphicFramePr>
          <p:nvPr>
            <p:extLst>
              <p:ext uri="{D42A27DB-BD31-4B8C-83A1-F6EECF244321}">
                <p14:modId xmlns:p14="http://schemas.microsoft.com/office/powerpoint/2010/main" val="2522225196"/>
              </p:ext>
            </p:extLst>
          </p:nvPr>
        </p:nvGraphicFramePr>
        <p:xfrm>
          <a:off x="185402" y="2310812"/>
          <a:ext cx="8763000" cy="914400"/>
        </p:xfrm>
        <a:graphic>
          <a:graphicData uri="http://schemas.openxmlformats.org/drawingml/2006/table">
            <a:tbl>
              <a:tblPr firstRow="1" bandRow="1">
                <a:tableStyleId>{5940675A-B579-460E-94D1-54222C63F5DA}</a:tableStyleId>
              </a:tblPr>
              <a:tblGrid>
                <a:gridCol w="571500">
                  <a:extLst>
                    <a:ext uri="{9D8B030D-6E8A-4147-A177-3AD203B41FA5}">
                      <a16:colId xmlns:a16="http://schemas.microsoft.com/office/drawing/2014/main" val="20000"/>
                    </a:ext>
                  </a:extLst>
                </a:gridCol>
                <a:gridCol w="7086600">
                  <a:extLst>
                    <a:ext uri="{9D8B030D-6E8A-4147-A177-3AD203B41FA5}">
                      <a16:colId xmlns:a16="http://schemas.microsoft.com/office/drawing/2014/main" val="20001"/>
                    </a:ext>
                  </a:extLst>
                </a:gridCol>
                <a:gridCol w="1104900">
                  <a:extLst>
                    <a:ext uri="{9D8B030D-6E8A-4147-A177-3AD203B41FA5}">
                      <a16:colId xmlns:a16="http://schemas.microsoft.com/office/drawing/2014/main" val="20002"/>
                    </a:ext>
                  </a:extLst>
                </a:gridCol>
              </a:tblGrid>
              <a:tr h="370840">
                <a:tc>
                  <a:txBody>
                    <a:bodyPr/>
                    <a:lstStyle/>
                    <a:p>
                      <a:r>
                        <a:rPr lang="en-US" dirty="0"/>
                        <a:t>2.</a:t>
                      </a:r>
                    </a:p>
                  </a:txBody>
                  <a:tcPr/>
                </a:tc>
                <a:tc>
                  <a:txBody>
                    <a:bodyPr/>
                    <a:lstStyle/>
                    <a:p>
                      <a:r>
                        <a:rPr lang="en-US" dirty="0"/>
                        <a:t>Write small web application which takes marks of three subject and pass to servlet. Servlet forward to model class having method </a:t>
                      </a:r>
                      <a:r>
                        <a:rPr lang="en-US" dirty="0" err="1"/>
                        <a:t>getClass</a:t>
                      </a:r>
                      <a:r>
                        <a:rPr lang="en-US" dirty="0"/>
                        <a:t>() and </a:t>
                      </a:r>
                      <a:r>
                        <a:rPr lang="en-US" dirty="0" err="1"/>
                        <a:t>getPercentage</a:t>
                      </a:r>
                      <a:r>
                        <a:rPr lang="en-US" dirty="0"/>
                        <a:t>(). Display class and percentage</a:t>
                      </a:r>
                    </a:p>
                  </a:txBody>
                  <a:tcPr/>
                </a:tc>
                <a:tc>
                  <a:txBody>
                    <a:bodyPr/>
                    <a:lstStyle/>
                    <a:p>
                      <a:r>
                        <a:rPr lang="en-US" dirty="0"/>
                        <a:t>[Sum’16]</a:t>
                      </a:r>
                    </a:p>
                  </a:txBody>
                  <a:tcPr/>
                </a:tc>
                <a:extLst>
                  <a:ext uri="{0D108BD9-81ED-4DB2-BD59-A6C34878D82A}">
                    <a16:rowId xmlns:a16="http://schemas.microsoft.com/office/drawing/2014/main" val="10000"/>
                  </a:ext>
                </a:extLst>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1284685363"/>
              </p:ext>
            </p:extLst>
          </p:nvPr>
        </p:nvGraphicFramePr>
        <p:xfrm>
          <a:off x="185402" y="3225212"/>
          <a:ext cx="8763000" cy="1188720"/>
        </p:xfrm>
        <a:graphic>
          <a:graphicData uri="http://schemas.openxmlformats.org/drawingml/2006/table">
            <a:tbl>
              <a:tblPr firstRow="1" bandRow="1">
                <a:tableStyleId>{5940675A-B579-460E-94D1-54222C63F5DA}</a:tableStyleId>
              </a:tblPr>
              <a:tblGrid>
                <a:gridCol w="571500">
                  <a:extLst>
                    <a:ext uri="{9D8B030D-6E8A-4147-A177-3AD203B41FA5}">
                      <a16:colId xmlns:a16="http://schemas.microsoft.com/office/drawing/2014/main" val="20000"/>
                    </a:ext>
                  </a:extLst>
                </a:gridCol>
                <a:gridCol w="7086600">
                  <a:extLst>
                    <a:ext uri="{9D8B030D-6E8A-4147-A177-3AD203B41FA5}">
                      <a16:colId xmlns:a16="http://schemas.microsoft.com/office/drawing/2014/main" val="20001"/>
                    </a:ext>
                  </a:extLst>
                </a:gridCol>
                <a:gridCol w="1104900">
                  <a:extLst>
                    <a:ext uri="{9D8B030D-6E8A-4147-A177-3AD203B41FA5}">
                      <a16:colId xmlns:a16="http://schemas.microsoft.com/office/drawing/2014/main" val="20002"/>
                    </a:ext>
                  </a:extLst>
                </a:gridCol>
              </a:tblGrid>
              <a:tr h="370840">
                <a:tc>
                  <a:txBody>
                    <a:bodyPr/>
                    <a:lstStyle/>
                    <a:p>
                      <a:r>
                        <a:rPr lang="en-US" dirty="0"/>
                        <a:t>3.</a:t>
                      </a:r>
                    </a:p>
                  </a:txBody>
                  <a:tcPr/>
                </a:tc>
                <a:tc>
                  <a:txBody>
                    <a:bodyPr/>
                    <a:lstStyle/>
                    <a:p>
                      <a:r>
                        <a:rPr lang="en-US" dirty="0"/>
                        <a:t>Write servlet which displayed following information of client.</a:t>
                      </a:r>
                    </a:p>
                    <a:p>
                      <a:r>
                        <a:rPr lang="en-US" dirty="0"/>
                        <a:t>I. Client Browser II. Client IP address III. Client Port No IV. Server Port No. V. Local Port No VI. Method used by client for form submission</a:t>
                      </a:r>
                    </a:p>
                    <a:p>
                      <a:r>
                        <a:rPr lang="en-US" dirty="0"/>
                        <a:t>VII. Query String name and values</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[Sum’16]</a:t>
                      </a:r>
                    </a:p>
                    <a:p>
                      <a:endParaRPr lang="en-US" dirty="0"/>
                    </a:p>
                  </a:txBody>
                  <a:tcPr/>
                </a:tc>
                <a:extLst>
                  <a:ext uri="{0D108BD9-81ED-4DB2-BD59-A6C34878D82A}">
                    <a16:rowId xmlns:a16="http://schemas.microsoft.com/office/drawing/2014/main" val="10000"/>
                  </a:ext>
                </a:extLst>
              </a:tr>
            </a:tbl>
          </a:graphicData>
        </a:graphic>
      </p:graphicFrame>
      <p:graphicFrame>
        <p:nvGraphicFramePr>
          <p:cNvPr id="11" name="Content Placeholder 4"/>
          <p:cNvGraphicFramePr>
            <a:graphicFrameLocks/>
          </p:cNvGraphicFramePr>
          <p:nvPr>
            <p:extLst>
              <p:ext uri="{D42A27DB-BD31-4B8C-83A1-F6EECF244321}">
                <p14:modId xmlns:p14="http://schemas.microsoft.com/office/powerpoint/2010/main" val="3478370701"/>
              </p:ext>
            </p:extLst>
          </p:nvPr>
        </p:nvGraphicFramePr>
        <p:xfrm>
          <a:off x="185402" y="4411393"/>
          <a:ext cx="8763000" cy="914400"/>
        </p:xfrm>
        <a:graphic>
          <a:graphicData uri="http://schemas.openxmlformats.org/drawingml/2006/table">
            <a:tbl>
              <a:tblPr firstRow="1" bandRow="1">
                <a:tableStyleId>{5940675A-B579-460E-94D1-54222C63F5DA}</a:tableStyleId>
              </a:tblPr>
              <a:tblGrid>
                <a:gridCol w="571500">
                  <a:extLst>
                    <a:ext uri="{9D8B030D-6E8A-4147-A177-3AD203B41FA5}">
                      <a16:colId xmlns:a16="http://schemas.microsoft.com/office/drawing/2014/main" val="20000"/>
                    </a:ext>
                  </a:extLst>
                </a:gridCol>
                <a:gridCol w="7086600">
                  <a:extLst>
                    <a:ext uri="{9D8B030D-6E8A-4147-A177-3AD203B41FA5}">
                      <a16:colId xmlns:a16="http://schemas.microsoft.com/office/drawing/2014/main" val="20001"/>
                    </a:ext>
                  </a:extLst>
                </a:gridCol>
                <a:gridCol w="1104900">
                  <a:extLst>
                    <a:ext uri="{9D8B030D-6E8A-4147-A177-3AD203B41FA5}">
                      <a16:colId xmlns:a16="http://schemas.microsoft.com/office/drawing/2014/main" val="20002"/>
                    </a:ext>
                  </a:extLst>
                </a:gridCol>
              </a:tblGrid>
              <a:tr h="370840">
                <a:tc>
                  <a:txBody>
                    <a:bodyPr/>
                    <a:lstStyle/>
                    <a:p>
                      <a:r>
                        <a:rPr lang="en-US" dirty="0"/>
                        <a:t>4.</a:t>
                      </a:r>
                    </a:p>
                  </a:txBody>
                  <a:tcPr/>
                </a:tc>
                <a:tc>
                  <a:txBody>
                    <a:bodyPr/>
                    <a:lstStyle/>
                    <a:p>
                      <a:r>
                        <a:rPr lang="en-US" dirty="0"/>
                        <a:t>Write a Java Servlet to print BE Semester 7 </a:t>
                      </a:r>
                      <a:r>
                        <a:rPr lang="en-US" dirty="0" err="1"/>
                        <a:t>Marksheet</a:t>
                      </a:r>
                      <a:r>
                        <a:rPr lang="en-US" dirty="0"/>
                        <a:t> of entered enrollment number by user using JDBC.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[Sum’18]</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[Sum’15]</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[Sum’19]</a:t>
                      </a:r>
                    </a:p>
                  </a:txBody>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683154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GTU Servlet Programs</a:t>
            </a:r>
          </a:p>
        </p:txBody>
      </p:sp>
      <p:sp>
        <p:nvSpPr>
          <p:cNvPr id="4" name="Slide Number Placeholder 3"/>
          <p:cNvSpPr>
            <a:spLocks noGrp="1"/>
          </p:cNvSpPr>
          <p:nvPr>
            <p:ph type="sldNum" sz="quarter" idx="12"/>
          </p:nvPr>
        </p:nvSpPr>
        <p:spPr/>
        <p:txBody>
          <a:bodyPr/>
          <a:lstStyle/>
          <a:p>
            <a:fld id="{5EA8BEFB-AE5B-48F9-BBAD-B489CDE48C80}" type="slidenum">
              <a:rPr lang="en-US" smtClean="0"/>
              <a:pPr/>
              <a:t>103</a:t>
            </a:fld>
            <a:endParaRPr lang="en-US"/>
          </a:p>
        </p:txBody>
      </p:sp>
      <p:graphicFrame>
        <p:nvGraphicFramePr>
          <p:cNvPr id="8" name="Content Placeholder 4"/>
          <p:cNvGraphicFramePr>
            <a:graphicFrameLocks/>
          </p:cNvGraphicFramePr>
          <p:nvPr>
            <p:extLst>
              <p:ext uri="{D42A27DB-BD31-4B8C-83A1-F6EECF244321}">
                <p14:modId xmlns:p14="http://schemas.microsoft.com/office/powerpoint/2010/main" val="4026910773"/>
              </p:ext>
            </p:extLst>
          </p:nvPr>
        </p:nvGraphicFramePr>
        <p:xfrm>
          <a:off x="185402" y="1120140"/>
          <a:ext cx="8763000" cy="370840"/>
        </p:xfrm>
        <a:graphic>
          <a:graphicData uri="http://schemas.openxmlformats.org/drawingml/2006/table">
            <a:tbl>
              <a:tblPr firstRow="1" bandRow="1">
                <a:tableStyleId>{5940675A-B579-460E-94D1-54222C63F5DA}</a:tableStyleId>
              </a:tblPr>
              <a:tblGrid>
                <a:gridCol w="571500">
                  <a:extLst>
                    <a:ext uri="{9D8B030D-6E8A-4147-A177-3AD203B41FA5}">
                      <a16:colId xmlns:a16="http://schemas.microsoft.com/office/drawing/2014/main" val="20000"/>
                    </a:ext>
                  </a:extLst>
                </a:gridCol>
                <a:gridCol w="7086600">
                  <a:extLst>
                    <a:ext uri="{9D8B030D-6E8A-4147-A177-3AD203B41FA5}">
                      <a16:colId xmlns:a16="http://schemas.microsoft.com/office/drawing/2014/main" val="20001"/>
                    </a:ext>
                  </a:extLst>
                </a:gridCol>
                <a:gridCol w="1104900">
                  <a:extLst>
                    <a:ext uri="{9D8B030D-6E8A-4147-A177-3AD203B41FA5}">
                      <a16:colId xmlns:a16="http://schemas.microsoft.com/office/drawing/2014/main" val="20002"/>
                    </a:ext>
                  </a:extLst>
                </a:gridCol>
              </a:tblGrid>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7.</a:t>
                      </a:r>
                    </a:p>
                  </a:txBody>
                  <a:tcPr/>
                </a:tc>
                <a:tc>
                  <a:txBody>
                    <a:bodyPr/>
                    <a:lstStyle/>
                    <a:p>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txBody>
                  <a:tcPr/>
                </a:tc>
                <a:extLst>
                  <a:ext uri="{0D108BD9-81ED-4DB2-BD59-A6C34878D82A}">
                    <a16:rowId xmlns:a16="http://schemas.microsoft.com/office/drawing/2014/main" val="10000"/>
                  </a:ext>
                </a:extLst>
              </a:tr>
            </a:tbl>
          </a:graphicData>
        </a:graphic>
      </p:graphicFrame>
      <p:graphicFrame>
        <p:nvGraphicFramePr>
          <p:cNvPr id="12" name="Content Placeholder 4"/>
          <p:cNvGraphicFramePr>
            <a:graphicFrameLocks/>
          </p:cNvGraphicFramePr>
          <p:nvPr>
            <p:extLst>
              <p:ext uri="{D42A27DB-BD31-4B8C-83A1-F6EECF244321}">
                <p14:modId xmlns:p14="http://schemas.microsoft.com/office/powerpoint/2010/main" val="3470091746"/>
              </p:ext>
            </p:extLst>
          </p:nvPr>
        </p:nvGraphicFramePr>
        <p:xfrm>
          <a:off x="185402" y="5696632"/>
          <a:ext cx="8763000" cy="640080"/>
        </p:xfrm>
        <a:graphic>
          <a:graphicData uri="http://schemas.openxmlformats.org/drawingml/2006/table">
            <a:tbl>
              <a:tblPr firstRow="1" bandRow="1">
                <a:tableStyleId>{5940675A-B579-460E-94D1-54222C63F5DA}</a:tableStyleId>
              </a:tblPr>
              <a:tblGrid>
                <a:gridCol w="571500">
                  <a:extLst>
                    <a:ext uri="{9D8B030D-6E8A-4147-A177-3AD203B41FA5}">
                      <a16:colId xmlns:a16="http://schemas.microsoft.com/office/drawing/2014/main" val="20000"/>
                    </a:ext>
                  </a:extLst>
                </a:gridCol>
                <a:gridCol w="7086600">
                  <a:extLst>
                    <a:ext uri="{9D8B030D-6E8A-4147-A177-3AD203B41FA5}">
                      <a16:colId xmlns:a16="http://schemas.microsoft.com/office/drawing/2014/main" val="20001"/>
                    </a:ext>
                  </a:extLst>
                </a:gridCol>
                <a:gridCol w="1104900">
                  <a:extLst>
                    <a:ext uri="{9D8B030D-6E8A-4147-A177-3AD203B41FA5}">
                      <a16:colId xmlns:a16="http://schemas.microsoft.com/office/drawing/2014/main" val="20002"/>
                    </a:ext>
                  </a:extLst>
                </a:gridCol>
              </a:tblGrid>
              <a:tr h="370840">
                <a:tc>
                  <a:txBody>
                    <a:bodyPr/>
                    <a:lstStyle/>
                    <a:p>
                      <a:r>
                        <a:rPr lang="en-US" dirty="0"/>
                        <a:t>6.</a:t>
                      </a:r>
                    </a:p>
                  </a:txBody>
                  <a:tcPr/>
                </a:tc>
                <a:tc>
                  <a:txBody>
                    <a:bodyPr/>
                    <a:lstStyle/>
                    <a:p>
                      <a:r>
                        <a:rPr lang="en-US" dirty="0"/>
                        <a:t>Write a web application using servlet to compute an area of a circle. Get the radius from the client. Write necessary web.xml file.</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[Win’13]</a:t>
                      </a:r>
                    </a:p>
                    <a:p>
                      <a:endParaRPr lang="en-US" dirty="0"/>
                    </a:p>
                  </a:txBody>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597449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GTU Servlet Theory Questions</a:t>
            </a:r>
          </a:p>
        </p:txBody>
      </p:sp>
      <p:sp>
        <p:nvSpPr>
          <p:cNvPr id="4" name="Slide Number Placeholder 3"/>
          <p:cNvSpPr>
            <a:spLocks noGrp="1"/>
          </p:cNvSpPr>
          <p:nvPr>
            <p:ph type="sldNum" sz="quarter" idx="12"/>
          </p:nvPr>
        </p:nvSpPr>
        <p:spPr/>
        <p:txBody>
          <a:bodyPr/>
          <a:lstStyle/>
          <a:p>
            <a:fld id="{5EA8BEFB-AE5B-48F9-BBAD-B489CDE48C80}" type="slidenum">
              <a:rPr lang="en-US" smtClean="0"/>
              <a:pPr/>
              <a:t>104</a:t>
            </a:fld>
            <a:endParaRPr lang="en-US"/>
          </a:p>
        </p:txBody>
      </p:sp>
      <p:graphicFrame>
        <p:nvGraphicFramePr>
          <p:cNvPr id="8" name="Content Placeholder 4"/>
          <p:cNvGraphicFramePr>
            <a:graphicFrameLocks/>
          </p:cNvGraphicFramePr>
          <p:nvPr>
            <p:extLst>
              <p:ext uri="{D42A27DB-BD31-4B8C-83A1-F6EECF244321}">
                <p14:modId xmlns:p14="http://schemas.microsoft.com/office/powerpoint/2010/main" val="3630748689"/>
              </p:ext>
            </p:extLst>
          </p:nvPr>
        </p:nvGraphicFramePr>
        <p:xfrm>
          <a:off x="190500" y="1120140"/>
          <a:ext cx="8763000" cy="1188720"/>
        </p:xfrm>
        <a:graphic>
          <a:graphicData uri="http://schemas.openxmlformats.org/drawingml/2006/table">
            <a:tbl>
              <a:tblPr firstRow="1" bandRow="1">
                <a:tableStyleId>{5940675A-B579-460E-94D1-54222C63F5DA}</a:tableStyleId>
              </a:tblPr>
              <a:tblGrid>
                <a:gridCol w="571500">
                  <a:extLst>
                    <a:ext uri="{9D8B030D-6E8A-4147-A177-3AD203B41FA5}">
                      <a16:colId xmlns:a16="http://schemas.microsoft.com/office/drawing/2014/main" val="20000"/>
                    </a:ext>
                  </a:extLst>
                </a:gridCol>
                <a:gridCol w="7086600">
                  <a:extLst>
                    <a:ext uri="{9D8B030D-6E8A-4147-A177-3AD203B41FA5}">
                      <a16:colId xmlns:a16="http://schemas.microsoft.com/office/drawing/2014/main" val="20001"/>
                    </a:ext>
                  </a:extLst>
                </a:gridCol>
                <a:gridCol w="1104900">
                  <a:extLst>
                    <a:ext uri="{9D8B030D-6E8A-4147-A177-3AD203B41FA5}">
                      <a16:colId xmlns:a16="http://schemas.microsoft.com/office/drawing/2014/main" val="20002"/>
                    </a:ext>
                  </a:extLst>
                </a:gridCol>
              </a:tblGrid>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1.</a:t>
                      </a:r>
                    </a:p>
                  </a:txBody>
                  <a:tcPr/>
                </a:tc>
                <a:tc>
                  <a:txBody>
                    <a:bodyPr/>
                    <a:lstStyle/>
                    <a:p>
                      <a:r>
                        <a:rPr lang="en-US" dirty="0"/>
                        <a:t>Explain Servlet Life Cycle with example to demonstrate every state.</a:t>
                      </a:r>
                    </a:p>
                    <a:p>
                      <a:r>
                        <a:rPr lang="en-US" dirty="0"/>
                        <a:t>Explain role of web container. Explain importance of context object.</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[Sum’17]</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[Win’18]</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[Win’19]</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[Sum’19]</a:t>
                      </a:r>
                    </a:p>
                  </a:txBody>
                  <a:tcPr/>
                </a:tc>
                <a:extLst>
                  <a:ext uri="{0D108BD9-81ED-4DB2-BD59-A6C34878D82A}">
                    <a16:rowId xmlns:a16="http://schemas.microsoft.com/office/drawing/2014/main" val="10000"/>
                  </a:ext>
                </a:extLst>
              </a:tr>
            </a:tbl>
          </a:graphicData>
        </a:graphic>
      </p:graphicFrame>
      <p:graphicFrame>
        <p:nvGraphicFramePr>
          <p:cNvPr id="13" name="Content Placeholder 4"/>
          <p:cNvGraphicFramePr>
            <a:graphicFrameLocks/>
          </p:cNvGraphicFramePr>
          <p:nvPr>
            <p:extLst>
              <p:ext uri="{D42A27DB-BD31-4B8C-83A1-F6EECF244321}">
                <p14:modId xmlns:p14="http://schemas.microsoft.com/office/powerpoint/2010/main" val="3417574491"/>
              </p:ext>
            </p:extLst>
          </p:nvPr>
        </p:nvGraphicFramePr>
        <p:xfrm>
          <a:off x="190500" y="2304168"/>
          <a:ext cx="8763000" cy="1188720"/>
        </p:xfrm>
        <a:graphic>
          <a:graphicData uri="http://schemas.openxmlformats.org/drawingml/2006/table">
            <a:tbl>
              <a:tblPr firstRow="1" bandRow="1">
                <a:tableStyleId>{5940675A-B579-460E-94D1-54222C63F5DA}</a:tableStyleId>
              </a:tblPr>
              <a:tblGrid>
                <a:gridCol w="571500">
                  <a:extLst>
                    <a:ext uri="{9D8B030D-6E8A-4147-A177-3AD203B41FA5}">
                      <a16:colId xmlns:a16="http://schemas.microsoft.com/office/drawing/2014/main" val="20000"/>
                    </a:ext>
                  </a:extLst>
                </a:gridCol>
                <a:gridCol w="7086600">
                  <a:extLst>
                    <a:ext uri="{9D8B030D-6E8A-4147-A177-3AD203B41FA5}">
                      <a16:colId xmlns:a16="http://schemas.microsoft.com/office/drawing/2014/main" val="20001"/>
                    </a:ext>
                  </a:extLst>
                </a:gridCol>
                <a:gridCol w="1104900">
                  <a:extLst>
                    <a:ext uri="{9D8B030D-6E8A-4147-A177-3AD203B41FA5}">
                      <a16:colId xmlns:a16="http://schemas.microsoft.com/office/drawing/2014/main" val="20002"/>
                    </a:ext>
                  </a:extLst>
                </a:gridCol>
              </a:tblGrid>
              <a:tr h="370840">
                <a:tc>
                  <a:txBody>
                    <a:bodyPr/>
                    <a:lstStyle/>
                    <a:p>
                      <a:r>
                        <a:rPr lang="en-US" dirty="0"/>
                        <a:t>2.</a:t>
                      </a:r>
                    </a:p>
                  </a:txBody>
                  <a:tcPr/>
                </a:tc>
                <a:tc>
                  <a:txBody>
                    <a:bodyPr/>
                    <a:lstStyle/>
                    <a:p>
                      <a:r>
                        <a:rPr lang="en-US" dirty="0"/>
                        <a:t>What is filter? What is its use? List different filter interfaces with their important methods. </a:t>
                      </a:r>
                      <a:r>
                        <a:rPr lang="en-IN" dirty="0"/>
                        <a:t>Explain the configuration of filter using deployment descriptor.</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[Win’18]</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[Sum’18]</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[Win’16]</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[Sum’15]</a:t>
                      </a:r>
                    </a:p>
                  </a:txBody>
                  <a:tcPr/>
                </a:tc>
                <a:extLst>
                  <a:ext uri="{0D108BD9-81ED-4DB2-BD59-A6C34878D82A}">
                    <a16:rowId xmlns:a16="http://schemas.microsoft.com/office/drawing/2014/main" val="10000"/>
                  </a:ext>
                </a:extLst>
              </a:tr>
            </a:tbl>
          </a:graphicData>
        </a:graphic>
      </p:graphicFrame>
      <p:graphicFrame>
        <p:nvGraphicFramePr>
          <p:cNvPr id="14" name="Content Placeholder 4"/>
          <p:cNvGraphicFramePr>
            <a:graphicFrameLocks/>
          </p:cNvGraphicFramePr>
          <p:nvPr>
            <p:extLst>
              <p:ext uri="{D42A27DB-BD31-4B8C-83A1-F6EECF244321}">
                <p14:modId xmlns:p14="http://schemas.microsoft.com/office/powerpoint/2010/main" val="3006323844"/>
              </p:ext>
            </p:extLst>
          </p:nvPr>
        </p:nvGraphicFramePr>
        <p:xfrm>
          <a:off x="185951" y="3495887"/>
          <a:ext cx="8763000" cy="2834640"/>
        </p:xfrm>
        <a:graphic>
          <a:graphicData uri="http://schemas.openxmlformats.org/drawingml/2006/table">
            <a:tbl>
              <a:tblPr firstRow="1" bandRow="1">
                <a:tableStyleId>{5940675A-B579-460E-94D1-54222C63F5DA}</a:tableStyleId>
              </a:tblPr>
              <a:tblGrid>
                <a:gridCol w="571500">
                  <a:extLst>
                    <a:ext uri="{9D8B030D-6E8A-4147-A177-3AD203B41FA5}">
                      <a16:colId xmlns:a16="http://schemas.microsoft.com/office/drawing/2014/main" val="20000"/>
                    </a:ext>
                  </a:extLst>
                </a:gridCol>
                <a:gridCol w="7086600">
                  <a:extLst>
                    <a:ext uri="{9D8B030D-6E8A-4147-A177-3AD203B41FA5}">
                      <a16:colId xmlns:a16="http://schemas.microsoft.com/office/drawing/2014/main" val="20001"/>
                    </a:ext>
                  </a:extLst>
                </a:gridCol>
                <a:gridCol w="1104900">
                  <a:extLst>
                    <a:ext uri="{9D8B030D-6E8A-4147-A177-3AD203B41FA5}">
                      <a16:colId xmlns:a16="http://schemas.microsoft.com/office/drawing/2014/main" val="20002"/>
                    </a:ext>
                  </a:extLst>
                </a:gridCol>
              </a:tblGrid>
              <a:tr h="370840">
                <a:tc>
                  <a:txBody>
                    <a:bodyPr/>
                    <a:lstStyle/>
                    <a:p>
                      <a:r>
                        <a:rPr lang="en-US" dirty="0"/>
                        <a:t>3.</a:t>
                      </a:r>
                    </a:p>
                  </a:txBody>
                  <a:tcPr/>
                </a:tc>
                <a:tc>
                  <a:txBody>
                    <a:bodyPr/>
                    <a:lstStyle/>
                    <a:p>
                      <a:r>
                        <a:rPr lang="en-IN"/>
                        <a:t>What is Request Dispatcher? What is the difference between Request dispatcher’s forward() and include() method?</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[Win’16]</a:t>
                      </a:r>
                    </a:p>
                  </a:txBody>
                  <a:tcPr/>
                </a:tc>
                <a:extLst>
                  <a:ext uri="{0D108BD9-81ED-4DB2-BD59-A6C34878D82A}">
                    <a16:rowId xmlns:a16="http://schemas.microsoft.com/office/drawing/2014/main" val="10000"/>
                  </a:ext>
                </a:extLst>
              </a:tr>
              <a:tr h="370840">
                <a:tc>
                  <a:txBody>
                    <a:bodyPr/>
                    <a:lstStyle/>
                    <a:p>
                      <a:r>
                        <a:rPr lang="en-US" dirty="0"/>
                        <a:t>4.</a:t>
                      </a:r>
                    </a:p>
                  </a:txBody>
                  <a:tcPr/>
                </a:tc>
                <a:tc>
                  <a:txBody>
                    <a:bodyPr/>
                    <a:lstStyle/>
                    <a:p>
                      <a:r>
                        <a:rPr lang="en-IN"/>
                        <a:t>Explain difference between ServletConfig and ServletContext object.</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[Sum’18]</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[Sum’17]</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[Win ’19]</a:t>
                      </a:r>
                    </a:p>
                  </a:txBody>
                  <a:tcPr/>
                </a:tc>
                <a:extLst>
                  <a:ext uri="{0D108BD9-81ED-4DB2-BD59-A6C34878D82A}">
                    <a16:rowId xmlns:a16="http://schemas.microsoft.com/office/drawing/2014/main" val="2242716126"/>
                  </a:ext>
                </a:extLst>
              </a:tr>
              <a:tr h="370840">
                <a:tc>
                  <a:txBody>
                    <a:bodyPr/>
                    <a:lstStyle/>
                    <a:p>
                      <a:r>
                        <a:rPr lang="en-US" dirty="0"/>
                        <a:t>5.</a:t>
                      </a:r>
                    </a:p>
                  </a:txBody>
                  <a:tcPr/>
                </a:tc>
                <a:tc>
                  <a:txBody>
                    <a:bodyPr/>
                    <a:lstStyle/>
                    <a:p>
                      <a:r>
                        <a:rPr lang="en-US"/>
                        <a:t>Write Servlet program to create cookie. Also write code to display contents of cookie on page. Explain functionality of Cookie.[7]</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[Sum’18]</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[Sum’19]</a:t>
                      </a:r>
                    </a:p>
                  </a:txBody>
                  <a:tcPr/>
                </a:tc>
                <a:extLst>
                  <a:ext uri="{0D108BD9-81ED-4DB2-BD59-A6C34878D82A}">
                    <a16:rowId xmlns:a16="http://schemas.microsoft.com/office/drawing/2014/main" val="10002"/>
                  </a:ext>
                </a:extLst>
              </a:tr>
              <a:tr h="370840">
                <a:tc>
                  <a:txBody>
                    <a:bodyPr/>
                    <a:lstStyle/>
                    <a:p>
                      <a:r>
                        <a:rPr lang="en-US" dirty="0"/>
                        <a:t>6.</a:t>
                      </a:r>
                    </a:p>
                  </a:txBody>
                  <a:tcPr/>
                </a:tc>
                <a:tc>
                  <a:txBody>
                    <a:bodyPr/>
                    <a:lstStyle/>
                    <a:p>
                      <a:r>
                        <a:rPr lang="en-US" dirty="0"/>
                        <a:t>Write difference between (1) Generic Servlet and Http Servlet </a:t>
                      </a:r>
                    </a:p>
                    <a:p>
                      <a:r>
                        <a:rPr lang="en-US" dirty="0"/>
                        <a:t>(2) </a:t>
                      </a:r>
                      <a:r>
                        <a:rPr lang="en-US" dirty="0" err="1"/>
                        <a:t>doGet</a:t>
                      </a:r>
                      <a:r>
                        <a:rPr lang="en-US" dirty="0"/>
                        <a:t> and </a:t>
                      </a:r>
                      <a:r>
                        <a:rPr lang="en-US" dirty="0" err="1"/>
                        <a:t>doPost</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[Sum’19]</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308679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GTU Servlet Theory Questions</a:t>
            </a:r>
          </a:p>
        </p:txBody>
      </p:sp>
      <p:sp>
        <p:nvSpPr>
          <p:cNvPr id="4" name="Slide Number Placeholder 3"/>
          <p:cNvSpPr>
            <a:spLocks noGrp="1"/>
          </p:cNvSpPr>
          <p:nvPr>
            <p:ph type="sldNum" sz="quarter" idx="12"/>
          </p:nvPr>
        </p:nvSpPr>
        <p:spPr/>
        <p:txBody>
          <a:bodyPr/>
          <a:lstStyle/>
          <a:p>
            <a:fld id="{5EA8BEFB-AE5B-48F9-BBAD-B489CDE48C80}" type="slidenum">
              <a:rPr lang="en-US" smtClean="0"/>
              <a:pPr/>
              <a:t>105</a:t>
            </a:fld>
            <a:endParaRPr lang="en-US"/>
          </a:p>
        </p:txBody>
      </p:sp>
      <p:graphicFrame>
        <p:nvGraphicFramePr>
          <p:cNvPr id="8" name="Content Placeholder 4"/>
          <p:cNvGraphicFramePr>
            <a:graphicFrameLocks/>
          </p:cNvGraphicFramePr>
          <p:nvPr>
            <p:extLst>
              <p:ext uri="{D42A27DB-BD31-4B8C-83A1-F6EECF244321}">
                <p14:modId xmlns:p14="http://schemas.microsoft.com/office/powerpoint/2010/main" val="188160977"/>
              </p:ext>
            </p:extLst>
          </p:nvPr>
        </p:nvGraphicFramePr>
        <p:xfrm>
          <a:off x="190500" y="1120140"/>
          <a:ext cx="8763000" cy="1188720"/>
        </p:xfrm>
        <a:graphic>
          <a:graphicData uri="http://schemas.openxmlformats.org/drawingml/2006/table">
            <a:tbl>
              <a:tblPr firstRow="1" bandRow="1">
                <a:tableStyleId>{5940675A-B579-460E-94D1-54222C63F5DA}</a:tableStyleId>
              </a:tblPr>
              <a:tblGrid>
                <a:gridCol w="571500">
                  <a:extLst>
                    <a:ext uri="{9D8B030D-6E8A-4147-A177-3AD203B41FA5}">
                      <a16:colId xmlns:a16="http://schemas.microsoft.com/office/drawing/2014/main" val="20000"/>
                    </a:ext>
                  </a:extLst>
                </a:gridCol>
                <a:gridCol w="7086600">
                  <a:extLst>
                    <a:ext uri="{9D8B030D-6E8A-4147-A177-3AD203B41FA5}">
                      <a16:colId xmlns:a16="http://schemas.microsoft.com/office/drawing/2014/main" val="20001"/>
                    </a:ext>
                  </a:extLst>
                </a:gridCol>
                <a:gridCol w="1104900">
                  <a:extLst>
                    <a:ext uri="{9D8B030D-6E8A-4147-A177-3AD203B41FA5}">
                      <a16:colId xmlns:a16="http://schemas.microsoft.com/office/drawing/2014/main" val="20002"/>
                    </a:ext>
                  </a:extLst>
                </a:gridCol>
              </a:tblGrid>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7.</a:t>
                      </a:r>
                    </a:p>
                  </a:txBody>
                  <a:tcPr/>
                </a:tc>
                <a:tc>
                  <a:txBody>
                    <a:bodyPr/>
                    <a:lstStyle/>
                    <a:p>
                      <a:r>
                        <a:rPr lang="en-US" dirty="0"/>
                        <a:t>What is session? Explain session management using </a:t>
                      </a:r>
                      <a:r>
                        <a:rPr lang="en-US" dirty="0" err="1"/>
                        <a:t>HTTPSession</a:t>
                      </a:r>
                      <a:r>
                        <a:rPr lang="en-US" dirty="0"/>
                        <a:t>.</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[Win’17]</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[Sum’18]</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[Win’19]</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[Sum’19]</a:t>
                      </a:r>
                    </a:p>
                  </a:txBody>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389288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Servlet Interview Questions</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474321482"/>
              </p:ext>
            </p:extLst>
          </p:nvPr>
        </p:nvGraphicFramePr>
        <p:xfrm>
          <a:off x="188224" y="942881"/>
          <a:ext cx="8763000" cy="365760"/>
        </p:xfrm>
        <a:graphic>
          <a:graphicData uri="http://schemas.openxmlformats.org/drawingml/2006/table">
            <a:tbl>
              <a:tblPr firstRow="1" bandRow="1">
                <a:tableStyleId>{5940675A-B579-460E-94D1-54222C63F5DA}</a:tableStyleId>
              </a:tblPr>
              <a:tblGrid>
                <a:gridCol w="647700">
                  <a:extLst>
                    <a:ext uri="{9D8B030D-6E8A-4147-A177-3AD203B41FA5}">
                      <a16:colId xmlns:a16="http://schemas.microsoft.com/office/drawing/2014/main" val="20000"/>
                    </a:ext>
                  </a:extLst>
                </a:gridCol>
                <a:gridCol w="8115300">
                  <a:extLst>
                    <a:ext uri="{9D8B030D-6E8A-4147-A177-3AD203B41FA5}">
                      <a16:colId xmlns:a16="http://schemas.microsoft.com/office/drawing/2014/main" val="20001"/>
                    </a:ext>
                  </a:extLst>
                </a:gridCol>
              </a:tblGrid>
              <a:tr h="0">
                <a:tc>
                  <a:txBody>
                    <a:bodyPr/>
                    <a:lstStyle/>
                    <a:p>
                      <a:r>
                        <a:rPr lang="en-US" dirty="0"/>
                        <a:t>1.</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chemeClr val="tx1"/>
                          </a:solidFill>
                          <a:effectLst/>
                          <a:latin typeface="+mn-lt"/>
                          <a:ea typeface="+mn-ea"/>
                          <a:cs typeface="+mn-cs"/>
                        </a:rPr>
                        <a:t>Who is responsible to create the object of servlet?</a:t>
                      </a:r>
                    </a:p>
                  </a:txBody>
                  <a:tcPr/>
                </a:tc>
                <a:extLst>
                  <a:ext uri="{0D108BD9-81ED-4DB2-BD59-A6C34878D82A}">
                    <a16:rowId xmlns:a16="http://schemas.microsoft.com/office/drawing/2014/main" val="10000"/>
                  </a:ext>
                </a:extLst>
              </a:tr>
            </a:tbl>
          </a:graphicData>
        </a:graphic>
      </p:graphicFrame>
      <p:sp>
        <p:nvSpPr>
          <p:cNvPr id="4" name="Slide Number Placeholder 3"/>
          <p:cNvSpPr>
            <a:spLocks noGrp="1"/>
          </p:cNvSpPr>
          <p:nvPr>
            <p:ph type="sldNum" sz="quarter" idx="12"/>
          </p:nvPr>
        </p:nvSpPr>
        <p:spPr/>
        <p:txBody>
          <a:bodyPr/>
          <a:lstStyle/>
          <a:p>
            <a:fld id="{5EA8BEFB-AE5B-48F9-BBAD-B489CDE48C80}" type="slidenum">
              <a:rPr lang="en-US" smtClean="0"/>
              <a:pPr/>
              <a:t>106</a:t>
            </a:fld>
            <a:endParaRPr lang="en-US"/>
          </a:p>
        </p:txBody>
      </p:sp>
      <p:graphicFrame>
        <p:nvGraphicFramePr>
          <p:cNvPr id="6" name="Table 5"/>
          <p:cNvGraphicFramePr>
            <a:graphicFrameLocks noGrp="1"/>
          </p:cNvGraphicFramePr>
          <p:nvPr>
            <p:extLst>
              <p:ext uri="{D42A27DB-BD31-4B8C-83A1-F6EECF244321}">
                <p14:modId xmlns:p14="http://schemas.microsoft.com/office/powerpoint/2010/main" val="1686665700"/>
              </p:ext>
            </p:extLst>
          </p:nvPr>
        </p:nvGraphicFramePr>
        <p:xfrm>
          <a:off x="188224" y="1705043"/>
          <a:ext cx="8765276" cy="370840"/>
        </p:xfrm>
        <a:graphic>
          <a:graphicData uri="http://schemas.openxmlformats.org/drawingml/2006/table">
            <a:tbl>
              <a:tblPr firstRow="1" bandRow="1">
                <a:tableStyleId>{5940675A-B579-460E-94D1-54222C63F5DA}</a:tableStyleId>
              </a:tblPr>
              <a:tblGrid>
                <a:gridCol w="649977">
                  <a:extLst>
                    <a:ext uri="{9D8B030D-6E8A-4147-A177-3AD203B41FA5}">
                      <a16:colId xmlns:a16="http://schemas.microsoft.com/office/drawing/2014/main" val="20000"/>
                    </a:ext>
                  </a:extLst>
                </a:gridCol>
                <a:gridCol w="8115299">
                  <a:extLst>
                    <a:ext uri="{9D8B030D-6E8A-4147-A177-3AD203B41FA5}">
                      <a16:colId xmlns:a16="http://schemas.microsoft.com/office/drawing/2014/main" val="20001"/>
                    </a:ext>
                  </a:extLst>
                </a:gridCol>
              </a:tblGrid>
              <a:tr h="370840">
                <a:tc>
                  <a:txBody>
                    <a:bodyPr/>
                    <a:lstStyle/>
                    <a:p>
                      <a:r>
                        <a:rPr lang="en-US" dirty="0"/>
                        <a:t>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chemeClr val="tx1"/>
                          </a:solidFill>
                          <a:effectLst/>
                          <a:latin typeface="+mn-lt"/>
                          <a:ea typeface="+mn-ea"/>
                          <a:cs typeface="+mn-cs"/>
                        </a:rPr>
                        <a:t>When servlet object is created?</a:t>
                      </a:r>
                    </a:p>
                  </a:txBody>
                  <a:tcPr/>
                </a:tc>
                <a:extLst>
                  <a:ext uri="{0D108BD9-81ED-4DB2-BD59-A6C34878D82A}">
                    <a16:rowId xmlns:a16="http://schemas.microsoft.com/office/drawing/2014/main" val="10000"/>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1729767435"/>
              </p:ext>
            </p:extLst>
          </p:nvPr>
        </p:nvGraphicFramePr>
        <p:xfrm>
          <a:off x="188224" y="4698146"/>
          <a:ext cx="8765276" cy="370840"/>
        </p:xfrm>
        <a:graphic>
          <a:graphicData uri="http://schemas.openxmlformats.org/drawingml/2006/table">
            <a:tbl>
              <a:tblPr firstRow="1" bandRow="1">
                <a:tableStyleId>{5940675A-B579-460E-94D1-54222C63F5DA}</a:tableStyleId>
              </a:tblPr>
              <a:tblGrid>
                <a:gridCol w="649977">
                  <a:extLst>
                    <a:ext uri="{9D8B030D-6E8A-4147-A177-3AD203B41FA5}">
                      <a16:colId xmlns:a16="http://schemas.microsoft.com/office/drawing/2014/main" val="20000"/>
                    </a:ext>
                  </a:extLst>
                </a:gridCol>
                <a:gridCol w="8115299">
                  <a:extLst>
                    <a:ext uri="{9D8B030D-6E8A-4147-A177-3AD203B41FA5}">
                      <a16:colId xmlns:a16="http://schemas.microsoft.com/office/drawing/2014/main" val="20001"/>
                    </a:ext>
                  </a:extLst>
                </a:gridCol>
              </a:tblGrid>
              <a:tr h="370840">
                <a:tc>
                  <a:txBody>
                    <a:bodyPr/>
                    <a:lstStyle/>
                    <a:p>
                      <a:r>
                        <a:rPr lang="en-US" dirty="0"/>
                        <a:t>11.</a:t>
                      </a:r>
                    </a:p>
                  </a:txBody>
                  <a:tcPr/>
                </a:tc>
                <a:tc>
                  <a:txBody>
                    <a:bodyPr/>
                    <a:lstStyle/>
                    <a:p>
                      <a:r>
                        <a:rPr lang="en-US" dirty="0"/>
                        <a:t>Why main() is not written in servlets programs?</a:t>
                      </a:r>
                    </a:p>
                  </a:txBody>
                  <a:tcPr/>
                </a:tc>
                <a:extLst>
                  <a:ext uri="{0D108BD9-81ED-4DB2-BD59-A6C34878D82A}">
                    <a16:rowId xmlns:a16="http://schemas.microsoft.com/office/drawing/2014/main" val="10000"/>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946634497"/>
              </p:ext>
            </p:extLst>
          </p:nvPr>
        </p:nvGraphicFramePr>
        <p:xfrm>
          <a:off x="188224" y="1321422"/>
          <a:ext cx="8765276" cy="370840"/>
        </p:xfrm>
        <a:graphic>
          <a:graphicData uri="http://schemas.openxmlformats.org/drawingml/2006/table">
            <a:tbl>
              <a:tblPr firstRow="1" bandRow="1">
                <a:tableStyleId>{5940675A-B579-460E-94D1-54222C63F5DA}</a:tableStyleId>
              </a:tblPr>
              <a:tblGrid>
                <a:gridCol w="649977">
                  <a:extLst>
                    <a:ext uri="{9D8B030D-6E8A-4147-A177-3AD203B41FA5}">
                      <a16:colId xmlns:a16="http://schemas.microsoft.com/office/drawing/2014/main" val="20000"/>
                    </a:ext>
                  </a:extLst>
                </a:gridCol>
                <a:gridCol w="8115299">
                  <a:extLst>
                    <a:ext uri="{9D8B030D-6E8A-4147-A177-3AD203B41FA5}">
                      <a16:colId xmlns:a16="http://schemas.microsoft.com/office/drawing/2014/main" val="20001"/>
                    </a:ext>
                  </a:extLst>
                </a:gridCol>
              </a:tblGrid>
              <a:tr h="370840">
                <a:tc>
                  <a:txBody>
                    <a:bodyPr/>
                    <a:lstStyle/>
                    <a:p>
                      <a:r>
                        <a:rPr lang="en-US" dirty="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chemeClr val="tx1"/>
                          </a:solidFill>
                          <a:effectLst/>
                          <a:latin typeface="+mn-lt"/>
                          <a:ea typeface="+mn-ea"/>
                          <a:cs typeface="+mn-cs"/>
                        </a:rPr>
                        <a:t>What is difference between Get and Post method?</a:t>
                      </a:r>
                    </a:p>
                  </a:txBody>
                  <a:tcPr/>
                </a:tc>
                <a:extLst>
                  <a:ext uri="{0D108BD9-81ED-4DB2-BD59-A6C34878D82A}">
                    <a16:rowId xmlns:a16="http://schemas.microsoft.com/office/drawing/2014/main" val="10000"/>
                  </a:ext>
                </a:extLst>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2233112885"/>
              </p:ext>
            </p:extLst>
          </p:nvPr>
        </p:nvGraphicFramePr>
        <p:xfrm>
          <a:off x="188224" y="2074698"/>
          <a:ext cx="8765276" cy="370840"/>
        </p:xfrm>
        <a:graphic>
          <a:graphicData uri="http://schemas.openxmlformats.org/drawingml/2006/table">
            <a:tbl>
              <a:tblPr firstRow="1" bandRow="1">
                <a:tableStyleId>{5940675A-B579-460E-94D1-54222C63F5DA}</a:tableStyleId>
              </a:tblPr>
              <a:tblGrid>
                <a:gridCol w="649977">
                  <a:extLst>
                    <a:ext uri="{9D8B030D-6E8A-4147-A177-3AD203B41FA5}">
                      <a16:colId xmlns:a16="http://schemas.microsoft.com/office/drawing/2014/main" val="20000"/>
                    </a:ext>
                  </a:extLst>
                </a:gridCol>
                <a:gridCol w="8115299">
                  <a:extLst>
                    <a:ext uri="{9D8B030D-6E8A-4147-A177-3AD203B41FA5}">
                      <a16:colId xmlns:a16="http://schemas.microsoft.com/office/drawing/2014/main" val="20001"/>
                    </a:ext>
                  </a:extLst>
                </a:gridCol>
              </a:tblGrid>
              <a:tr h="370840">
                <a:tc>
                  <a:txBody>
                    <a:bodyPr/>
                    <a:lstStyle/>
                    <a:p>
                      <a:r>
                        <a:rPr lang="en-US" dirty="0"/>
                        <a:t>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chemeClr val="tx1"/>
                          </a:solidFill>
                          <a:effectLst/>
                          <a:latin typeface="+mn-lt"/>
                          <a:ea typeface="+mn-ea"/>
                          <a:cs typeface="+mn-cs"/>
                        </a:rPr>
                        <a:t>What is difference between </a:t>
                      </a:r>
                      <a:r>
                        <a:rPr lang="en-US" sz="1800" b="0" i="0" kern="1200" dirty="0" err="1">
                          <a:solidFill>
                            <a:schemeClr val="tx1"/>
                          </a:solidFill>
                          <a:effectLst/>
                          <a:latin typeface="+mn-lt"/>
                          <a:ea typeface="+mn-ea"/>
                          <a:cs typeface="+mn-cs"/>
                        </a:rPr>
                        <a:t>PrintWriter</a:t>
                      </a:r>
                      <a:r>
                        <a:rPr lang="en-US" sz="1800" b="0" i="0" kern="1200" dirty="0">
                          <a:solidFill>
                            <a:schemeClr val="tx1"/>
                          </a:solidFill>
                          <a:effectLst/>
                          <a:latin typeface="+mn-lt"/>
                          <a:ea typeface="+mn-ea"/>
                          <a:cs typeface="+mn-cs"/>
                        </a:rPr>
                        <a:t> and </a:t>
                      </a:r>
                      <a:r>
                        <a:rPr lang="en-US" sz="1800" b="0" i="0" kern="1200" dirty="0" err="1">
                          <a:solidFill>
                            <a:schemeClr val="tx1"/>
                          </a:solidFill>
                          <a:effectLst/>
                          <a:latin typeface="+mn-lt"/>
                          <a:ea typeface="+mn-ea"/>
                          <a:cs typeface="+mn-cs"/>
                        </a:rPr>
                        <a:t>ServletOutputStream</a:t>
                      </a:r>
                      <a:r>
                        <a:rPr lang="en-US" sz="1800" b="0" i="0" kern="1200" dirty="0">
                          <a:solidFill>
                            <a:schemeClr val="tx1"/>
                          </a:solidFill>
                          <a:effectLst/>
                          <a:latin typeface="+mn-lt"/>
                          <a:ea typeface="+mn-ea"/>
                          <a:cs typeface="+mn-cs"/>
                        </a:rPr>
                        <a:t>?</a:t>
                      </a:r>
                    </a:p>
                  </a:txBody>
                  <a:tcPr/>
                </a:tc>
                <a:extLst>
                  <a:ext uri="{0D108BD9-81ED-4DB2-BD59-A6C34878D82A}">
                    <a16:rowId xmlns:a16="http://schemas.microsoft.com/office/drawing/2014/main" val="10000"/>
                  </a:ext>
                </a:extLst>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2648219745"/>
              </p:ext>
            </p:extLst>
          </p:nvPr>
        </p:nvGraphicFramePr>
        <p:xfrm>
          <a:off x="188224" y="2458808"/>
          <a:ext cx="8765276" cy="370840"/>
        </p:xfrm>
        <a:graphic>
          <a:graphicData uri="http://schemas.openxmlformats.org/drawingml/2006/table">
            <a:tbl>
              <a:tblPr firstRow="1" bandRow="1">
                <a:tableStyleId>{5940675A-B579-460E-94D1-54222C63F5DA}</a:tableStyleId>
              </a:tblPr>
              <a:tblGrid>
                <a:gridCol w="649977">
                  <a:extLst>
                    <a:ext uri="{9D8B030D-6E8A-4147-A177-3AD203B41FA5}">
                      <a16:colId xmlns:a16="http://schemas.microsoft.com/office/drawing/2014/main" val="20000"/>
                    </a:ext>
                  </a:extLst>
                </a:gridCol>
                <a:gridCol w="8115299">
                  <a:extLst>
                    <a:ext uri="{9D8B030D-6E8A-4147-A177-3AD203B41FA5}">
                      <a16:colId xmlns:a16="http://schemas.microsoft.com/office/drawing/2014/main" val="20001"/>
                    </a:ext>
                  </a:extLst>
                </a:gridCol>
              </a:tblGrid>
              <a:tr h="370840">
                <a:tc>
                  <a:txBody>
                    <a:bodyPr/>
                    <a:lstStyle/>
                    <a:p>
                      <a:r>
                        <a:rPr lang="en-US" dirty="0"/>
                        <a:t>5.</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chemeClr val="tx1"/>
                          </a:solidFill>
                          <a:effectLst/>
                          <a:latin typeface="+mn-lt"/>
                          <a:ea typeface="+mn-ea"/>
                          <a:cs typeface="+mn-cs"/>
                        </a:rPr>
                        <a:t>What is difference between </a:t>
                      </a:r>
                      <a:r>
                        <a:rPr lang="en-US" sz="1800" b="0" i="0" kern="1200" dirty="0" err="1">
                          <a:solidFill>
                            <a:schemeClr val="tx1"/>
                          </a:solidFill>
                          <a:effectLst/>
                          <a:latin typeface="+mn-lt"/>
                          <a:ea typeface="+mn-ea"/>
                          <a:cs typeface="+mn-cs"/>
                        </a:rPr>
                        <a:t>GenericServlet</a:t>
                      </a:r>
                      <a:r>
                        <a:rPr lang="en-US" sz="1800" b="0" i="0" kern="1200" dirty="0">
                          <a:solidFill>
                            <a:schemeClr val="tx1"/>
                          </a:solidFill>
                          <a:effectLst/>
                          <a:latin typeface="+mn-lt"/>
                          <a:ea typeface="+mn-ea"/>
                          <a:cs typeface="+mn-cs"/>
                        </a:rPr>
                        <a:t> and </a:t>
                      </a:r>
                      <a:r>
                        <a:rPr lang="en-US" sz="1800" b="0" i="0" kern="1200" dirty="0" err="1">
                          <a:solidFill>
                            <a:schemeClr val="tx1"/>
                          </a:solidFill>
                          <a:effectLst/>
                          <a:latin typeface="+mn-lt"/>
                          <a:ea typeface="+mn-ea"/>
                          <a:cs typeface="+mn-cs"/>
                        </a:rPr>
                        <a:t>HttpServlet</a:t>
                      </a:r>
                      <a:r>
                        <a:rPr lang="en-US" sz="1800" b="0" i="0" kern="1200" dirty="0">
                          <a:solidFill>
                            <a:schemeClr val="tx1"/>
                          </a:solidFill>
                          <a:effectLst/>
                          <a:latin typeface="+mn-lt"/>
                          <a:ea typeface="+mn-ea"/>
                          <a:cs typeface="+mn-cs"/>
                        </a:rPr>
                        <a:t>?</a:t>
                      </a:r>
                    </a:p>
                  </a:txBody>
                  <a:tcPr/>
                </a:tc>
                <a:extLst>
                  <a:ext uri="{0D108BD9-81ED-4DB2-BD59-A6C34878D82A}">
                    <a16:rowId xmlns:a16="http://schemas.microsoft.com/office/drawing/2014/main" val="10000"/>
                  </a:ext>
                </a:extLst>
              </a:tr>
            </a:tbl>
          </a:graphicData>
        </a:graphic>
      </p:graphicFrame>
      <p:graphicFrame>
        <p:nvGraphicFramePr>
          <p:cNvPr id="11" name="Table 10"/>
          <p:cNvGraphicFramePr>
            <a:graphicFrameLocks noGrp="1"/>
          </p:cNvGraphicFramePr>
          <p:nvPr>
            <p:extLst>
              <p:ext uri="{D42A27DB-BD31-4B8C-83A1-F6EECF244321}">
                <p14:modId xmlns:p14="http://schemas.microsoft.com/office/powerpoint/2010/main" val="3607267440"/>
              </p:ext>
            </p:extLst>
          </p:nvPr>
        </p:nvGraphicFramePr>
        <p:xfrm>
          <a:off x="188224" y="2842429"/>
          <a:ext cx="8765276" cy="370840"/>
        </p:xfrm>
        <a:graphic>
          <a:graphicData uri="http://schemas.openxmlformats.org/drawingml/2006/table">
            <a:tbl>
              <a:tblPr firstRow="1" bandRow="1">
                <a:tableStyleId>{5940675A-B579-460E-94D1-54222C63F5DA}</a:tableStyleId>
              </a:tblPr>
              <a:tblGrid>
                <a:gridCol w="649977">
                  <a:extLst>
                    <a:ext uri="{9D8B030D-6E8A-4147-A177-3AD203B41FA5}">
                      <a16:colId xmlns:a16="http://schemas.microsoft.com/office/drawing/2014/main" val="20000"/>
                    </a:ext>
                  </a:extLst>
                </a:gridCol>
                <a:gridCol w="8115299">
                  <a:extLst>
                    <a:ext uri="{9D8B030D-6E8A-4147-A177-3AD203B41FA5}">
                      <a16:colId xmlns:a16="http://schemas.microsoft.com/office/drawing/2014/main" val="20001"/>
                    </a:ext>
                  </a:extLst>
                </a:gridCol>
              </a:tblGrid>
              <a:tr h="370840">
                <a:tc>
                  <a:txBody>
                    <a:bodyPr/>
                    <a:lstStyle/>
                    <a:p>
                      <a:r>
                        <a:rPr lang="en-US" dirty="0"/>
                        <a:t>6.</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chemeClr val="tx1"/>
                          </a:solidFill>
                          <a:effectLst/>
                          <a:latin typeface="+mn-lt"/>
                          <a:ea typeface="+mn-ea"/>
                          <a:cs typeface="+mn-cs"/>
                        </a:rPr>
                        <a:t> Can you call a </a:t>
                      </a:r>
                      <a:r>
                        <a:rPr lang="en-US" sz="1800" b="0" i="0" kern="1200" dirty="0" err="1">
                          <a:solidFill>
                            <a:schemeClr val="tx1"/>
                          </a:solidFill>
                          <a:effectLst/>
                          <a:latin typeface="+mn-lt"/>
                          <a:ea typeface="+mn-ea"/>
                          <a:cs typeface="+mn-cs"/>
                        </a:rPr>
                        <a:t>jsp</a:t>
                      </a:r>
                      <a:r>
                        <a:rPr lang="en-US" sz="1800" b="0" i="0" kern="1200" dirty="0">
                          <a:solidFill>
                            <a:schemeClr val="tx1"/>
                          </a:solidFill>
                          <a:effectLst/>
                          <a:latin typeface="+mn-lt"/>
                          <a:ea typeface="+mn-ea"/>
                          <a:cs typeface="+mn-cs"/>
                        </a:rPr>
                        <a:t> from the servlet?</a:t>
                      </a:r>
                    </a:p>
                  </a:txBody>
                  <a:tcPr/>
                </a:tc>
                <a:extLst>
                  <a:ext uri="{0D108BD9-81ED-4DB2-BD59-A6C34878D82A}">
                    <a16:rowId xmlns:a16="http://schemas.microsoft.com/office/drawing/2014/main" val="10000"/>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1679735516"/>
              </p:ext>
            </p:extLst>
          </p:nvPr>
        </p:nvGraphicFramePr>
        <p:xfrm>
          <a:off x="188224" y="3212652"/>
          <a:ext cx="8765276" cy="370840"/>
        </p:xfrm>
        <a:graphic>
          <a:graphicData uri="http://schemas.openxmlformats.org/drawingml/2006/table">
            <a:tbl>
              <a:tblPr firstRow="1" bandRow="1">
                <a:tableStyleId>{5940675A-B579-460E-94D1-54222C63F5DA}</a:tableStyleId>
              </a:tblPr>
              <a:tblGrid>
                <a:gridCol w="649977">
                  <a:extLst>
                    <a:ext uri="{9D8B030D-6E8A-4147-A177-3AD203B41FA5}">
                      <a16:colId xmlns:a16="http://schemas.microsoft.com/office/drawing/2014/main" val="20000"/>
                    </a:ext>
                  </a:extLst>
                </a:gridCol>
                <a:gridCol w="8115299">
                  <a:extLst>
                    <a:ext uri="{9D8B030D-6E8A-4147-A177-3AD203B41FA5}">
                      <a16:colId xmlns:a16="http://schemas.microsoft.com/office/drawing/2014/main" val="20001"/>
                    </a:ext>
                  </a:extLst>
                </a:gridCol>
              </a:tblGrid>
              <a:tr h="370840">
                <a:tc>
                  <a:txBody>
                    <a:bodyPr/>
                    <a:lstStyle/>
                    <a:p>
                      <a:r>
                        <a:rPr lang="en-US" dirty="0"/>
                        <a:t>7.</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chemeClr val="tx1"/>
                          </a:solidFill>
                          <a:effectLst/>
                          <a:latin typeface="+mn-lt"/>
                          <a:ea typeface="+mn-ea"/>
                          <a:cs typeface="+mn-cs"/>
                        </a:rPr>
                        <a:t>Difference between forward() method and </a:t>
                      </a:r>
                      <a:r>
                        <a:rPr lang="en-US" sz="1800" b="0" i="0" kern="1200" dirty="0" err="1">
                          <a:solidFill>
                            <a:schemeClr val="tx1"/>
                          </a:solidFill>
                          <a:effectLst/>
                          <a:latin typeface="+mn-lt"/>
                          <a:ea typeface="+mn-ea"/>
                          <a:cs typeface="+mn-cs"/>
                        </a:rPr>
                        <a:t>sendRedirect</a:t>
                      </a:r>
                      <a:r>
                        <a:rPr lang="en-US" sz="1800" b="0" i="0" kern="1200" dirty="0">
                          <a:solidFill>
                            <a:schemeClr val="tx1"/>
                          </a:solidFill>
                          <a:effectLst/>
                          <a:latin typeface="+mn-lt"/>
                          <a:ea typeface="+mn-ea"/>
                          <a:cs typeface="+mn-cs"/>
                        </a:rPr>
                        <a:t>() method ?</a:t>
                      </a:r>
                    </a:p>
                  </a:txBody>
                  <a:tcPr/>
                </a:tc>
                <a:extLst>
                  <a:ext uri="{0D108BD9-81ED-4DB2-BD59-A6C34878D82A}">
                    <a16:rowId xmlns:a16="http://schemas.microsoft.com/office/drawing/2014/main" val="10000"/>
                  </a:ext>
                </a:extLst>
              </a:tr>
            </a:tbl>
          </a:graphicData>
        </a:graphic>
      </p:graphicFrame>
      <p:graphicFrame>
        <p:nvGraphicFramePr>
          <p:cNvPr id="13" name="Table 12"/>
          <p:cNvGraphicFramePr>
            <a:graphicFrameLocks noGrp="1"/>
          </p:cNvGraphicFramePr>
          <p:nvPr>
            <p:extLst>
              <p:ext uri="{D42A27DB-BD31-4B8C-83A1-F6EECF244321}">
                <p14:modId xmlns:p14="http://schemas.microsoft.com/office/powerpoint/2010/main" val="2751909820"/>
              </p:ext>
            </p:extLst>
          </p:nvPr>
        </p:nvGraphicFramePr>
        <p:xfrm>
          <a:off x="188224" y="3581738"/>
          <a:ext cx="8765276" cy="370840"/>
        </p:xfrm>
        <a:graphic>
          <a:graphicData uri="http://schemas.openxmlformats.org/drawingml/2006/table">
            <a:tbl>
              <a:tblPr firstRow="1" bandRow="1">
                <a:tableStyleId>{5940675A-B579-460E-94D1-54222C63F5DA}</a:tableStyleId>
              </a:tblPr>
              <a:tblGrid>
                <a:gridCol w="649977">
                  <a:extLst>
                    <a:ext uri="{9D8B030D-6E8A-4147-A177-3AD203B41FA5}">
                      <a16:colId xmlns:a16="http://schemas.microsoft.com/office/drawing/2014/main" val="20000"/>
                    </a:ext>
                  </a:extLst>
                </a:gridCol>
                <a:gridCol w="8115299">
                  <a:extLst>
                    <a:ext uri="{9D8B030D-6E8A-4147-A177-3AD203B41FA5}">
                      <a16:colId xmlns:a16="http://schemas.microsoft.com/office/drawing/2014/main" val="20001"/>
                    </a:ext>
                  </a:extLst>
                </a:gridCol>
              </a:tblGrid>
              <a:tr h="370840">
                <a:tc>
                  <a:txBody>
                    <a:bodyPr/>
                    <a:lstStyle/>
                    <a:p>
                      <a:r>
                        <a:rPr lang="en-US" dirty="0"/>
                        <a:t>8.</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chemeClr val="tx1"/>
                          </a:solidFill>
                          <a:effectLst/>
                          <a:latin typeface="+mn-lt"/>
                          <a:ea typeface="+mn-ea"/>
                          <a:cs typeface="+mn-cs"/>
                        </a:rPr>
                        <a:t>What is difference between </a:t>
                      </a:r>
                      <a:r>
                        <a:rPr lang="en-US" sz="1800" b="0" i="0" kern="1200" dirty="0" err="1">
                          <a:solidFill>
                            <a:schemeClr val="tx1"/>
                          </a:solidFill>
                          <a:effectLst/>
                          <a:latin typeface="+mn-lt"/>
                          <a:ea typeface="+mn-ea"/>
                          <a:cs typeface="+mn-cs"/>
                        </a:rPr>
                        <a:t>ServletConfig</a:t>
                      </a:r>
                      <a:r>
                        <a:rPr lang="en-US" sz="1800" b="0" i="0" kern="1200" dirty="0">
                          <a:solidFill>
                            <a:schemeClr val="tx1"/>
                          </a:solidFill>
                          <a:effectLst/>
                          <a:latin typeface="+mn-lt"/>
                          <a:ea typeface="+mn-ea"/>
                          <a:cs typeface="+mn-cs"/>
                        </a:rPr>
                        <a:t> and </a:t>
                      </a:r>
                      <a:r>
                        <a:rPr lang="en-US" sz="1800" b="0" i="0" kern="1200" dirty="0" err="1">
                          <a:solidFill>
                            <a:schemeClr val="tx1"/>
                          </a:solidFill>
                          <a:effectLst/>
                          <a:latin typeface="+mn-lt"/>
                          <a:ea typeface="+mn-ea"/>
                          <a:cs typeface="+mn-cs"/>
                        </a:rPr>
                        <a:t>ServletContext</a:t>
                      </a:r>
                      <a:r>
                        <a:rPr lang="en-US" sz="1800" b="0" i="0" kern="1200" dirty="0">
                          <a:solidFill>
                            <a:schemeClr val="tx1"/>
                          </a:solidFill>
                          <a:effectLst/>
                          <a:latin typeface="+mn-lt"/>
                          <a:ea typeface="+mn-ea"/>
                          <a:cs typeface="+mn-cs"/>
                        </a:rPr>
                        <a:t>?</a:t>
                      </a:r>
                    </a:p>
                  </a:txBody>
                  <a:tcPr/>
                </a:tc>
                <a:extLst>
                  <a:ext uri="{0D108BD9-81ED-4DB2-BD59-A6C34878D82A}">
                    <a16:rowId xmlns:a16="http://schemas.microsoft.com/office/drawing/2014/main" val="10000"/>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356469548"/>
              </p:ext>
            </p:extLst>
          </p:nvPr>
        </p:nvGraphicFramePr>
        <p:xfrm>
          <a:off x="188224" y="3951961"/>
          <a:ext cx="8765276" cy="370840"/>
        </p:xfrm>
        <a:graphic>
          <a:graphicData uri="http://schemas.openxmlformats.org/drawingml/2006/table">
            <a:tbl>
              <a:tblPr firstRow="1" bandRow="1">
                <a:tableStyleId>{5940675A-B579-460E-94D1-54222C63F5DA}</a:tableStyleId>
              </a:tblPr>
              <a:tblGrid>
                <a:gridCol w="649977">
                  <a:extLst>
                    <a:ext uri="{9D8B030D-6E8A-4147-A177-3AD203B41FA5}">
                      <a16:colId xmlns:a16="http://schemas.microsoft.com/office/drawing/2014/main" val="20000"/>
                    </a:ext>
                  </a:extLst>
                </a:gridCol>
                <a:gridCol w="8115299">
                  <a:extLst>
                    <a:ext uri="{9D8B030D-6E8A-4147-A177-3AD203B41FA5}">
                      <a16:colId xmlns:a16="http://schemas.microsoft.com/office/drawing/2014/main" val="20001"/>
                    </a:ext>
                  </a:extLst>
                </a:gridCol>
              </a:tblGrid>
              <a:tr h="370840">
                <a:tc>
                  <a:txBody>
                    <a:bodyPr/>
                    <a:lstStyle/>
                    <a:p>
                      <a:r>
                        <a:rPr lang="en-US" dirty="0"/>
                        <a:t>9.</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chemeClr val="tx1"/>
                          </a:solidFill>
                          <a:effectLst/>
                          <a:latin typeface="+mn-lt"/>
                          <a:ea typeface="+mn-ea"/>
                          <a:cs typeface="+mn-cs"/>
                        </a:rPr>
                        <a:t> What happens if you add a main method to servlet?</a:t>
                      </a:r>
                    </a:p>
                  </a:txBody>
                  <a:tcPr/>
                </a:tc>
                <a:extLst>
                  <a:ext uri="{0D108BD9-81ED-4DB2-BD59-A6C34878D82A}">
                    <a16:rowId xmlns:a16="http://schemas.microsoft.com/office/drawing/2014/main" val="10000"/>
                  </a:ext>
                </a:extLst>
              </a:tr>
            </a:tbl>
          </a:graphicData>
        </a:graphic>
      </p:graphicFrame>
      <p:graphicFrame>
        <p:nvGraphicFramePr>
          <p:cNvPr id="15" name="Table 14"/>
          <p:cNvGraphicFramePr>
            <a:graphicFrameLocks noGrp="1"/>
          </p:cNvGraphicFramePr>
          <p:nvPr>
            <p:extLst>
              <p:ext uri="{D42A27DB-BD31-4B8C-83A1-F6EECF244321}">
                <p14:modId xmlns:p14="http://schemas.microsoft.com/office/powerpoint/2010/main" val="2288208890"/>
              </p:ext>
            </p:extLst>
          </p:nvPr>
        </p:nvGraphicFramePr>
        <p:xfrm>
          <a:off x="188224" y="4327306"/>
          <a:ext cx="8765276" cy="370840"/>
        </p:xfrm>
        <a:graphic>
          <a:graphicData uri="http://schemas.openxmlformats.org/drawingml/2006/table">
            <a:tbl>
              <a:tblPr firstRow="1" bandRow="1">
                <a:tableStyleId>{5940675A-B579-460E-94D1-54222C63F5DA}</a:tableStyleId>
              </a:tblPr>
              <a:tblGrid>
                <a:gridCol w="649977">
                  <a:extLst>
                    <a:ext uri="{9D8B030D-6E8A-4147-A177-3AD203B41FA5}">
                      <a16:colId xmlns:a16="http://schemas.microsoft.com/office/drawing/2014/main" val="20000"/>
                    </a:ext>
                  </a:extLst>
                </a:gridCol>
                <a:gridCol w="8115299">
                  <a:extLst>
                    <a:ext uri="{9D8B030D-6E8A-4147-A177-3AD203B41FA5}">
                      <a16:colId xmlns:a16="http://schemas.microsoft.com/office/drawing/2014/main" val="20001"/>
                    </a:ext>
                  </a:extLst>
                </a:gridCol>
              </a:tblGrid>
              <a:tr h="370840">
                <a:tc>
                  <a:txBody>
                    <a:bodyPr/>
                    <a:lstStyle/>
                    <a:p>
                      <a:r>
                        <a:rPr lang="en-US" dirty="0"/>
                        <a:t>10.</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chemeClr val="tx1"/>
                          </a:solidFill>
                          <a:effectLst/>
                          <a:latin typeface="+mn-lt"/>
                          <a:ea typeface="+mn-ea"/>
                          <a:cs typeface="+mn-cs"/>
                        </a:rPr>
                        <a:t>What is MIME Type?</a:t>
                      </a:r>
                    </a:p>
                  </a:txBody>
                  <a:tcPr/>
                </a:tc>
                <a:extLst>
                  <a:ext uri="{0D108BD9-81ED-4DB2-BD59-A6C34878D82A}">
                    <a16:rowId xmlns:a16="http://schemas.microsoft.com/office/drawing/2014/main" val="10000"/>
                  </a:ext>
                </a:extLst>
              </a:tr>
            </a:tbl>
          </a:graphicData>
        </a:graphic>
      </p:graphicFrame>
      <p:graphicFrame>
        <p:nvGraphicFramePr>
          <p:cNvPr id="16" name="Table 15"/>
          <p:cNvGraphicFramePr>
            <a:graphicFrameLocks noGrp="1"/>
          </p:cNvGraphicFramePr>
          <p:nvPr>
            <p:extLst>
              <p:ext uri="{D42A27DB-BD31-4B8C-83A1-F6EECF244321}">
                <p14:modId xmlns:p14="http://schemas.microsoft.com/office/powerpoint/2010/main" val="215474594"/>
              </p:ext>
            </p:extLst>
          </p:nvPr>
        </p:nvGraphicFramePr>
        <p:xfrm>
          <a:off x="188224" y="5074066"/>
          <a:ext cx="8765276" cy="365760"/>
        </p:xfrm>
        <a:graphic>
          <a:graphicData uri="http://schemas.openxmlformats.org/drawingml/2006/table">
            <a:tbl>
              <a:tblPr firstRow="1" bandRow="1">
                <a:tableStyleId>{5940675A-B579-460E-94D1-54222C63F5DA}</a:tableStyleId>
              </a:tblPr>
              <a:tblGrid>
                <a:gridCol w="649977">
                  <a:extLst>
                    <a:ext uri="{9D8B030D-6E8A-4147-A177-3AD203B41FA5}">
                      <a16:colId xmlns:a16="http://schemas.microsoft.com/office/drawing/2014/main" val="20000"/>
                    </a:ext>
                  </a:extLst>
                </a:gridCol>
                <a:gridCol w="8115299">
                  <a:extLst>
                    <a:ext uri="{9D8B030D-6E8A-4147-A177-3AD203B41FA5}">
                      <a16:colId xmlns:a16="http://schemas.microsoft.com/office/drawing/2014/main" val="20001"/>
                    </a:ext>
                  </a:extLst>
                </a:gridCol>
              </a:tblGrid>
              <a:tr h="341214">
                <a:tc>
                  <a:txBody>
                    <a:bodyPr/>
                    <a:lstStyle/>
                    <a:p>
                      <a:r>
                        <a:rPr lang="en-US" dirty="0"/>
                        <a:t>12.</a:t>
                      </a:r>
                    </a:p>
                  </a:txBody>
                  <a:tcPr/>
                </a:tc>
                <a:tc>
                  <a:txBody>
                    <a:bodyPr/>
                    <a:lstStyle/>
                    <a:p>
                      <a:r>
                        <a:rPr lang="en-US" dirty="0"/>
                        <a:t>How does the JVM execute a servlet compared with a regular Java class?</a:t>
                      </a:r>
                    </a:p>
                  </a:txBody>
                  <a:tcPr/>
                </a:tc>
                <a:extLst>
                  <a:ext uri="{0D108BD9-81ED-4DB2-BD59-A6C34878D82A}">
                    <a16:rowId xmlns:a16="http://schemas.microsoft.com/office/drawing/2014/main" val="10000"/>
                  </a:ext>
                </a:extLst>
              </a:tr>
            </a:tbl>
          </a:graphicData>
        </a:graphic>
      </p:graphicFrame>
      <p:graphicFrame>
        <p:nvGraphicFramePr>
          <p:cNvPr id="17" name="Table 16"/>
          <p:cNvGraphicFramePr>
            <a:graphicFrameLocks noGrp="1"/>
          </p:cNvGraphicFramePr>
          <p:nvPr>
            <p:extLst>
              <p:ext uri="{D42A27DB-BD31-4B8C-83A1-F6EECF244321}">
                <p14:modId xmlns:p14="http://schemas.microsoft.com/office/powerpoint/2010/main" val="2807359591"/>
              </p:ext>
            </p:extLst>
          </p:nvPr>
        </p:nvGraphicFramePr>
        <p:xfrm>
          <a:off x="188224" y="5442038"/>
          <a:ext cx="8765276" cy="640080"/>
        </p:xfrm>
        <a:graphic>
          <a:graphicData uri="http://schemas.openxmlformats.org/drawingml/2006/table">
            <a:tbl>
              <a:tblPr firstRow="1" bandRow="1">
                <a:tableStyleId>{5940675A-B579-460E-94D1-54222C63F5DA}</a:tableStyleId>
              </a:tblPr>
              <a:tblGrid>
                <a:gridCol w="649977">
                  <a:extLst>
                    <a:ext uri="{9D8B030D-6E8A-4147-A177-3AD203B41FA5}">
                      <a16:colId xmlns:a16="http://schemas.microsoft.com/office/drawing/2014/main" val="20000"/>
                    </a:ext>
                  </a:extLst>
                </a:gridCol>
                <a:gridCol w="8115299">
                  <a:extLst>
                    <a:ext uri="{9D8B030D-6E8A-4147-A177-3AD203B41FA5}">
                      <a16:colId xmlns:a16="http://schemas.microsoft.com/office/drawing/2014/main" val="20001"/>
                    </a:ext>
                  </a:extLst>
                </a:gridCol>
              </a:tblGrid>
              <a:tr h="341214">
                <a:tc>
                  <a:txBody>
                    <a:bodyPr/>
                    <a:lstStyle/>
                    <a:p>
                      <a:r>
                        <a:rPr lang="en-US" dirty="0"/>
                        <a:t>13.</a:t>
                      </a:r>
                    </a:p>
                  </a:txBody>
                  <a:tcPr/>
                </a:tc>
                <a:tc>
                  <a:txBody>
                    <a:bodyPr/>
                    <a:lstStyle/>
                    <a:p>
                      <a:r>
                        <a:rPr lang="en-US" dirty="0"/>
                        <a:t>Consider a scenario in which 4 users are accessing a servlet instance. Among which one user called destroy() method. What happens to the rest 3 users?</a:t>
                      </a:r>
                    </a:p>
                  </a:txBody>
                  <a:tcPr/>
                </a:tc>
                <a:extLst>
                  <a:ext uri="{0D108BD9-81ED-4DB2-BD59-A6C34878D82A}">
                    <a16:rowId xmlns:a16="http://schemas.microsoft.com/office/drawing/2014/main" val="10000"/>
                  </a:ext>
                </a:extLst>
              </a:tr>
            </a:tbl>
          </a:graphicData>
        </a:graphic>
      </p:graphicFrame>
      <p:graphicFrame>
        <p:nvGraphicFramePr>
          <p:cNvPr id="18" name="Table 17"/>
          <p:cNvGraphicFramePr>
            <a:graphicFrameLocks noGrp="1"/>
          </p:cNvGraphicFramePr>
          <p:nvPr>
            <p:extLst>
              <p:ext uri="{D42A27DB-BD31-4B8C-83A1-F6EECF244321}">
                <p14:modId xmlns:p14="http://schemas.microsoft.com/office/powerpoint/2010/main" val="4190446736"/>
              </p:ext>
            </p:extLst>
          </p:nvPr>
        </p:nvGraphicFramePr>
        <p:xfrm>
          <a:off x="188224" y="6082516"/>
          <a:ext cx="8765276" cy="365760"/>
        </p:xfrm>
        <a:graphic>
          <a:graphicData uri="http://schemas.openxmlformats.org/drawingml/2006/table">
            <a:tbl>
              <a:tblPr firstRow="1" bandRow="1">
                <a:tableStyleId>{5940675A-B579-460E-94D1-54222C63F5DA}</a:tableStyleId>
              </a:tblPr>
              <a:tblGrid>
                <a:gridCol w="649977">
                  <a:extLst>
                    <a:ext uri="{9D8B030D-6E8A-4147-A177-3AD203B41FA5}">
                      <a16:colId xmlns:a16="http://schemas.microsoft.com/office/drawing/2014/main" val="20000"/>
                    </a:ext>
                  </a:extLst>
                </a:gridCol>
                <a:gridCol w="8115299">
                  <a:extLst>
                    <a:ext uri="{9D8B030D-6E8A-4147-A177-3AD203B41FA5}">
                      <a16:colId xmlns:a16="http://schemas.microsoft.com/office/drawing/2014/main" val="20001"/>
                    </a:ext>
                  </a:extLst>
                </a:gridCol>
              </a:tblGrid>
              <a:tr h="341214">
                <a:tc>
                  <a:txBody>
                    <a:bodyPr/>
                    <a:lstStyle/>
                    <a:p>
                      <a:r>
                        <a:rPr lang="en-US" dirty="0"/>
                        <a:t>14.</a:t>
                      </a:r>
                    </a:p>
                  </a:txBody>
                  <a:tcPr/>
                </a:tc>
                <a:tc>
                  <a:txBody>
                    <a:bodyPr/>
                    <a:lstStyle/>
                    <a:p>
                      <a:r>
                        <a:rPr lang="en-US" dirty="0"/>
                        <a:t>What is Connection Pooling?</a:t>
                      </a:r>
                    </a:p>
                  </a:txBody>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720236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6"/>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7"/>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Servlet Interview Questions</a:t>
            </a:r>
          </a:p>
        </p:txBody>
      </p:sp>
      <p:sp>
        <p:nvSpPr>
          <p:cNvPr id="4" name="Slide Number Placeholder 3"/>
          <p:cNvSpPr>
            <a:spLocks noGrp="1"/>
          </p:cNvSpPr>
          <p:nvPr>
            <p:ph type="sldNum" sz="quarter" idx="12"/>
          </p:nvPr>
        </p:nvSpPr>
        <p:spPr/>
        <p:txBody>
          <a:bodyPr/>
          <a:lstStyle/>
          <a:p>
            <a:fld id="{5EA8BEFB-AE5B-48F9-BBAD-B489CDE48C80}" type="slidenum">
              <a:rPr lang="en-US" smtClean="0"/>
              <a:pPr/>
              <a:t>107</a:t>
            </a:fld>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1729300368"/>
              </p:ext>
            </p:extLst>
          </p:nvPr>
        </p:nvGraphicFramePr>
        <p:xfrm>
          <a:off x="203010" y="1066800"/>
          <a:ext cx="8765276" cy="640080"/>
        </p:xfrm>
        <a:graphic>
          <a:graphicData uri="http://schemas.openxmlformats.org/drawingml/2006/table">
            <a:tbl>
              <a:tblPr firstRow="1" bandRow="1">
                <a:tableStyleId>{5940675A-B579-460E-94D1-54222C63F5DA}</a:tableStyleId>
              </a:tblPr>
              <a:tblGrid>
                <a:gridCol w="649977">
                  <a:extLst>
                    <a:ext uri="{9D8B030D-6E8A-4147-A177-3AD203B41FA5}">
                      <a16:colId xmlns:a16="http://schemas.microsoft.com/office/drawing/2014/main" val="20000"/>
                    </a:ext>
                  </a:extLst>
                </a:gridCol>
                <a:gridCol w="8115299">
                  <a:extLst>
                    <a:ext uri="{9D8B030D-6E8A-4147-A177-3AD203B41FA5}">
                      <a16:colId xmlns:a16="http://schemas.microsoft.com/office/drawing/2014/main" val="20001"/>
                    </a:ext>
                  </a:extLst>
                </a:gridCol>
              </a:tblGrid>
              <a:tr h="341214">
                <a:tc>
                  <a:txBody>
                    <a:bodyPr/>
                    <a:lstStyle/>
                    <a:p>
                      <a:r>
                        <a:rPr lang="en-US" dirty="0"/>
                        <a:t>15.</a:t>
                      </a:r>
                    </a:p>
                  </a:txBody>
                  <a:tcPr/>
                </a:tc>
                <a:tc>
                  <a:txBody>
                    <a:bodyPr/>
                    <a:lstStyle/>
                    <a:p>
                      <a:r>
                        <a:rPr lang="en-US" dirty="0"/>
                        <a:t>Servlet is Java class. Then why there is no constructor in Servlet? Can we write the constructor in Servlet? Justify your answer.</a:t>
                      </a:r>
                    </a:p>
                  </a:txBody>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6787810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Session Management: Hidden form field </a:t>
            </a:r>
          </a:p>
        </p:txBody>
      </p:sp>
      <p:sp>
        <p:nvSpPr>
          <p:cNvPr id="3" name="Content Placeholder 2"/>
          <p:cNvSpPr>
            <a:spLocks noGrp="1"/>
          </p:cNvSpPr>
          <p:nvPr>
            <p:ph idx="1"/>
          </p:nvPr>
        </p:nvSpPr>
        <p:spPr/>
        <p:txBody>
          <a:bodyPr>
            <a:noAutofit/>
          </a:bodyPr>
          <a:lstStyle/>
          <a:p>
            <a:pPr>
              <a:buFont typeface="+mj-lt"/>
              <a:buAutoNum type="arabicPeriod"/>
            </a:pPr>
            <a:r>
              <a:rPr lang="en-US" sz="2000" b="1" dirty="0">
                <a:solidFill>
                  <a:srgbClr val="130BB5"/>
                </a:solidFill>
                <a:latin typeface="Courier New" panose="02070309020205020404" pitchFamily="49" charset="0"/>
                <a:cs typeface="Courier New" panose="02070309020205020404" pitchFamily="49" charset="0"/>
              </a:rPr>
              <a:t>public class </a:t>
            </a:r>
            <a:r>
              <a:rPr lang="en-US" sz="2000" b="1" dirty="0">
                <a:latin typeface="Courier New" panose="02070309020205020404" pitchFamily="49" charset="0"/>
                <a:cs typeface="Courier New" panose="02070309020205020404" pitchFamily="49" charset="0"/>
              </a:rPr>
              <a:t>Valid </a:t>
            </a:r>
            <a:r>
              <a:rPr lang="en-US" sz="2000" b="1" dirty="0">
                <a:solidFill>
                  <a:srgbClr val="130BB5"/>
                </a:solidFill>
                <a:latin typeface="Courier New" panose="02070309020205020404" pitchFamily="49" charset="0"/>
                <a:cs typeface="Courier New" panose="02070309020205020404" pitchFamily="49" charset="0"/>
              </a:rPr>
              <a:t>extends</a:t>
            </a:r>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HttpServlet</a:t>
            </a:r>
            <a:endParaRPr lang="en-US" sz="2000" b="1" dirty="0">
              <a:latin typeface="Courier New" panose="02070309020205020404" pitchFamily="49" charset="0"/>
              <a:cs typeface="Courier New" panose="02070309020205020404" pitchFamily="49" charset="0"/>
            </a:endParaRPr>
          </a:p>
          <a:p>
            <a:pPr>
              <a:buFont typeface="+mj-lt"/>
              <a:buAutoNum type="arabicPeriod"/>
            </a:pPr>
            <a:r>
              <a:rPr lang="en-US" sz="2000" b="1" dirty="0">
                <a:latin typeface="Courier New" panose="02070309020205020404" pitchFamily="49" charset="0"/>
                <a:cs typeface="Courier New" panose="02070309020205020404" pitchFamily="49" charset="0"/>
              </a:rPr>
              <a:t>{   </a:t>
            </a:r>
            <a:r>
              <a:rPr lang="en-US" sz="2000" b="1" dirty="0">
                <a:solidFill>
                  <a:srgbClr val="130BB5"/>
                </a:solidFill>
                <a:latin typeface="Courier New" panose="02070309020205020404" pitchFamily="49" charset="0"/>
                <a:cs typeface="Courier New" panose="02070309020205020404" pitchFamily="49" charset="0"/>
              </a:rPr>
              <a:t>public void </a:t>
            </a:r>
            <a:r>
              <a:rPr lang="en-US" sz="2000" b="1" dirty="0" err="1">
                <a:latin typeface="Courier New" panose="02070309020205020404" pitchFamily="49" charset="0"/>
                <a:cs typeface="Courier New" panose="02070309020205020404" pitchFamily="49" charset="0"/>
              </a:rPr>
              <a:t>doPost</a:t>
            </a:r>
            <a:r>
              <a:rPr lang="en-US" sz="2000" b="1" dirty="0">
                <a:latin typeface="Courier New" panose="02070309020205020404" pitchFamily="49" charset="0"/>
                <a:cs typeface="Courier New" panose="02070309020205020404" pitchFamily="49" charset="0"/>
              </a:rPr>
              <a:t>(</a:t>
            </a:r>
            <a:r>
              <a:rPr lang="en-US" sz="2000" b="1" dirty="0" err="1">
                <a:latin typeface="Courier New" panose="02070309020205020404" pitchFamily="49" charset="0"/>
                <a:cs typeface="Courier New" panose="02070309020205020404" pitchFamily="49" charset="0"/>
              </a:rPr>
              <a:t>HttpServletRequest</a:t>
            </a:r>
            <a:r>
              <a:rPr lang="en-US" sz="2000" b="1" dirty="0">
                <a:latin typeface="Courier New" panose="02070309020205020404" pitchFamily="49" charset="0"/>
                <a:cs typeface="Courier New" panose="02070309020205020404" pitchFamily="49" charset="0"/>
              </a:rPr>
              <a:t> request, 					 </a:t>
            </a:r>
            <a:r>
              <a:rPr lang="en-US" sz="2000" b="1" dirty="0" err="1">
                <a:latin typeface="Courier New" panose="02070309020205020404" pitchFamily="49" charset="0"/>
                <a:cs typeface="Courier New" panose="02070309020205020404" pitchFamily="49" charset="0"/>
              </a:rPr>
              <a:t>HttpServletResponse</a:t>
            </a:r>
            <a:r>
              <a:rPr lang="en-US" sz="2000" b="1" dirty="0">
                <a:latin typeface="Courier New" panose="02070309020205020404" pitchFamily="49" charset="0"/>
                <a:cs typeface="Courier New" panose="02070309020205020404" pitchFamily="49" charset="0"/>
              </a:rPr>
              <a:t> response) </a:t>
            </a:r>
          </a:p>
          <a:p>
            <a:pPr>
              <a:buFont typeface="+mj-lt"/>
              <a:buAutoNum type="arabicPeriod"/>
            </a:pPr>
            <a:r>
              <a:rPr lang="en-US" sz="2000" b="1" dirty="0">
                <a:solidFill>
                  <a:srgbClr val="130BB5"/>
                </a:solidFill>
                <a:latin typeface="Courier New" panose="02070309020205020404" pitchFamily="49" charset="0"/>
                <a:cs typeface="Courier New" panose="02070309020205020404" pitchFamily="49" charset="0"/>
              </a:rPr>
              <a:t>			  throws</a:t>
            </a:r>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ServletException,IOException</a:t>
            </a:r>
            <a:endParaRPr lang="en-US" sz="2000" b="1" dirty="0">
              <a:latin typeface="Courier New" panose="02070309020205020404" pitchFamily="49" charset="0"/>
              <a:cs typeface="Courier New" panose="02070309020205020404" pitchFamily="49" charset="0"/>
            </a:endParaRPr>
          </a:p>
          <a:p>
            <a:pPr>
              <a:buFont typeface="+mj-lt"/>
              <a:buAutoNum type="arabicPeriod"/>
            </a:pPr>
            <a:r>
              <a:rPr lang="en-US" sz="2000" b="1" dirty="0">
                <a:latin typeface="Courier New" panose="02070309020205020404" pitchFamily="49" charset="0"/>
                <a:cs typeface="Courier New" panose="02070309020205020404" pitchFamily="49" charset="0"/>
              </a:rPr>
              <a:t>  {   </a:t>
            </a:r>
          </a:p>
          <a:p>
            <a:pPr>
              <a:buFont typeface="+mj-lt"/>
              <a:buAutoNum type="arabicPeriod"/>
            </a:pPr>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response.setContentType</a:t>
            </a:r>
            <a:r>
              <a:rPr lang="en-US" sz="2000" b="1" dirty="0">
                <a:latin typeface="Courier New" panose="02070309020205020404" pitchFamily="49" charset="0"/>
                <a:cs typeface="Courier New" panose="02070309020205020404" pitchFamily="49" charset="0"/>
              </a:rPr>
              <a:t>(</a:t>
            </a:r>
            <a:r>
              <a:rPr lang="en-US" sz="2000" b="1" dirty="0">
                <a:solidFill>
                  <a:schemeClr val="accent6">
                    <a:lumMod val="50000"/>
                  </a:schemeClr>
                </a:solidFill>
                <a:latin typeface="Courier New" panose="02070309020205020404" pitchFamily="49" charset="0"/>
                <a:cs typeface="Courier New" panose="02070309020205020404" pitchFamily="49" charset="0"/>
              </a:rPr>
              <a:t>"text/html"</a:t>
            </a:r>
            <a:r>
              <a:rPr lang="en-US" sz="2000" b="1" dirty="0">
                <a:latin typeface="Courier New" panose="02070309020205020404" pitchFamily="49" charset="0"/>
                <a:cs typeface="Courier New" panose="02070309020205020404" pitchFamily="49" charset="0"/>
              </a:rPr>
              <a:t>);</a:t>
            </a:r>
          </a:p>
          <a:p>
            <a:pPr>
              <a:buFont typeface="+mj-lt"/>
              <a:buAutoNum type="arabicPeriod"/>
            </a:pPr>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PrintWriter</a:t>
            </a:r>
            <a:r>
              <a:rPr lang="en-US" sz="2000" b="1" dirty="0">
                <a:latin typeface="Courier New" panose="02070309020205020404" pitchFamily="49" charset="0"/>
                <a:cs typeface="Courier New" panose="02070309020205020404" pitchFamily="49" charset="0"/>
              </a:rPr>
              <a:t> out=</a:t>
            </a:r>
            <a:r>
              <a:rPr lang="en-US" sz="2000" b="1" dirty="0" err="1">
                <a:latin typeface="Courier New" panose="02070309020205020404" pitchFamily="49" charset="0"/>
                <a:cs typeface="Courier New" panose="02070309020205020404" pitchFamily="49" charset="0"/>
              </a:rPr>
              <a:t>response.getWriter</a:t>
            </a:r>
            <a:r>
              <a:rPr lang="en-US" sz="2000" b="1" dirty="0">
                <a:latin typeface="Courier New" panose="02070309020205020404" pitchFamily="49" charset="0"/>
                <a:cs typeface="Courier New" panose="02070309020205020404" pitchFamily="49" charset="0"/>
              </a:rPr>
              <a:t>();</a:t>
            </a:r>
          </a:p>
          <a:p>
            <a:pPr>
              <a:buFont typeface="+mj-lt"/>
              <a:buAutoNum type="arabicPeriod"/>
            </a:pPr>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RequestDispatcher</a:t>
            </a:r>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rd</a:t>
            </a:r>
            <a:r>
              <a:rPr lang="en-US" sz="2000" b="1" dirty="0">
                <a:latin typeface="Courier New" panose="02070309020205020404" pitchFamily="49" charset="0"/>
                <a:cs typeface="Courier New" panose="02070309020205020404" pitchFamily="49" charset="0"/>
              </a:rPr>
              <a:t>;</a:t>
            </a:r>
          </a:p>
          <a:p>
            <a:pPr>
              <a:buFont typeface="+mj-lt"/>
              <a:buAutoNum type="arabicPeriod"/>
            </a:pPr>
            <a:r>
              <a:rPr lang="en-US" sz="2000" b="1" dirty="0">
                <a:latin typeface="Courier New" panose="02070309020205020404" pitchFamily="49" charset="0"/>
                <a:cs typeface="Courier New" panose="02070309020205020404" pitchFamily="49" charset="0"/>
              </a:rPr>
              <a:t>	String login=</a:t>
            </a:r>
            <a:r>
              <a:rPr lang="en-US" sz="2000" b="1" dirty="0" err="1">
                <a:latin typeface="Courier New" panose="02070309020205020404" pitchFamily="49" charset="0"/>
                <a:cs typeface="Courier New" panose="02070309020205020404" pitchFamily="49" charset="0"/>
              </a:rPr>
              <a:t>request.getParameter</a:t>
            </a:r>
            <a:r>
              <a:rPr lang="en-US" sz="2000" b="1" dirty="0">
                <a:latin typeface="Courier New" panose="02070309020205020404" pitchFamily="49" charset="0"/>
                <a:cs typeface="Courier New" panose="02070309020205020404" pitchFamily="49" charset="0"/>
              </a:rPr>
              <a:t>(</a:t>
            </a:r>
            <a:r>
              <a:rPr lang="en-US" sz="2000" b="1" dirty="0">
                <a:solidFill>
                  <a:schemeClr val="accent6">
                    <a:lumMod val="50000"/>
                  </a:schemeClr>
                </a:solidFill>
                <a:latin typeface="Courier New" panose="02070309020205020404" pitchFamily="49" charset="0"/>
                <a:cs typeface="Courier New" panose="02070309020205020404" pitchFamily="49" charset="0"/>
              </a:rPr>
              <a:t>"login"</a:t>
            </a:r>
            <a:r>
              <a:rPr lang="en-US" sz="2000" b="1" dirty="0">
                <a:latin typeface="Courier New" panose="02070309020205020404" pitchFamily="49" charset="0"/>
                <a:cs typeface="Courier New" panose="02070309020205020404" pitchFamily="49" charset="0"/>
              </a:rPr>
              <a:t>);</a:t>
            </a:r>
          </a:p>
          <a:p>
            <a:pPr>
              <a:buFont typeface="+mj-lt"/>
              <a:buAutoNum type="arabicPeriod"/>
            </a:pPr>
            <a:r>
              <a:rPr lang="en-US" sz="2000" b="1" dirty="0">
                <a:latin typeface="Courier New" panose="02070309020205020404" pitchFamily="49" charset="0"/>
                <a:cs typeface="Courier New" panose="02070309020205020404" pitchFamily="49" charset="0"/>
              </a:rPr>
              <a:t>	String </a:t>
            </a:r>
            <a:r>
              <a:rPr lang="en-US" sz="2000" b="1" dirty="0" err="1">
                <a:latin typeface="Courier New" panose="02070309020205020404" pitchFamily="49" charset="0"/>
                <a:cs typeface="Courier New" panose="02070309020205020404" pitchFamily="49" charset="0"/>
              </a:rPr>
              <a:t>pwd</a:t>
            </a:r>
            <a:r>
              <a:rPr lang="en-US" sz="2000" b="1" dirty="0">
                <a:latin typeface="Courier New" panose="02070309020205020404" pitchFamily="49" charset="0"/>
                <a:cs typeface="Courier New" panose="02070309020205020404" pitchFamily="49" charset="0"/>
              </a:rPr>
              <a:t>=</a:t>
            </a:r>
            <a:r>
              <a:rPr lang="en-US" sz="2000" b="1" dirty="0" err="1">
                <a:latin typeface="Courier New" panose="02070309020205020404" pitchFamily="49" charset="0"/>
                <a:cs typeface="Courier New" panose="02070309020205020404" pitchFamily="49" charset="0"/>
              </a:rPr>
              <a:t>request.getParameter</a:t>
            </a:r>
            <a:r>
              <a:rPr lang="en-US" sz="2000" b="1" dirty="0">
                <a:latin typeface="Courier New" panose="02070309020205020404" pitchFamily="49" charset="0"/>
                <a:cs typeface="Courier New" panose="02070309020205020404" pitchFamily="49" charset="0"/>
              </a:rPr>
              <a:t>(</a:t>
            </a:r>
            <a:r>
              <a:rPr lang="en-US" sz="2000" b="1" dirty="0">
                <a:solidFill>
                  <a:schemeClr val="accent6">
                    <a:lumMod val="50000"/>
                  </a:schemeClr>
                </a:solidFill>
                <a:latin typeface="Courier New" panose="02070309020205020404" pitchFamily="49" charset="0"/>
                <a:cs typeface="Courier New" panose="02070309020205020404" pitchFamily="49" charset="0"/>
              </a:rPr>
              <a:t>"</a:t>
            </a:r>
            <a:r>
              <a:rPr lang="en-US" sz="2000" b="1" dirty="0" err="1">
                <a:solidFill>
                  <a:schemeClr val="accent6">
                    <a:lumMod val="50000"/>
                  </a:schemeClr>
                </a:solidFill>
                <a:latin typeface="Courier New" panose="02070309020205020404" pitchFamily="49" charset="0"/>
                <a:cs typeface="Courier New" panose="02070309020205020404" pitchFamily="49" charset="0"/>
              </a:rPr>
              <a:t>pwd</a:t>
            </a:r>
            <a:r>
              <a:rPr lang="en-US" sz="2000" b="1" dirty="0">
                <a:solidFill>
                  <a:schemeClr val="accent6">
                    <a:lumMod val="50000"/>
                  </a:schemeClr>
                </a:solidFill>
                <a:latin typeface="Courier New" panose="02070309020205020404" pitchFamily="49" charset="0"/>
                <a:cs typeface="Courier New" panose="02070309020205020404" pitchFamily="49" charset="0"/>
              </a:rPr>
              <a:t>"</a:t>
            </a:r>
            <a:r>
              <a:rPr lang="en-US" sz="2000" b="1" dirty="0">
                <a:latin typeface="Courier New" panose="02070309020205020404" pitchFamily="49" charset="0"/>
                <a:cs typeface="Courier New" panose="02070309020205020404" pitchFamily="49" charset="0"/>
              </a:rPr>
              <a:t>);</a:t>
            </a:r>
          </a:p>
          <a:p>
            <a:pPr>
              <a:buFont typeface="+mj-lt"/>
              <a:buAutoNum type="arabicPeriod"/>
            </a:pPr>
            <a:r>
              <a:rPr lang="en-US" sz="2000" b="1" dirty="0">
                <a:latin typeface="Courier New" panose="02070309020205020404" pitchFamily="49" charset="0"/>
                <a:cs typeface="Courier New" panose="02070309020205020404" pitchFamily="49" charset="0"/>
              </a:rPr>
              <a:t>	String session=</a:t>
            </a:r>
            <a:r>
              <a:rPr lang="en-US" sz="2000" b="1" dirty="0" err="1">
                <a:latin typeface="Courier New" panose="02070309020205020404" pitchFamily="49" charset="0"/>
                <a:cs typeface="Courier New" panose="02070309020205020404" pitchFamily="49" charset="0"/>
              </a:rPr>
              <a:t>request.getParameter</a:t>
            </a:r>
            <a:r>
              <a:rPr lang="en-US" sz="2000" b="1" dirty="0">
                <a:latin typeface="Courier New" panose="02070309020205020404" pitchFamily="49" charset="0"/>
                <a:cs typeface="Courier New" panose="02070309020205020404" pitchFamily="49" charset="0"/>
              </a:rPr>
              <a:t>(</a:t>
            </a:r>
            <a:r>
              <a:rPr lang="en-US" sz="2000" b="1" dirty="0">
                <a:solidFill>
                  <a:schemeClr val="accent6">
                    <a:lumMod val="50000"/>
                  </a:schemeClr>
                </a:solidFill>
                <a:latin typeface="Courier New" panose="02070309020205020404" pitchFamily="49" charset="0"/>
                <a:cs typeface="Courier New" panose="02070309020205020404" pitchFamily="49" charset="0"/>
              </a:rPr>
              <a:t>"</a:t>
            </a:r>
            <a:r>
              <a:rPr lang="en-US" sz="2000" b="1" dirty="0" err="1">
                <a:solidFill>
                  <a:schemeClr val="accent6">
                    <a:lumMod val="50000"/>
                  </a:schemeClr>
                </a:solidFill>
                <a:latin typeface="Courier New" panose="02070309020205020404" pitchFamily="49" charset="0"/>
                <a:cs typeface="Courier New" panose="02070309020205020404" pitchFamily="49" charset="0"/>
              </a:rPr>
              <a:t>session_id</a:t>
            </a:r>
            <a:r>
              <a:rPr lang="en-US" sz="2000" b="1" dirty="0">
                <a:solidFill>
                  <a:schemeClr val="accent6">
                    <a:lumMod val="50000"/>
                  </a:schemeClr>
                </a:solidFill>
                <a:latin typeface="Courier New" panose="02070309020205020404" pitchFamily="49" charset="0"/>
                <a:cs typeface="Courier New" panose="02070309020205020404" pitchFamily="49" charset="0"/>
              </a:rPr>
              <a:t>"</a:t>
            </a:r>
            <a:r>
              <a:rPr lang="en-US" sz="2000" b="1" dirty="0">
                <a:latin typeface="Courier New" panose="02070309020205020404" pitchFamily="49" charset="0"/>
                <a:cs typeface="Courier New" panose="02070309020205020404" pitchFamily="49" charset="0"/>
              </a:rPr>
              <a:t>);</a:t>
            </a:r>
          </a:p>
        </p:txBody>
      </p:sp>
      <p:sp>
        <p:nvSpPr>
          <p:cNvPr id="4" name="Slide Number Placeholder 3"/>
          <p:cNvSpPr>
            <a:spLocks noGrp="1"/>
          </p:cNvSpPr>
          <p:nvPr>
            <p:ph type="sldNum" sz="quarter" idx="12"/>
          </p:nvPr>
        </p:nvSpPr>
        <p:spPr/>
        <p:txBody>
          <a:bodyPr/>
          <a:lstStyle/>
          <a:p>
            <a:fld id="{5EA8BEFB-AE5B-48F9-BBAD-B489CDE48C80}" type="slidenum">
              <a:rPr lang="en-US" smtClean="0"/>
              <a:pPr/>
              <a:t>11</a:t>
            </a:fld>
            <a:endParaRPr lang="en-US" dirty="0"/>
          </a:p>
        </p:txBody>
      </p:sp>
      <p:sp>
        <p:nvSpPr>
          <p:cNvPr id="5" name="Wave 4"/>
          <p:cNvSpPr/>
          <p:nvPr/>
        </p:nvSpPr>
        <p:spPr>
          <a:xfrm>
            <a:off x="7962900" y="914400"/>
            <a:ext cx="1181100" cy="533400"/>
          </a:xfrm>
          <a:prstGeom prst="wave">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2"/>
                </a:solidFill>
              </a:rPr>
              <a:t>Valid.java</a:t>
            </a:r>
          </a:p>
        </p:txBody>
      </p:sp>
      <p:sp>
        <p:nvSpPr>
          <p:cNvPr id="6" name="Rounded Rectangle 5"/>
          <p:cNvSpPr/>
          <p:nvPr/>
        </p:nvSpPr>
        <p:spPr>
          <a:xfrm>
            <a:off x="1143000" y="5029200"/>
            <a:ext cx="7810500" cy="609600"/>
          </a:xfrm>
          <a:prstGeom prst="roundRect">
            <a:avLst/>
          </a:prstGeom>
          <a:solidFill>
            <a:srgbClr val="FF0000">
              <a:alpha val="1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Callout 6"/>
          <p:cNvSpPr/>
          <p:nvPr/>
        </p:nvSpPr>
        <p:spPr>
          <a:xfrm>
            <a:off x="6705600" y="5715000"/>
            <a:ext cx="1905000" cy="609600"/>
          </a:xfrm>
          <a:prstGeom prst="wedgeEllipseCallout">
            <a:avLst>
              <a:gd name="adj1" fmla="val -53347"/>
              <a:gd name="adj2" fmla="val -63587"/>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FF0000"/>
                </a:solidFill>
              </a:rPr>
              <a:t>Hidden Field</a:t>
            </a:r>
          </a:p>
        </p:txBody>
      </p:sp>
    </p:spTree>
    <p:extLst>
      <p:ext uri="{BB962C8B-B14F-4D97-AF65-F5344CB8AC3E}">
        <p14:creationId xmlns:p14="http://schemas.microsoft.com/office/powerpoint/2010/main" val="3933468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 calcmode="lin" valueType="num">
                                      <p:cBhvr additive="base">
                                        <p:cTn id="11"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0" end="0"/>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 calcmode="lin" valueType="num">
                                      <p:cBhvr additive="base">
                                        <p:cTn id="15"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3">
                                            <p:txEl>
                                              <p:pRg st="8" end="8"/>
                                            </p:txEl>
                                          </p:spTgt>
                                        </p:tgtEl>
                                        <p:attrNameLst>
                                          <p:attrName>style.visibility</p:attrName>
                                        </p:attrNameLst>
                                      </p:cBhvr>
                                      <p:to>
                                        <p:strVal val="visible"/>
                                      </p:to>
                                    </p:set>
                                    <p:anim calcmode="lin" valueType="num">
                                      <p:cBhvr additive="base">
                                        <p:cTn id="55"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3">
                                            <p:txEl>
                                              <p:pRg st="9" end="9"/>
                                            </p:txEl>
                                          </p:spTgt>
                                        </p:tgtEl>
                                        <p:attrNameLst>
                                          <p:attrName>style.visibility</p:attrName>
                                        </p:attrNameLst>
                                      </p:cBhvr>
                                      <p:to>
                                        <p:strVal val="visible"/>
                                      </p:to>
                                    </p:set>
                                    <p:anim calcmode="lin" valueType="num">
                                      <p:cBhvr additive="base">
                                        <p:cTn id="61"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6"/>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Session Management: Hidden form field </a:t>
            </a:r>
          </a:p>
        </p:txBody>
      </p:sp>
      <p:sp>
        <p:nvSpPr>
          <p:cNvPr id="3" name="Content Placeholder 2"/>
          <p:cNvSpPr>
            <a:spLocks noGrp="1"/>
          </p:cNvSpPr>
          <p:nvPr>
            <p:ph idx="1"/>
          </p:nvPr>
        </p:nvSpPr>
        <p:spPr/>
        <p:txBody>
          <a:bodyPr>
            <a:noAutofit/>
          </a:bodyPr>
          <a:lstStyle/>
          <a:p>
            <a:pPr>
              <a:lnSpc>
                <a:spcPct val="200000"/>
              </a:lnSpc>
              <a:buFont typeface="+mj-lt"/>
              <a:buAutoNum type="arabicPeriod" startAt="11"/>
            </a:pPr>
            <a:r>
              <a:rPr lang="en-US" sz="2000" b="1" dirty="0">
                <a:solidFill>
                  <a:srgbClr val="130BB5"/>
                </a:solidFill>
                <a:latin typeface="Courier New" panose="02070309020205020404" pitchFamily="49" charset="0"/>
                <a:cs typeface="Courier New" panose="02070309020205020404" pitchFamily="49" charset="0"/>
              </a:rPr>
              <a:t>if</a:t>
            </a:r>
            <a:r>
              <a:rPr lang="en-US" sz="2000" b="1" dirty="0">
                <a:latin typeface="Courier New" panose="02070309020205020404" pitchFamily="49" charset="0"/>
                <a:cs typeface="Courier New" panose="02070309020205020404" pitchFamily="49" charset="0"/>
              </a:rPr>
              <a:t>(</a:t>
            </a:r>
            <a:r>
              <a:rPr lang="en-US" sz="2000" b="1" dirty="0" err="1">
                <a:latin typeface="Courier New" panose="02070309020205020404" pitchFamily="49" charset="0"/>
                <a:cs typeface="Courier New" panose="02070309020205020404" pitchFamily="49" charset="0"/>
              </a:rPr>
              <a:t>login.equals</a:t>
            </a:r>
            <a:r>
              <a:rPr lang="en-US" sz="2000" b="1" dirty="0">
                <a:latin typeface="Courier New" panose="02070309020205020404" pitchFamily="49" charset="0"/>
                <a:cs typeface="Courier New" panose="02070309020205020404" pitchFamily="49" charset="0"/>
              </a:rPr>
              <a:t>(</a:t>
            </a:r>
            <a:r>
              <a:rPr lang="en-US" sz="2000" b="1" dirty="0">
                <a:solidFill>
                  <a:schemeClr val="accent6">
                    <a:lumMod val="50000"/>
                  </a:schemeClr>
                </a:solidFill>
                <a:latin typeface="Courier New" panose="02070309020205020404" pitchFamily="49" charset="0"/>
                <a:cs typeface="Courier New" panose="02070309020205020404" pitchFamily="49" charset="0"/>
              </a:rPr>
              <a:t>"java"</a:t>
            </a:r>
            <a:r>
              <a:rPr lang="en-US" sz="2000" b="1" dirty="0">
                <a:latin typeface="Courier New" panose="02070309020205020404" pitchFamily="49" charset="0"/>
                <a:cs typeface="Courier New" panose="02070309020205020404" pitchFamily="49" charset="0"/>
              </a:rPr>
              <a:t>) &amp;&amp; </a:t>
            </a:r>
            <a:r>
              <a:rPr lang="en-US" sz="2000" b="1" dirty="0" err="1">
                <a:latin typeface="Courier New" panose="02070309020205020404" pitchFamily="49" charset="0"/>
                <a:cs typeface="Courier New" panose="02070309020205020404" pitchFamily="49" charset="0"/>
              </a:rPr>
              <a:t>pwd.equals</a:t>
            </a:r>
            <a:r>
              <a:rPr lang="en-US" sz="2000" b="1" dirty="0">
                <a:latin typeface="Courier New" panose="02070309020205020404" pitchFamily="49" charset="0"/>
                <a:cs typeface="Courier New" panose="02070309020205020404" pitchFamily="49" charset="0"/>
              </a:rPr>
              <a:t>(</a:t>
            </a:r>
            <a:r>
              <a:rPr lang="en-US" sz="2000" b="1" dirty="0">
                <a:solidFill>
                  <a:schemeClr val="accent6">
                    <a:lumMod val="50000"/>
                  </a:schemeClr>
                </a:solidFill>
                <a:latin typeface="Courier New" panose="02070309020205020404" pitchFamily="49" charset="0"/>
                <a:cs typeface="Courier New" panose="02070309020205020404" pitchFamily="49" charset="0"/>
              </a:rPr>
              <a:t>"servlet"</a:t>
            </a:r>
            <a:r>
              <a:rPr lang="en-US" sz="2000" b="1" dirty="0">
                <a:latin typeface="Courier New" panose="02070309020205020404" pitchFamily="49" charset="0"/>
                <a:cs typeface="Courier New" panose="02070309020205020404" pitchFamily="49" charset="0"/>
              </a:rPr>
              <a:t>))</a:t>
            </a:r>
          </a:p>
          <a:p>
            <a:pPr>
              <a:buFont typeface="+mj-lt"/>
              <a:buAutoNum type="arabicPeriod" startAt="11"/>
            </a:pPr>
            <a:r>
              <a:rPr lang="en-US" sz="2000" b="1" dirty="0">
                <a:latin typeface="Courier New" panose="02070309020205020404" pitchFamily="49" charset="0"/>
                <a:cs typeface="Courier New" panose="02070309020205020404" pitchFamily="49" charset="0"/>
              </a:rPr>
              <a:t>{</a:t>
            </a:r>
          </a:p>
          <a:p>
            <a:pPr>
              <a:buFont typeface="+mj-lt"/>
              <a:buAutoNum type="arabicPeriod" startAt="11"/>
            </a:pPr>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rd</a:t>
            </a:r>
            <a:r>
              <a:rPr lang="en-US" sz="2000" b="1" dirty="0">
                <a:latin typeface="Courier New" panose="02070309020205020404" pitchFamily="49" charset="0"/>
                <a:cs typeface="Courier New" panose="02070309020205020404" pitchFamily="49" charset="0"/>
              </a:rPr>
              <a:t>=</a:t>
            </a:r>
            <a:r>
              <a:rPr lang="en-US" sz="2000" b="1" dirty="0" err="1">
                <a:latin typeface="Courier New" panose="02070309020205020404" pitchFamily="49" charset="0"/>
                <a:cs typeface="Courier New" panose="02070309020205020404" pitchFamily="49" charset="0"/>
              </a:rPr>
              <a:t>request.getRequestDispatcher</a:t>
            </a:r>
            <a:r>
              <a:rPr lang="en-US" sz="2000" b="1" dirty="0">
                <a:latin typeface="Courier New" panose="02070309020205020404" pitchFamily="49" charset="0"/>
                <a:cs typeface="Courier New" panose="02070309020205020404" pitchFamily="49" charset="0"/>
              </a:rPr>
              <a:t>(</a:t>
            </a:r>
            <a:r>
              <a:rPr lang="en-US" sz="2000" b="1" dirty="0">
                <a:solidFill>
                  <a:schemeClr val="accent6">
                    <a:lumMod val="50000"/>
                  </a:schemeClr>
                </a:solidFill>
                <a:latin typeface="Courier New" panose="02070309020205020404" pitchFamily="49" charset="0"/>
                <a:cs typeface="Courier New" panose="02070309020205020404" pitchFamily="49" charset="0"/>
              </a:rPr>
              <a:t>"Welcome"</a:t>
            </a:r>
            <a:r>
              <a:rPr lang="en-US" sz="2000" b="1" dirty="0">
                <a:latin typeface="Courier New" panose="02070309020205020404" pitchFamily="49" charset="0"/>
                <a:cs typeface="Courier New" panose="02070309020205020404" pitchFamily="49" charset="0"/>
              </a:rPr>
              <a:t>);</a:t>
            </a:r>
          </a:p>
          <a:p>
            <a:pPr>
              <a:buFont typeface="+mj-lt"/>
              <a:buAutoNum type="arabicPeriod" startAt="11"/>
            </a:pPr>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rd.forward</a:t>
            </a:r>
            <a:r>
              <a:rPr lang="en-US" sz="2000" b="1" dirty="0">
                <a:latin typeface="Courier New" panose="02070309020205020404" pitchFamily="49" charset="0"/>
                <a:cs typeface="Courier New" panose="02070309020205020404" pitchFamily="49" charset="0"/>
              </a:rPr>
              <a:t>(request, response);        </a:t>
            </a:r>
          </a:p>
          <a:p>
            <a:pPr>
              <a:buFont typeface="+mj-lt"/>
              <a:buAutoNum type="arabicPeriod" startAt="11"/>
            </a:pPr>
            <a:r>
              <a:rPr lang="en-US" sz="2000" b="1" dirty="0">
                <a:latin typeface="Courier New" panose="02070309020205020404" pitchFamily="49" charset="0"/>
                <a:cs typeface="Courier New" panose="02070309020205020404" pitchFamily="49" charset="0"/>
              </a:rPr>
              <a:t>}</a:t>
            </a:r>
            <a:r>
              <a:rPr lang="en-US" sz="2000" b="1" dirty="0">
                <a:solidFill>
                  <a:schemeClr val="tx1">
                    <a:lumMod val="65000"/>
                    <a:lumOff val="35000"/>
                  </a:schemeClr>
                </a:solidFill>
                <a:latin typeface="Courier New" panose="02070309020205020404" pitchFamily="49" charset="0"/>
                <a:cs typeface="Courier New" panose="02070309020205020404" pitchFamily="49" charset="0"/>
              </a:rPr>
              <a:t>//if</a:t>
            </a:r>
          </a:p>
          <a:p>
            <a:pPr>
              <a:buFont typeface="+mj-lt"/>
              <a:buAutoNum type="arabicPeriod" startAt="11"/>
            </a:pPr>
            <a:r>
              <a:rPr lang="en-US" sz="2000" b="1" dirty="0">
                <a:solidFill>
                  <a:srgbClr val="130BB5"/>
                </a:solidFill>
                <a:latin typeface="Courier New" panose="02070309020205020404" pitchFamily="49" charset="0"/>
                <a:cs typeface="Courier New" panose="02070309020205020404" pitchFamily="49" charset="0"/>
              </a:rPr>
              <a:t>else</a:t>
            </a:r>
          </a:p>
          <a:p>
            <a:pPr>
              <a:buFont typeface="+mj-lt"/>
              <a:buAutoNum type="arabicPeriod" startAt="11"/>
            </a:pPr>
            <a:r>
              <a:rPr lang="en-US" sz="2000" b="1" dirty="0">
                <a:latin typeface="Courier New" panose="02070309020205020404" pitchFamily="49" charset="0"/>
                <a:cs typeface="Courier New" panose="02070309020205020404" pitchFamily="49" charset="0"/>
              </a:rPr>
              <a:t>{</a:t>
            </a:r>
          </a:p>
          <a:p>
            <a:pPr>
              <a:buFont typeface="+mj-lt"/>
              <a:buAutoNum type="arabicPeriod" startAt="11"/>
            </a:pPr>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out.println</a:t>
            </a:r>
            <a:r>
              <a:rPr lang="en-US" sz="2000" b="1" dirty="0">
                <a:latin typeface="Courier New" panose="02070309020205020404" pitchFamily="49" charset="0"/>
                <a:cs typeface="Courier New" panose="02070309020205020404" pitchFamily="49" charset="0"/>
              </a:rPr>
              <a:t>(</a:t>
            </a:r>
            <a:r>
              <a:rPr lang="en-US" sz="2000" b="1" dirty="0">
                <a:solidFill>
                  <a:schemeClr val="accent6">
                    <a:lumMod val="50000"/>
                  </a:schemeClr>
                </a:solidFill>
                <a:latin typeface="Courier New" panose="02070309020205020404" pitchFamily="49" charset="0"/>
                <a:cs typeface="Courier New" panose="02070309020205020404" pitchFamily="49" charset="0"/>
              </a:rPr>
              <a:t>"&lt;p&gt;&lt;h1&gt;Incorrect </a:t>
            </a:r>
            <a:r>
              <a:rPr lang="en-US" sz="2000" b="1" dirty="0" err="1">
                <a:solidFill>
                  <a:schemeClr val="accent6">
                    <a:lumMod val="50000"/>
                  </a:schemeClr>
                </a:solidFill>
                <a:latin typeface="Courier New" panose="02070309020205020404" pitchFamily="49" charset="0"/>
                <a:cs typeface="Courier New" panose="02070309020205020404" pitchFamily="49" charset="0"/>
              </a:rPr>
              <a:t>LoginId</a:t>
            </a:r>
            <a:r>
              <a:rPr lang="en-US" sz="2000" b="1" dirty="0">
                <a:solidFill>
                  <a:schemeClr val="accent6">
                    <a:lumMod val="50000"/>
                  </a:schemeClr>
                </a:solidFill>
                <a:latin typeface="Courier New" panose="02070309020205020404" pitchFamily="49" charset="0"/>
                <a:cs typeface="Courier New" panose="02070309020205020404" pitchFamily="49" charset="0"/>
              </a:rPr>
              <a:t>/Password 								  &lt;/h1&gt;&lt;/p&gt;"</a:t>
            </a:r>
            <a:r>
              <a:rPr lang="en-US" sz="2000" b="1" dirty="0">
                <a:latin typeface="Courier New" panose="02070309020205020404" pitchFamily="49" charset="0"/>
                <a:cs typeface="Courier New" panose="02070309020205020404" pitchFamily="49" charset="0"/>
              </a:rPr>
              <a:t>);</a:t>
            </a:r>
          </a:p>
          <a:p>
            <a:pPr>
              <a:buFont typeface="+mj-lt"/>
              <a:buAutoNum type="arabicPeriod" startAt="11"/>
            </a:pPr>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rd</a:t>
            </a:r>
            <a:r>
              <a:rPr lang="en-US" sz="2000" b="1" dirty="0">
                <a:latin typeface="Courier New" panose="02070309020205020404" pitchFamily="49" charset="0"/>
                <a:cs typeface="Courier New" panose="02070309020205020404" pitchFamily="49" charset="0"/>
              </a:rPr>
              <a:t>=</a:t>
            </a:r>
            <a:r>
              <a:rPr lang="en-US" sz="2000" b="1" dirty="0" err="1">
                <a:latin typeface="Courier New" panose="02070309020205020404" pitchFamily="49" charset="0"/>
                <a:cs typeface="Courier New" panose="02070309020205020404" pitchFamily="49" charset="0"/>
              </a:rPr>
              <a:t>request.getRequestDispatcher</a:t>
            </a:r>
            <a:r>
              <a:rPr lang="en-US" sz="2000" b="1" dirty="0">
                <a:latin typeface="Courier New" panose="02070309020205020404" pitchFamily="49" charset="0"/>
                <a:cs typeface="Courier New" panose="02070309020205020404" pitchFamily="49" charset="0"/>
              </a:rPr>
              <a:t>(</a:t>
            </a:r>
            <a:r>
              <a:rPr lang="en-US" sz="2000" b="1" dirty="0">
                <a:solidFill>
                  <a:schemeClr val="accent6">
                    <a:lumMod val="50000"/>
                  </a:schemeClr>
                </a:solidFill>
                <a:latin typeface="Courier New" panose="02070309020205020404" pitchFamily="49" charset="0"/>
                <a:cs typeface="Courier New" panose="02070309020205020404" pitchFamily="49" charset="0"/>
              </a:rPr>
              <a:t>"/login.html"</a:t>
            </a:r>
            <a:r>
              <a:rPr lang="en-US" sz="2000" b="1" dirty="0">
                <a:latin typeface="Courier New" panose="02070309020205020404" pitchFamily="49" charset="0"/>
                <a:cs typeface="Courier New" panose="02070309020205020404" pitchFamily="49" charset="0"/>
              </a:rPr>
              <a:t>);</a:t>
            </a:r>
          </a:p>
          <a:p>
            <a:pPr>
              <a:buFont typeface="+mj-lt"/>
              <a:buAutoNum type="arabicPeriod" startAt="11"/>
            </a:pPr>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rd.include</a:t>
            </a:r>
            <a:r>
              <a:rPr lang="en-US" sz="2000" b="1" dirty="0">
                <a:latin typeface="Courier New" panose="02070309020205020404" pitchFamily="49" charset="0"/>
                <a:cs typeface="Courier New" panose="02070309020205020404" pitchFamily="49" charset="0"/>
              </a:rPr>
              <a:t>(request, response);</a:t>
            </a:r>
          </a:p>
          <a:p>
            <a:pPr>
              <a:buFont typeface="+mj-lt"/>
              <a:buAutoNum type="arabicPeriod" startAt="11"/>
            </a:pPr>
            <a:r>
              <a:rPr lang="en-US" sz="2000" b="1" dirty="0">
                <a:latin typeface="Courier New" panose="02070309020205020404" pitchFamily="49" charset="0"/>
                <a:cs typeface="Courier New" panose="02070309020205020404" pitchFamily="49" charset="0"/>
              </a:rPr>
              <a:t> }</a:t>
            </a:r>
            <a:r>
              <a:rPr lang="en-US" sz="2000" b="1" dirty="0">
                <a:solidFill>
                  <a:schemeClr val="tx1">
                    <a:lumMod val="65000"/>
                    <a:lumOff val="35000"/>
                  </a:schemeClr>
                </a:solidFill>
                <a:latin typeface="Courier New" panose="02070309020205020404" pitchFamily="49" charset="0"/>
                <a:cs typeface="Courier New" panose="02070309020205020404" pitchFamily="49" charset="0"/>
              </a:rPr>
              <a:t>//else</a:t>
            </a:r>
          </a:p>
          <a:p>
            <a:pPr>
              <a:buFont typeface="+mj-lt"/>
              <a:buAutoNum type="arabicPeriod" startAt="11"/>
            </a:pPr>
            <a:r>
              <a:rPr lang="en-US" sz="2000" b="1" dirty="0">
                <a:latin typeface="Courier New" panose="02070309020205020404" pitchFamily="49" charset="0"/>
                <a:cs typeface="Courier New" panose="02070309020205020404" pitchFamily="49" charset="0"/>
              </a:rPr>
              <a:t>} }</a:t>
            </a:r>
          </a:p>
        </p:txBody>
      </p:sp>
      <p:sp>
        <p:nvSpPr>
          <p:cNvPr id="4" name="Slide Number Placeholder 3"/>
          <p:cNvSpPr>
            <a:spLocks noGrp="1"/>
          </p:cNvSpPr>
          <p:nvPr>
            <p:ph type="sldNum" sz="quarter" idx="12"/>
          </p:nvPr>
        </p:nvSpPr>
        <p:spPr/>
        <p:txBody>
          <a:bodyPr/>
          <a:lstStyle/>
          <a:p>
            <a:fld id="{5EA8BEFB-AE5B-48F9-BBAD-B489CDE48C80}" type="slidenum">
              <a:rPr lang="en-US" smtClean="0"/>
              <a:pPr/>
              <a:t>12</a:t>
            </a:fld>
            <a:endParaRPr lang="en-US" dirty="0"/>
          </a:p>
        </p:txBody>
      </p:sp>
      <p:sp>
        <p:nvSpPr>
          <p:cNvPr id="5" name="Wave 4"/>
          <p:cNvSpPr/>
          <p:nvPr/>
        </p:nvSpPr>
        <p:spPr>
          <a:xfrm>
            <a:off x="8001000" y="914400"/>
            <a:ext cx="1143000" cy="457200"/>
          </a:xfrm>
          <a:prstGeom prst="wave">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2"/>
                </a:solidFill>
              </a:rPr>
              <a:t>Valid.java</a:t>
            </a:r>
          </a:p>
        </p:txBody>
      </p:sp>
    </p:spTree>
    <p:extLst>
      <p:ext uri="{BB962C8B-B14F-4D97-AF65-F5344CB8AC3E}">
        <p14:creationId xmlns:p14="http://schemas.microsoft.com/office/powerpoint/2010/main" val="3357606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 calcmode="lin" valueType="num">
                                      <p:cBhvr additive="base">
                                        <p:cTn id="11"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 calcmode="lin" valueType="num">
                                      <p:cBhvr additive="base">
                                        <p:cTn id="1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 calcmode="lin" valueType="num">
                                      <p:cBhvr additive="base">
                                        <p:cTn id="2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anim calcmode="lin" valueType="num">
                                      <p:cBhvr additive="base">
                                        <p:cTn id="2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 calcmode="lin" valueType="num">
                                      <p:cBhvr additive="base">
                                        <p:cTn id="3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3">
                                            <p:txEl>
                                              <p:pRg st="5" end="5"/>
                                            </p:txEl>
                                          </p:spTgt>
                                        </p:tgtEl>
                                        <p:attrNameLst>
                                          <p:attrName>style.visibility</p:attrName>
                                        </p:attrNameLst>
                                      </p:cBhvr>
                                      <p:to>
                                        <p:strVal val="visible"/>
                                      </p:to>
                                    </p:set>
                                    <p:anim calcmode="lin" valueType="num">
                                      <p:cBhvr additive="base">
                                        <p:cTn id="41"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3">
                                            <p:txEl>
                                              <p:pRg st="6" end="6"/>
                                            </p:txEl>
                                          </p:spTgt>
                                        </p:tgtEl>
                                        <p:attrNameLst>
                                          <p:attrName>style.visibility</p:attrName>
                                        </p:attrNameLst>
                                      </p:cBhvr>
                                      <p:to>
                                        <p:strVal val="visible"/>
                                      </p:to>
                                    </p:set>
                                    <p:anim calcmode="lin" valueType="num">
                                      <p:cBhvr additive="base">
                                        <p:cTn id="47"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nodeType="clickEffect">
                                  <p:stCondLst>
                                    <p:cond delay="0"/>
                                  </p:stCondLst>
                                  <p:childTnLst>
                                    <p:set>
                                      <p:cBhvr>
                                        <p:cTn id="52" dur="1" fill="hold">
                                          <p:stCondLst>
                                            <p:cond delay="0"/>
                                          </p:stCondLst>
                                        </p:cTn>
                                        <p:tgtEl>
                                          <p:spTgt spid="3">
                                            <p:txEl>
                                              <p:pRg st="7" end="7"/>
                                            </p:txEl>
                                          </p:spTgt>
                                        </p:tgtEl>
                                        <p:attrNameLst>
                                          <p:attrName>style.visibility</p:attrName>
                                        </p:attrNameLst>
                                      </p:cBhvr>
                                      <p:to>
                                        <p:strVal val="visible"/>
                                      </p:to>
                                    </p:set>
                                    <p:anim calcmode="lin" valueType="num">
                                      <p:cBhvr additive="base">
                                        <p:cTn id="53"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4"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nodeType="clickEffect">
                                  <p:stCondLst>
                                    <p:cond delay="0"/>
                                  </p:stCondLst>
                                  <p:childTnLst>
                                    <p:set>
                                      <p:cBhvr>
                                        <p:cTn id="58" dur="1" fill="hold">
                                          <p:stCondLst>
                                            <p:cond delay="0"/>
                                          </p:stCondLst>
                                        </p:cTn>
                                        <p:tgtEl>
                                          <p:spTgt spid="3">
                                            <p:txEl>
                                              <p:pRg st="8" end="8"/>
                                            </p:txEl>
                                          </p:spTgt>
                                        </p:tgtEl>
                                        <p:attrNameLst>
                                          <p:attrName>style.visibility</p:attrName>
                                        </p:attrNameLst>
                                      </p:cBhvr>
                                      <p:to>
                                        <p:strVal val="visible"/>
                                      </p:to>
                                    </p:set>
                                    <p:anim calcmode="lin" valueType="num">
                                      <p:cBhvr additive="base">
                                        <p:cTn id="59"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60"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2" presetClass="entr" presetSubtype="4" fill="hold" nodeType="clickEffect">
                                  <p:stCondLst>
                                    <p:cond delay="0"/>
                                  </p:stCondLst>
                                  <p:childTnLst>
                                    <p:set>
                                      <p:cBhvr>
                                        <p:cTn id="64" dur="1" fill="hold">
                                          <p:stCondLst>
                                            <p:cond delay="0"/>
                                          </p:stCondLst>
                                        </p:cTn>
                                        <p:tgtEl>
                                          <p:spTgt spid="3">
                                            <p:txEl>
                                              <p:pRg st="9" end="9"/>
                                            </p:txEl>
                                          </p:spTgt>
                                        </p:tgtEl>
                                        <p:attrNameLst>
                                          <p:attrName>style.visibility</p:attrName>
                                        </p:attrNameLst>
                                      </p:cBhvr>
                                      <p:to>
                                        <p:strVal val="visible"/>
                                      </p:to>
                                    </p:set>
                                    <p:anim calcmode="lin" valueType="num">
                                      <p:cBhvr additive="base">
                                        <p:cTn id="65"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66" dur="500" fill="hold"/>
                                        <p:tgtEl>
                                          <p:spTgt spid="3">
                                            <p:txEl>
                                              <p:pRg st="9" end="9"/>
                                            </p:txEl>
                                          </p:spTgt>
                                        </p:tgtEl>
                                        <p:attrNameLst>
                                          <p:attrName>ppt_y</p:attrName>
                                        </p:attrNameLst>
                                      </p:cBhvr>
                                      <p:tavLst>
                                        <p:tav tm="0">
                                          <p:val>
                                            <p:strVal val="1+#ppt_h/2"/>
                                          </p:val>
                                        </p:tav>
                                        <p:tav tm="100000">
                                          <p:val>
                                            <p:strVal val="#ppt_y"/>
                                          </p:val>
                                        </p:tav>
                                      </p:tavLst>
                                    </p:anim>
                                  </p:childTnLst>
                                </p:cTn>
                              </p:par>
                              <p:par>
                                <p:cTn id="67" presetID="2" presetClass="entr" presetSubtype="4" fill="hold" nodeType="withEffect">
                                  <p:stCondLst>
                                    <p:cond delay="0"/>
                                  </p:stCondLst>
                                  <p:childTnLst>
                                    <p:set>
                                      <p:cBhvr>
                                        <p:cTn id="68" dur="1" fill="hold">
                                          <p:stCondLst>
                                            <p:cond delay="0"/>
                                          </p:stCondLst>
                                        </p:cTn>
                                        <p:tgtEl>
                                          <p:spTgt spid="3">
                                            <p:txEl>
                                              <p:pRg st="10" end="10"/>
                                            </p:txEl>
                                          </p:spTgt>
                                        </p:tgtEl>
                                        <p:attrNameLst>
                                          <p:attrName>style.visibility</p:attrName>
                                        </p:attrNameLst>
                                      </p:cBhvr>
                                      <p:to>
                                        <p:strVal val="visible"/>
                                      </p:to>
                                    </p:set>
                                    <p:anim calcmode="lin" valueType="num">
                                      <p:cBhvr additive="base">
                                        <p:cTn id="69"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70" dur="500" fill="hold"/>
                                        <p:tgtEl>
                                          <p:spTgt spid="3">
                                            <p:txEl>
                                              <p:pRg st="10" end="10"/>
                                            </p:txEl>
                                          </p:spTgt>
                                        </p:tgtEl>
                                        <p:attrNameLst>
                                          <p:attrName>ppt_y</p:attrName>
                                        </p:attrNameLst>
                                      </p:cBhvr>
                                      <p:tavLst>
                                        <p:tav tm="0">
                                          <p:val>
                                            <p:strVal val="1+#ppt_h/2"/>
                                          </p:val>
                                        </p:tav>
                                        <p:tav tm="100000">
                                          <p:val>
                                            <p:strVal val="#ppt_y"/>
                                          </p:val>
                                        </p:tav>
                                      </p:tavLst>
                                    </p:anim>
                                  </p:childTnLst>
                                </p:cTn>
                              </p:par>
                              <p:par>
                                <p:cTn id="71" presetID="2" presetClass="entr" presetSubtype="4" fill="hold" nodeType="withEffect">
                                  <p:stCondLst>
                                    <p:cond delay="0"/>
                                  </p:stCondLst>
                                  <p:childTnLst>
                                    <p:set>
                                      <p:cBhvr>
                                        <p:cTn id="72" dur="1" fill="hold">
                                          <p:stCondLst>
                                            <p:cond delay="0"/>
                                          </p:stCondLst>
                                        </p:cTn>
                                        <p:tgtEl>
                                          <p:spTgt spid="3">
                                            <p:txEl>
                                              <p:pRg st="11" end="11"/>
                                            </p:txEl>
                                          </p:spTgt>
                                        </p:tgtEl>
                                        <p:attrNameLst>
                                          <p:attrName>style.visibility</p:attrName>
                                        </p:attrNameLst>
                                      </p:cBhvr>
                                      <p:to>
                                        <p:strVal val="visible"/>
                                      </p:to>
                                    </p:set>
                                    <p:anim calcmode="lin" valueType="num">
                                      <p:cBhvr additive="base">
                                        <p:cTn id="73" dur="500" fill="hold"/>
                                        <p:tgtEl>
                                          <p:spTgt spid="3">
                                            <p:txEl>
                                              <p:pRg st="11" end="11"/>
                                            </p:txEl>
                                          </p:spTgt>
                                        </p:tgtEl>
                                        <p:attrNameLst>
                                          <p:attrName>ppt_x</p:attrName>
                                        </p:attrNameLst>
                                      </p:cBhvr>
                                      <p:tavLst>
                                        <p:tav tm="0">
                                          <p:val>
                                            <p:strVal val="#ppt_x"/>
                                          </p:val>
                                        </p:tav>
                                        <p:tav tm="100000">
                                          <p:val>
                                            <p:strVal val="#ppt_x"/>
                                          </p:val>
                                        </p:tav>
                                      </p:tavLst>
                                    </p:anim>
                                    <p:anim calcmode="lin" valueType="num">
                                      <p:cBhvr additive="base">
                                        <p:cTn id="74" dur="500" fill="hold"/>
                                        <p:tgtEl>
                                          <p:spTgt spid="3">
                                            <p:txEl>
                                              <p:pRg st="11" end="1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Session Management: Hidden form field </a:t>
            </a:r>
          </a:p>
        </p:txBody>
      </p:sp>
      <p:sp>
        <p:nvSpPr>
          <p:cNvPr id="3" name="Content Placeholder 2"/>
          <p:cNvSpPr>
            <a:spLocks noGrp="1"/>
          </p:cNvSpPr>
          <p:nvPr>
            <p:ph idx="1"/>
          </p:nvPr>
        </p:nvSpPr>
        <p:spPr/>
        <p:txBody>
          <a:bodyPr>
            <a:noAutofit/>
          </a:bodyPr>
          <a:lstStyle/>
          <a:p>
            <a:pPr marL="0" indent="0">
              <a:buNone/>
            </a:pPr>
            <a:r>
              <a:rPr lang="en-US" sz="1800" b="1" dirty="0">
                <a:solidFill>
                  <a:srgbClr val="130BB5"/>
                </a:solidFill>
                <a:latin typeface="Courier New" panose="02070309020205020404" pitchFamily="49" charset="0"/>
                <a:cs typeface="Courier New" panose="02070309020205020404" pitchFamily="49" charset="0"/>
              </a:rPr>
              <a:t>import</a:t>
            </a:r>
            <a:r>
              <a:rPr lang="en-US" sz="1800" b="1" dirty="0">
                <a:latin typeface="Courier New" panose="02070309020205020404" pitchFamily="49" charset="0"/>
                <a:cs typeface="Courier New" panose="02070309020205020404" pitchFamily="49" charset="0"/>
              </a:rPr>
              <a:t> </a:t>
            </a:r>
            <a:r>
              <a:rPr lang="en-US" sz="1800" b="1" dirty="0" err="1">
                <a:latin typeface="Courier New" panose="02070309020205020404" pitchFamily="49" charset="0"/>
                <a:cs typeface="Courier New" panose="02070309020205020404" pitchFamily="49" charset="0"/>
              </a:rPr>
              <a:t>javax.servlet</a:t>
            </a:r>
            <a:r>
              <a:rPr lang="en-US" sz="1800" b="1" dirty="0">
                <a:latin typeface="Courier New" panose="02070309020205020404" pitchFamily="49" charset="0"/>
                <a:cs typeface="Courier New" panose="02070309020205020404" pitchFamily="49" charset="0"/>
              </a:rPr>
              <a:t>.*;</a:t>
            </a:r>
          </a:p>
          <a:p>
            <a:pPr marL="0" indent="0">
              <a:buNone/>
            </a:pPr>
            <a:r>
              <a:rPr lang="en-US" sz="1800" b="1" dirty="0">
                <a:solidFill>
                  <a:srgbClr val="130BB5"/>
                </a:solidFill>
                <a:latin typeface="Courier New" panose="02070309020205020404" pitchFamily="49" charset="0"/>
                <a:cs typeface="Courier New" panose="02070309020205020404" pitchFamily="49" charset="0"/>
              </a:rPr>
              <a:t>import</a:t>
            </a:r>
            <a:r>
              <a:rPr lang="en-US" sz="1800" b="1" dirty="0">
                <a:latin typeface="Courier New" panose="02070309020205020404" pitchFamily="49" charset="0"/>
                <a:cs typeface="Courier New" panose="02070309020205020404" pitchFamily="49" charset="0"/>
              </a:rPr>
              <a:t> </a:t>
            </a:r>
            <a:r>
              <a:rPr lang="en-US" sz="1800" b="1" dirty="0" err="1">
                <a:latin typeface="Courier New" panose="02070309020205020404" pitchFamily="49" charset="0"/>
                <a:cs typeface="Courier New" panose="02070309020205020404" pitchFamily="49" charset="0"/>
              </a:rPr>
              <a:t>javax.servlet.http</a:t>
            </a:r>
            <a:r>
              <a:rPr lang="en-US" sz="1800" b="1" dirty="0">
                <a:latin typeface="Courier New" panose="02070309020205020404" pitchFamily="49" charset="0"/>
                <a:cs typeface="Courier New" panose="02070309020205020404" pitchFamily="49" charset="0"/>
              </a:rPr>
              <a:t>.*;</a:t>
            </a:r>
          </a:p>
          <a:p>
            <a:pPr marL="0" indent="0">
              <a:buNone/>
            </a:pPr>
            <a:r>
              <a:rPr lang="en-US" sz="1800" b="1" dirty="0">
                <a:solidFill>
                  <a:srgbClr val="130BB5"/>
                </a:solidFill>
                <a:latin typeface="Courier New" panose="02070309020205020404" pitchFamily="49" charset="0"/>
                <a:cs typeface="Courier New" panose="02070309020205020404" pitchFamily="49" charset="0"/>
              </a:rPr>
              <a:t>import</a:t>
            </a:r>
            <a:r>
              <a:rPr lang="en-US" sz="1800" b="1" dirty="0">
                <a:latin typeface="Courier New" panose="02070309020205020404" pitchFamily="49" charset="0"/>
                <a:cs typeface="Courier New" panose="02070309020205020404" pitchFamily="49" charset="0"/>
              </a:rPr>
              <a:t> java.io.*;</a:t>
            </a:r>
          </a:p>
          <a:p>
            <a:pPr marL="0" indent="0">
              <a:buNone/>
            </a:pPr>
            <a:r>
              <a:rPr lang="en-US" sz="1800" b="1" dirty="0">
                <a:solidFill>
                  <a:srgbClr val="130BB5"/>
                </a:solidFill>
                <a:latin typeface="Courier New" panose="02070309020205020404" pitchFamily="49" charset="0"/>
                <a:cs typeface="Courier New" panose="02070309020205020404" pitchFamily="49" charset="0"/>
              </a:rPr>
              <a:t>public class </a:t>
            </a:r>
            <a:r>
              <a:rPr lang="en-US" sz="1800" b="1" dirty="0">
                <a:latin typeface="Courier New" panose="02070309020205020404" pitchFamily="49" charset="0"/>
                <a:cs typeface="Courier New" panose="02070309020205020404" pitchFamily="49" charset="0"/>
              </a:rPr>
              <a:t>Welcome </a:t>
            </a:r>
            <a:r>
              <a:rPr lang="en-US" sz="1800" b="1" dirty="0">
                <a:solidFill>
                  <a:srgbClr val="130BB5"/>
                </a:solidFill>
                <a:latin typeface="Courier New" panose="02070309020205020404" pitchFamily="49" charset="0"/>
                <a:cs typeface="Courier New" panose="02070309020205020404" pitchFamily="49" charset="0"/>
              </a:rPr>
              <a:t>extends</a:t>
            </a:r>
            <a:r>
              <a:rPr lang="en-US" sz="1800" b="1" dirty="0">
                <a:latin typeface="Courier New" panose="02070309020205020404" pitchFamily="49" charset="0"/>
                <a:cs typeface="Courier New" panose="02070309020205020404" pitchFamily="49" charset="0"/>
              </a:rPr>
              <a:t> </a:t>
            </a:r>
            <a:r>
              <a:rPr lang="en-US" sz="1800" b="1" dirty="0" err="1">
                <a:latin typeface="Courier New" panose="02070309020205020404" pitchFamily="49" charset="0"/>
                <a:cs typeface="Courier New" panose="02070309020205020404" pitchFamily="49" charset="0"/>
              </a:rPr>
              <a:t>HttpServlet</a:t>
            </a:r>
            <a:endParaRPr lang="en-US" sz="1800" b="1" dirty="0">
              <a:latin typeface="Courier New" panose="02070309020205020404" pitchFamily="49" charset="0"/>
              <a:cs typeface="Courier New" panose="02070309020205020404" pitchFamily="49" charset="0"/>
            </a:endParaRPr>
          </a:p>
          <a:p>
            <a:pPr marL="0" indent="0">
              <a:buNone/>
            </a:pPr>
            <a:r>
              <a:rPr lang="en-US" sz="1800" b="1" dirty="0">
                <a:latin typeface="Courier New" panose="02070309020205020404" pitchFamily="49" charset="0"/>
                <a:cs typeface="Courier New" panose="02070309020205020404" pitchFamily="49" charset="0"/>
              </a:rPr>
              <a:t>{   </a:t>
            </a:r>
            <a:r>
              <a:rPr lang="en-US" sz="1800" b="1" dirty="0">
                <a:solidFill>
                  <a:srgbClr val="130BB5"/>
                </a:solidFill>
                <a:latin typeface="Courier New" panose="02070309020205020404" pitchFamily="49" charset="0"/>
                <a:cs typeface="Courier New" panose="02070309020205020404" pitchFamily="49" charset="0"/>
              </a:rPr>
              <a:t>public void </a:t>
            </a:r>
            <a:r>
              <a:rPr lang="en-US" sz="1800" b="1" dirty="0" err="1">
                <a:latin typeface="Courier New" panose="02070309020205020404" pitchFamily="49" charset="0"/>
                <a:cs typeface="Courier New" panose="02070309020205020404" pitchFamily="49" charset="0"/>
              </a:rPr>
              <a:t>doPost</a:t>
            </a:r>
            <a:r>
              <a:rPr lang="en-US" sz="1800" b="1" dirty="0">
                <a:latin typeface="Courier New" panose="02070309020205020404" pitchFamily="49" charset="0"/>
                <a:cs typeface="Courier New" panose="02070309020205020404" pitchFamily="49" charset="0"/>
              </a:rPr>
              <a:t>(</a:t>
            </a:r>
            <a:r>
              <a:rPr lang="en-US" sz="1800" b="1" dirty="0" err="1">
                <a:latin typeface="Courier New" panose="02070309020205020404" pitchFamily="49" charset="0"/>
                <a:cs typeface="Courier New" panose="02070309020205020404" pitchFamily="49" charset="0"/>
              </a:rPr>
              <a:t>HttpServletRequest</a:t>
            </a:r>
            <a:r>
              <a:rPr lang="en-US" sz="1800" b="1" dirty="0">
                <a:latin typeface="Courier New" panose="02070309020205020404" pitchFamily="49" charset="0"/>
                <a:cs typeface="Courier New" panose="02070309020205020404" pitchFamily="49" charset="0"/>
              </a:rPr>
              <a:t> request, 					   </a:t>
            </a:r>
            <a:r>
              <a:rPr lang="en-US" sz="1800" b="1" dirty="0" err="1">
                <a:latin typeface="Courier New" panose="02070309020205020404" pitchFamily="49" charset="0"/>
                <a:cs typeface="Courier New" panose="02070309020205020404" pitchFamily="49" charset="0"/>
              </a:rPr>
              <a:t>HttpServletResponse</a:t>
            </a:r>
            <a:r>
              <a:rPr lang="en-US" sz="1800" b="1" dirty="0">
                <a:latin typeface="Courier New" panose="02070309020205020404" pitchFamily="49" charset="0"/>
                <a:cs typeface="Courier New" panose="02070309020205020404" pitchFamily="49" charset="0"/>
              </a:rPr>
              <a:t> response)</a:t>
            </a:r>
          </a:p>
          <a:p>
            <a:pPr marL="0" indent="0">
              <a:buNone/>
            </a:pPr>
            <a:r>
              <a:rPr lang="en-US" sz="1800" b="1" dirty="0">
                <a:latin typeface="Courier New" panose="02070309020205020404" pitchFamily="49" charset="0"/>
                <a:cs typeface="Courier New" panose="02070309020205020404" pitchFamily="49" charset="0"/>
              </a:rPr>
              <a:t>            			</a:t>
            </a:r>
            <a:r>
              <a:rPr lang="en-US" sz="1800" b="1" dirty="0">
                <a:solidFill>
                  <a:srgbClr val="130BB5"/>
                </a:solidFill>
                <a:latin typeface="Courier New" panose="02070309020205020404" pitchFamily="49" charset="0"/>
                <a:cs typeface="Courier New" panose="02070309020205020404" pitchFamily="49" charset="0"/>
              </a:rPr>
              <a:t>throws</a:t>
            </a:r>
            <a:r>
              <a:rPr lang="en-US" sz="1800" b="1" dirty="0">
                <a:latin typeface="Courier New" panose="02070309020205020404" pitchFamily="49" charset="0"/>
                <a:cs typeface="Courier New" panose="02070309020205020404" pitchFamily="49" charset="0"/>
              </a:rPr>
              <a:t> </a:t>
            </a:r>
            <a:r>
              <a:rPr lang="en-US" sz="1800" b="1" dirty="0" err="1">
                <a:latin typeface="Courier New" panose="02070309020205020404" pitchFamily="49" charset="0"/>
                <a:cs typeface="Courier New" panose="02070309020205020404" pitchFamily="49" charset="0"/>
              </a:rPr>
              <a:t>ServletException,IOException</a:t>
            </a:r>
            <a:endParaRPr lang="en-US" sz="1800" b="1" dirty="0">
              <a:latin typeface="Courier New" panose="02070309020205020404" pitchFamily="49" charset="0"/>
              <a:cs typeface="Courier New" panose="02070309020205020404" pitchFamily="49" charset="0"/>
            </a:endParaRPr>
          </a:p>
          <a:p>
            <a:pPr marL="0" indent="0">
              <a:buNone/>
            </a:pPr>
            <a:r>
              <a:rPr lang="en-US" sz="1800" b="1" dirty="0">
                <a:latin typeface="Courier New" panose="02070309020205020404" pitchFamily="49" charset="0"/>
                <a:cs typeface="Courier New" panose="02070309020205020404" pitchFamily="49" charset="0"/>
              </a:rPr>
              <a:t>    {   </a:t>
            </a:r>
            <a:r>
              <a:rPr lang="en-US" sz="1800" b="1" dirty="0" err="1">
                <a:latin typeface="Courier New" panose="02070309020205020404" pitchFamily="49" charset="0"/>
                <a:cs typeface="Courier New" panose="02070309020205020404" pitchFamily="49" charset="0"/>
              </a:rPr>
              <a:t>response.setContentType</a:t>
            </a:r>
            <a:r>
              <a:rPr lang="en-US" sz="1800" b="1" dirty="0">
                <a:latin typeface="Courier New" panose="02070309020205020404" pitchFamily="49" charset="0"/>
                <a:cs typeface="Courier New" panose="02070309020205020404" pitchFamily="49" charset="0"/>
              </a:rPr>
              <a:t>(</a:t>
            </a:r>
            <a:r>
              <a:rPr lang="en-US" sz="1800" b="1" dirty="0">
                <a:solidFill>
                  <a:schemeClr val="accent6">
                    <a:lumMod val="50000"/>
                  </a:schemeClr>
                </a:solidFill>
                <a:latin typeface="Courier New" panose="02070309020205020404" pitchFamily="49" charset="0"/>
                <a:cs typeface="Courier New" panose="02070309020205020404" pitchFamily="49" charset="0"/>
              </a:rPr>
              <a:t>"text/html"</a:t>
            </a:r>
            <a:r>
              <a:rPr lang="en-US" sz="1800" b="1" dirty="0">
                <a:latin typeface="Courier New" panose="02070309020205020404" pitchFamily="49" charset="0"/>
                <a:cs typeface="Courier New" panose="02070309020205020404" pitchFamily="49" charset="0"/>
              </a:rPr>
              <a:t>);</a:t>
            </a:r>
          </a:p>
          <a:p>
            <a:pPr marL="0" indent="0">
              <a:buNone/>
            </a:pPr>
            <a:r>
              <a:rPr lang="en-US" sz="1800" b="1" dirty="0">
                <a:latin typeface="Courier New" panose="02070309020205020404" pitchFamily="49" charset="0"/>
                <a:cs typeface="Courier New" panose="02070309020205020404" pitchFamily="49" charset="0"/>
              </a:rPr>
              <a:t>        </a:t>
            </a:r>
            <a:r>
              <a:rPr lang="en-US" sz="1800" b="1" dirty="0" err="1">
                <a:latin typeface="Courier New" panose="02070309020205020404" pitchFamily="49" charset="0"/>
                <a:cs typeface="Courier New" panose="02070309020205020404" pitchFamily="49" charset="0"/>
              </a:rPr>
              <a:t>PrintWriter</a:t>
            </a:r>
            <a:r>
              <a:rPr lang="en-US" sz="1800" b="1" dirty="0">
                <a:latin typeface="Courier New" panose="02070309020205020404" pitchFamily="49" charset="0"/>
                <a:cs typeface="Courier New" panose="02070309020205020404" pitchFamily="49" charset="0"/>
              </a:rPr>
              <a:t> out=</a:t>
            </a:r>
            <a:r>
              <a:rPr lang="en-US" sz="1800" b="1" dirty="0" err="1">
                <a:latin typeface="Courier New" panose="02070309020205020404" pitchFamily="49" charset="0"/>
                <a:cs typeface="Courier New" panose="02070309020205020404" pitchFamily="49" charset="0"/>
              </a:rPr>
              <a:t>response.getWriter</a:t>
            </a:r>
            <a:r>
              <a:rPr lang="en-US" sz="1800" b="1" dirty="0">
                <a:latin typeface="Courier New" panose="02070309020205020404" pitchFamily="49" charset="0"/>
                <a:cs typeface="Courier New" panose="02070309020205020404" pitchFamily="49" charset="0"/>
              </a:rPr>
              <a:t>();</a:t>
            </a:r>
          </a:p>
          <a:p>
            <a:pPr marL="0" indent="0">
              <a:buNone/>
            </a:pPr>
            <a:r>
              <a:rPr lang="en-US" sz="1800" b="1" dirty="0">
                <a:latin typeface="Courier New" panose="02070309020205020404" pitchFamily="49" charset="0"/>
                <a:cs typeface="Courier New" panose="02070309020205020404" pitchFamily="49" charset="0"/>
              </a:rPr>
              <a:t>        String session=</a:t>
            </a:r>
            <a:r>
              <a:rPr lang="en-US" sz="1800" b="1" dirty="0" err="1">
                <a:latin typeface="Courier New" panose="02070309020205020404" pitchFamily="49" charset="0"/>
                <a:cs typeface="Courier New" panose="02070309020205020404" pitchFamily="49" charset="0"/>
              </a:rPr>
              <a:t>request.getParameter</a:t>
            </a:r>
            <a:r>
              <a:rPr lang="en-US" sz="1800" b="1" dirty="0">
                <a:latin typeface="Courier New" panose="02070309020205020404" pitchFamily="49" charset="0"/>
                <a:cs typeface="Courier New" panose="02070309020205020404" pitchFamily="49" charset="0"/>
              </a:rPr>
              <a:t>(</a:t>
            </a:r>
            <a:r>
              <a:rPr lang="en-US" sz="1800" b="1" dirty="0">
                <a:solidFill>
                  <a:schemeClr val="accent6">
                    <a:lumMod val="50000"/>
                  </a:schemeClr>
                </a:solidFill>
                <a:latin typeface="Courier New" panose="02070309020205020404" pitchFamily="49" charset="0"/>
                <a:cs typeface="Courier New" panose="02070309020205020404" pitchFamily="49" charset="0"/>
              </a:rPr>
              <a:t>"</a:t>
            </a:r>
            <a:r>
              <a:rPr lang="en-US" sz="1800" b="1" dirty="0" err="1">
                <a:solidFill>
                  <a:schemeClr val="accent6">
                    <a:lumMod val="50000"/>
                  </a:schemeClr>
                </a:solidFill>
                <a:latin typeface="Courier New" panose="02070309020205020404" pitchFamily="49" charset="0"/>
                <a:cs typeface="Courier New" panose="02070309020205020404" pitchFamily="49" charset="0"/>
              </a:rPr>
              <a:t>session_id</a:t>
            </a:r>
            <a:r>
              <a:rPr lang="en-US" sz="1800" b="1" dirty="0">
                <a:solidFill>
                  <a:schemeClr val="accent6">
                    <a:lumMod val="50000"/>
                  </a:schemeClr>
                </a:solidFill>
                <a:latin typeface="Courier New" panose="02070309020205020404" pitchFamily="49" charset="0"/>
                <a:cs typeface="Courier New" panose="02070309020205020404" pitchFamily="49" charset="0"/>
              </a:rPr>
              <a:t>"</a:t>
            </a:r>
            <a:r>
              <a:rPr lang="en-US" sz="1800" b="1" dirty="0">
                <a:latin typeface="Courier New" panose="02070309020205020404" pitchFamily="49" charset="0"/>
                <a:cs typeface="Courier New" panose="02070309020205020404" pitchFamily="49" charset="0"/>
              </a:rPr>
              <a:t>);</a:t>
            </a:r>
          </a:p>
          <a:p>
            <a:pPr marL="0" indent="0">
              <a:buNone/>
            </a:pPr>
            <a:r>
              <a:rPr lang="en-US" sz="1800" b="1" dirty="0">
                <a:latin typeface="Courier New" panose="02070309020205020404" pitchFamily="49" charset="0"/>
                <a:cs typeface="Courier New" panose="02070309020205020404" pitchFamily="49" charset="0"/>
              </a:rPr>
              <a:t>        String username=</a:t>
            </a:r>
            <a:r>
              <a:rPr lang="en-US" sz="1800" b="1" dirty="0" err="1">
                <a:latin typeface="Courier New" panose="02070309020205020404" pitchFamily="49" charset="0"/>
                <a:cs typeface="Courier New" panose="02070309020205020404" pitchFamily="49" charset="0"/>
              </a:rPr>
              <a:t>request.getParameter</a:t>
            </a:r>
            <a:r>
              <a:rPr lang="en-US" sz="1800" b="1" dirty="0">
                <a:latin typeface="Courier New" panose="02070309020205020404" pitchFamily="49" charset="0"/>
                <a:cs typeface="Courier New" panose="02070309020205020404" pitchFamily="49" charset="0"/>
              </a:rPr>
              <a:t>(</a:t>
            </a:r>
            <a:r>
              <a:rPr lang="en-US" sz="1800" b="1" dirty="0">
                <a:solidFill>
                  <a:schemeClr val="accent6">
                    <a:lumMod val="50000"/>
                  </a:schemeClr>
                </a:solidFill>
                <a:latin typeface="Courier New" panose="02070309020205020404" pitchFamily="49" charset="0"/>
                <a:cs typeface="Courier New" panose="02070309020205020404" pitchFamily="49" charset="0"/>
              </a:rPr>
              <a:t>"login"</a:t>
            </a:r>
            <a:r>
              <a:rPr lang="en-US" sz="1800" b="1" dirty="0">
                <a:latin typeface="Courier New" panose="02070309020205020404" pitchFamily="49" charset="0"/>
                <a:cs typeface="Courier New" panose="02070309020205020404" pitchFamily="49" charset="0"/>
              </a:rPr>
              <a:t>);</a:t>
            </a:r>
          </a:p>
          <a:p>
            <a:pPr marL="0" indent="0">
              <a:buNone/>
            </a:pPr>
            <a:r>
              <a:rPr lang="en-US" sz="1800" b="1" dirty="0">
                <a:latin typeface="Courier New" panose="02070309020205020404" pitchFamily="49" charset="0"/>
                <a:cs typeface="Courier New" panose="02070309020205020404" pitchFamily="49" charset="0"/>
              </a:rPr>
              <a:t>        </a:t>
            </a:r>
            <a:r>
              <a:rPr lang="en-US" sz="1800" b="1" dirty="0" err="1">
                <a:latin typeface="Courier New" panose="02070309020205020404" pitchFamily="49" charset="0"/>
                <a:cs typeface="Courier New" panose="02070309020205020404" pitchFamily="49" charset="0"/>
              </a:rPr>
              <a:t>out.println</a:t>
            </a:r>
            <a:r>
              <a:rPr lang="en-US" sz="1800" b="1" dirty="0">
                <a:latin typeface="Courier New" panose="02070309020205020404" pitchFamily="49" charset="0"/>
                <a:cs typeface="Courier New" panose="02070309020205020404" pitchFamily="49" charset="0"/>
              </a:rPr>
              <a:t>(</a:t>
            </a:r>
            <a:r>
              <a:rPr lang="en-US" sz="1800" b="1" dirty="0">
                <a:solidFill>
                  <a:schemeClr val="accent6">
                    <a:lumMod val="50000"/>
                  </a:schemeClr>
                </a:solidFill>
                <a:latin typeface="Courier New" panose="02070309020205020404" pitchFamily="49" charset="0"/>
                <a:cs typeface="Courier New" panose="02070309020205020404" pitchFamily="49" charset="0"/>
              </a:rPr>
              <a:t>"&lt;h1&gt;"</a:t>
            </a:r>
            <a:r>
              <a:rPr lang="en-US" sz="1800" b="1" dirty="0">
                <a:latin typeface="Courier New" panose="02070309020205020404" pitchFamily="49" charset="0"/>
                <a:cs typeface="Courier New" panose="02070309020205020404" pitchFamily="49" charset="0"/>
              </a:rPr>
              <a:t>+</a:t>
            </a:r>
            <a:r>
              <a:rPr lang="en-US" sz="1800" b="1" dirty="0">
                <a:solidFill>
                  <a:schemeClr val="accent6">
                    <a:lumMod val="50000"/>
                  </a:schemeClr>
                </a:solidFill>
                <a:latin typeface="Courier New" panose="02070309020205020404" pitchFamily="49" charset="0"/>
                <a:cs typeface="Courier New" panose="02070309020205020404" pitchFamily="49" charset="0"/>
              </a:rPr>
              <a:t>"id:"</a:t>
            </a:r>
            <a:r>
              <a:rPr lang="en-US" sz="1800" b="1" dirty="0">
                <a:latin typeface="Courier New" panose="02070309020205020404" pitchFamily="49" charset="0"/>
                <a:cs typeface="Courier New" panose="02070309020205020404" pitchFamily="49" charset="0"/>
              </a:rPr>
              <a:t>+session+</a:t>
            </a:r>
            <a:r>
              <a:rPr lang="en-US" sz="1800" b="1" dirty="0">
                <a:solidFill>
                  <a:schemeClr val="accent6">
                    <a:lumMod val="50000"/>
                  </a:schemeClr>
                </a:solidFill>
                <a:latin typeface="Courier New" panose="02070309020205020404" pitchFamily="49" charset="0"/>
                <a:cs typeface="Courier New" panose="02070309020205020404" pitchFamily="49" charset="0"/>
              </a:rPr>
              <a:t>"&lt;/h1&gt;"</a:t>
            </a:r>
            <a:r>
              <a:rPr lang="en-US" sz="1800" b="1" dirty="0">
                <a:latin typeface="Courier New" panose="02070309020205020404" pitchFamily="49" charset="0"/>
                <a:cs typeface="Courier New" panose="02070309020205020404" pitchFamily="49" charset="0"/>
              </a:rPr>
              <a:t>);</a:t>
            </a:r>
          </a:p>
          <a:p>
            <a:pPr marL="0" indent="0">
              <a:buNone/>
            </a:pPr>
            <a:r>
              <a:rPr lang="en-US" sz="1800" b="1" dirty="0">
                <a:latin typeface="Courier New" panose="02070309020205020404" pitchFamily="49" charset="0"/>
                <a:cs typeface="Courier New" panose="02070309020205020404" pitchFamily="49" charset="0"/>
              </a:rPr>
              <a:t>        </a:t>
            </a:r>
            <a:r>
              <a:rPr lang="en-US" sz="1800" b="1" dirty="0" err="1">
                <a:latin typeface="Courier New" panose="02070309020205020404" pitchFamily="49" charset="0"/>
                <a:cs typeface="Courier New" panose="02070309020205020404" pitchFamily="49" charset="0"/>
              </a:rPr>
              <a:t>out.println</a:t>
            </a:r>
            <a:r>
              <a:rPr lang="en-US" sz="1800" b="1" dirty="0">
                <a:latin typeface="Courier New" panose="02070309020205020404" pitchFamily="49" charset="0"/>
                <a:cs typeface="Courier New" panose="02070309020205020404" pitchFamily="49" charset="0"/>
              </a:rPr>
              <a:t>(</a:t>
            </a:r>
            <a:r>
              <a:rPr lang="en-US" sz="1800" b="1" dirty="0">
                <a:solidFill>
                  <a:schemeClr val="accent6">
                    <a:lumMod val="50000"/>
                  </a:schemeClr>
                </a:solidFill>
                <a:latin typeface="Courier New" panose="02070309020205020404" pitchFamily="49" charset="0"/>
                <a:cs typeface="Courier New" panose="02070309020205020404" pitchFamily="49" charset="0"/>
              </a:rPr>
              <a:t>"&lt;h3&gt;"</a:t>
            </a:r>
            <a:r>
              <a:rPr lang="en-US" sz="1800" b="1" dirty="0">
                <a:latin typeface="Courier New" panose="02070309020205020404" pitchFamily="49" charset="0"/>
                <a:cs typeface="Courier New" panose="02070309020205020404" pitchFamily="49" charset="0"/>
              </a:rPr>
              <a:t>+</a:t>
            </a:r>
            <a:r>
              <a:rPr lang="en-US" sz="1800" b="1" dirty="0">
                <a:solidFill>
                  <a:schemeClr val="accent6">
                    <a:lumMod val="50000"/>
                  </a:schemeClr>
                </a:solidFill>
                <a:latin typeface="Courier New" panose="02070309020205020404" pitchFamily="49" charset="0"/>
                <a:cs typeface="Courier New" panose="02070309020205020404" pitchFamily="49" charset="0"/>
              </a:rPr>
              <a:t>"Welcome "</a:t>
            </a:r>
            <a:r>
              <a:rPr lang="en-US" sz="1800" b="1" dirty="0">
                <a:latin typeface="Courier New" panose="02070309020205020404" pitchFamily="49" charset="0"/>
                <a:cs typeface="Courier New" panose="02070309020205020404" pitchFamily="49" charset="0"/>
              </a:rPr>
              <a:t>+username+</a:t>
            </a:r>
            <a:r>
              <a:rPr lang="en-US" sz="1800" b="1" dirty="0">
                <a:solidFill>
                  <a:schemeClr val="accent6">
                    <a:lumMod val="50000"/>
                  </a:schemeClr>
                </a:solidFill>
                <a:latin typeface="Courier New" panose="02070309020205020404" pitchFamily="49" charset="0"/>
                <a:cs typeface="Courier New" panose="02070309020205020404" pitchFamily="49" charset="0"/>
              </a:rPr>
              <a:t>"&lt;/h3&gt;"</a:t>
            </a:r>
            <a:r>
              <a:rPr lang="en-US" sz="1800" b="1" dirty="0">
                <a:latin typeface="Courier New" panose="02070309020205020404" pitchFamily="49" charset="0"/>
                <a:cs typeface="Courier New" panose="02070309020205020404" pitchFamily="49" charset="0"/>
              </a:rPr>
              <a:t>);</a:t>
            </a:r>
          </a:p>
          <a:p>
            <a:pPr marL="0" indent="0">
              <a:buNone/>
            </a:pPr>
            <a:r>
              <a:rPr lang="en-US" sz="1800" b="1" dirty="0">
                <a:latin typeface="Courier New" panose="02070309020205020404" pitchFamily="49" charset="0"/>
                <a:cs typeface="Courier New" panose="02070309020205020404" pitchFamily="49" charset="0"/>
              </a:rPr>
              <a:t>    }</a:t>
            </a:r>
          </a:p>
          <a:p>
            <a:pPr marL="0" indent="0">
              <a:buNone/>
            </a:pPr>
            <a:r>
              <a:rPr lang="en-US" sz="1800" b="1" dirty="0">
                <a:latin typeface="Courier New" panose="02070309020205020404" pitchFamily="49" charset="0"/>
                <a:cs typeface="Courier New" panose="02070309020205020404" pitchFamily="49" charset="0"/>
              </a:rPr>
              <a:t>}</a:t>
            </a:r>
          </a:p>
        </p:txBody>
      </p:sp>
      <p:sp>
        <p:nvSpPr>
          <p:cNvPr id="4" name="Slide Number Placeholder 3"/>
          <p:cNvSpPr>
            <a:spLocks noGrp="1"/>
          </p:cNvSpPr>
          <p:nvPr>
            <p:ph type="sldNum" sz="quarter" idx="12"/>
          </p:nvPr>
        </p:nvSpPr>
        <p:spPr/>
        <p:txBody>
          <a:bodyPr/>
          <a:lstStyle/>
          <a:p>
            <a:fld id="{5EA8BEFB-AE5B-48F9-BBAD-B489CDE48C80}" type="slidenum">
              <a:rPr lang="en-US" smtClean="0"/>
              <a:pPr/>
              <a:t>13</a:t>
            </a:fld>
            <a:endParaRPr lang="en-US" dirty="0"/>
          </a:p>
        </p:txBody>
      </p:sp>
      <p:sp>
        <p:nvSpPr>
          <p:cNvPr id="5" name="Wave 4"/>
          <p:cNvSpPr/>
          <p:nvPr/>
        </p:nvSpPr>
        <p:spPr>
          <a:xfrm>
            <a:off x="7620000" y="914400"/>
            <a:ext cx="1524000" cy="533400"/>
          </a:xfrm>
          <a:prstGeom prst="wave">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2"/>
                </a:solidFill>
              </a:rPr>
              <a:t>Welcome.java</a:t>
            </a:r>
          </a:p>
        </p:txBody>
      </p:sp>
    </p:spTree>
    <p:extLst>
      <p:ext uri="{BB962C8B-B14F-4D97-AF65-F5344CB8AC3E}">
        <p14:creationId xmlns:p14="http://schemas.microsoft.com/office/powerpoint/2010/main" val="1243237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 calcmode="lin" valueType="num">
                                      <p:cBhvr additive="base">
                                        <p:cTn id="11"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0" end="0"/>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 calcmode="lin" valueType="num">
                                      <p:cBhvr additive="base">
                                        <p:cTn id="15"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 calcmode="lin" valueType="num">
                                      <p:cBhvr additive="base">
                                        <p:cTn id="23"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anim calcmode="lin" valueType="num">
                                      <p:cBhvr additive="base">
                                        <p:cTn id="2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4" end="4"/>
                                            </p:txEl>
                                          </p:spTgt>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3">
                                            <p:txEl>
                                              <p:pRg st="5" end="5"/>
                                            </p:txEl>
                                          </p:spTgt>
                                        </p:tgtEl>
                                        <p:attrNameLst>
                                          <p:attrName>style.visibility</p:attrName>
                                        </p:attrNameLst>
                                      </p:cBhvr>
                                      <p:to>
                                        <p:strVal val="visible"/>
                                      </p:to>
                                    </p:set>
                                    <p:anim calcmode="lin" valueType="num">
                                      <p:cBhvr additive="base">
                                        <p:cTn id="33"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3">
                                            <p:txEl>
                                              <p:pRg st="6" end="6"/>
                                            </p:txEl>
                                          </p:spTgt>
                                        </p:tgtEl>
                                        <p:attrNameLst>
                                          <p:attrName>style.visibility</p:attrName>
                                        </p:attrNameLst>
                                      </p:cBhvr>
                                      <p:to>
                                        <p:strVal val="visible"/>
                                      </p:to>
                                    </p:set>
                                    <p:anim calcmode="lin" valueType="num">
                                      <p:cBhvr additive="base">
                                        <p:cTn id="39"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nodeType="clickEffect">
                                  <p:stCondLst>
                                    <p:cond delay="0"/>
                                  </p:stCondLst>
                                  <p:childTnLst>
                                    <p:set>
                                      <p:cBhvr>
                                        <p:cTn id="44" dur="1" fill="hold">
                                          <p:stCondLst>
                                            <p:cond delay="0"/>
                                          </p:stCondLst>
                                        </p:cTn>
                                        <p:tgtEl>
                                          <p:spTgt spid="3">
                                            <p:txEl>
                                              <p:pRg st="7" end="7"/>
                                            </p:txEl>
                                          </p:spTgt>
                                        </p:tgtEl>
                                        <p:attrNameLst>
                                          <p:attrName>style.visibility</p:attrName>
                                        </p:attrNameLst>
                                      </p:cBhvr>
                                      <p:to>
                                        <p:strVal val="visible"/>
                                      </p:to>
                                    </p:set>
                                    <p:anim calcmode="lin" valueType="num">
                                      <p:cBhvr additive="base">
                                        <p:cTn id="45"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nodeType="clickEffect">
                                  <p:stCondLst>
                                    <p:cond delay="0"/>
                                  </p:stCondLst>
                                  <p:childTnLst>
                                    <p:set>
                                      <p:cBhvr>
                                        <p:cTn id="50" dur="1" fill="hold">
                                          <p:stCondLst>
                                            <p:cond delay="0"/>
                                          </p:stCondLst>
                                        </p:cTn>
                                        <p:tgtEl>
                                          <p:spTgt spid="3">
                                            <p:txEl>
                                              <p:pRg st="8" end="8"/>
                                            </p:txEl>
                                          </p:spTgt>
                                        </p:tgtEl>
                                        <p:attrNameLst>
                                          <p:attrName>style.visibility</p:attrName>
                                        </p:attrNameLst>
                                      </p:cBhvr>
                                      <p:to>
                                        <p:strVal val="visible"/>
                                      </p:to>
                                    </p:set>
                                    <p:anim calcmode="lin" valueType="num">
                                      <p:cBhvr additive="base">
                                        <p:cTn id="51"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4" fill="hold" nodeType="clickEffect">
                                  <p:stCondLst>
                                    <p:cond delay="0"/>
                                  </p:stCondLst>
                                  <p:childTnLst>
                                    <p:set>
                                      <p:cBhvr>
                                        <p:cTn id="56" dur="1" fill="hold">
                                          <p:stCondLst>
                                            <p:cond delay="0"/>
                                          </p:stCondLst>
                                        </p:cTn>
                                        <p:tgtEl>
                                          <p:spTgt spid="3">
                                            <p:txEl>
                                              <p:pRg st="9" end="9"/>
                                            </p:txEl>
                                          </p:spTgt>
                                        </p:tgtEl>
                                        <p:attrNameLst>
                                          <p:attrName>style.visibility</p:attrName>
                                        </p:attrNameLst>
                                      </p:cBhvr>
                                      <p:to>
                                        <p:strVal val="visible"/>
                                      </p:to>
                                    </p:set>
                                    <p:anim calcmode="lin" valueType="num">
                                      <p:cBhvr additive="base">
                                        <p:cTn id="57"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58"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fill="hold" nodeType="clickEffect">
                                  <p:stCondLst>
                                    <p:cond delay="0"/>
                                  </p:stCondLst>
                                  <p:childTnLst>
                                    <p:set>
                                      <p:cBhvr>
                                        <p:cTn id="62" dur="1" fill="hold">
                                          <p:stCondLst>
                                            <p:cond delay="0"/>
                                          </p:stCondLst>
                                        </p:cTn>
                                        <p:tgtEl>
                                          <p:spTgt spid="3">
                                            <p:txEl>
                                              <p:pRg st="10" end="10"/>
                                            </p:txEl>
                                          </p:spTgt>
                                        </p:tgtEl>
                                        <p:attrNameLst>
                                          <p:attrName>style.visibility</p:attrName>
                                        </p:attrNameLst>
                                      </p:cBhvr>
                                      <p:to>
                                        <p:strVal val="visible"/>
                                      </p:to>
                                    </p:set>
                                    <p:anim calcmode="lin" valueType="num">
                                      <p:cBhvr additive="base">
                                        <p:cTn id="63"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64" dur="500" fill="hold"/>
                                        <p:tgtEl>
                                          <p:spTgt spid="3">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2" presetClass="entr" presetSubtype="4" fill="hold" nodeType="clickEffect">
                                  <p:stCondLst>
                                    <p:cond delay="0"/>
                                  </p:stCondLst>
                                  <p:childTnLst>
                                    <p:set>
                                      <p:cBhvr>
                                        <p:cTn id="68" dur="1" fill="hold">
                                          <p:stCondLst>
                                            <p:cond delay="0"/>
                                          </p:stCondLst>
                                        </p:cTn>
                                        <p:tgtEl>
                                          <p:spTgt spid="3">
                                            <p:txEl>
                                              <p:pRg st="11" end="11"/>
                                            </p:txEl>
                                          </p:spTgt>
                                        </p:tgtEl>
                                        <p:attrNameLst>
                                          <p:attrName>style.visibility</p:attrName>
                                        </p:attrNameLst>
                                      </p:cBhvr>
                                      <p:to>
                                        <p:strVal val="visible"/>
                                      </p:to>
                                    </p:set>
                                    <p:anim calcmode="lin" valueType="num">
                                      <p:cBhvr additive="base">
                                        <p:cTn id="69" dur="500" fill="hold"/>
                                        <p:tgtEl>
                                          <p:spTgt spid="3">
                                            <p:txEl>
                                              <p:pRg st="11" end="11"/>
                                            </p:txEl>
                                          </p:spTgt>
                                        </p:tgtEl>
                                        <p:attrNameLst>
                                          <p:attrName>ppt_x</p:attrName>
                                        </p:attrNameLst>
                                      </p:cBhvr>
                                      <p:tavLst>
                                        <p:tav tm="0">
                                          <p:val>
                                            <p:strVal val="#ppt_x"/>
                                          </p:val>
                                        </p:tav>
                                        <p:tav tm="100000">
                                          <p:val>
                                            <p:strVal val="#ppt_x"/>
                                          </p:val>
                                        </p:tav>
                                      </p:tavLst>
                                    </p:anim>
                                    <p:anim calcmode="lin" valueType="num">
                                      <p:cBhvr additive="base">
                                        <p:cTn id="70" dur="500" fill="hold"/>
                                        <p:tgtEl>
                                          <p:spTgt spid="3">
                                            <p:txEl>
                                              <p:pRg st="11" end="11"/>
                                            </p:txEl>
                                          </p:spTgt>
                                        </p:tgtEl>
                                        <p:attrNameLst>
                                          <p:attrName>ppt_y</p:attrName>
                                        </p:attrNameLst>
                                      </p:cBhvr>
                                      <p:tavLst>
                                        <p:tav tm="0">
                                          <p:val>
                                            <p:strVal val="1+#ppt_h/2"/>
                                          </p:val>
                                        </p:tav>
                                        <p:tav tm="100000">
                                          <p:val>
                                            <p:strVal val="#ppt_y"/>
                                          </p:val>
                                        </p:tav>
                                      </p:tavLst>
                                    </p:anim>
                                  </p:childTnLst>
                                </p:cTn>
                              </p:par>
                              <p:par>
                                <p:cTn id="71" presetID="2" presetClass="entr" presetSubtype="4" fill="hold" nodeType="withEffect">
                                  <p:stCondLst>
                                    <p:cond delay="0"/>
                                  </p:stCondLst>
                                  <p:childTnLst>
                                    <p:set>
                                      <p:cBhvr>
                                        <p:cTn id="72" dur="1" fill="hold">
                                          <p:stCondLst>
                                            <p:cond delay="0"/>
                                          </p:stCondLst>
                                        </p:cTn>
                                        <p:tgtEl>
                                          <p:spTgt spid="3">
                                            <p:txEl>
                                              <p:pRg st="12" end="12"/>
                                            </p:txEl>
                                          </p:spTgt>
                                        </p:tgtEl>
                                        <p:attrNameLst>
                                          <p:attrName>style.visibility</p:attrName>
                                        </p:attrNameLst>
                                      </p:cBhvr>
                                      <p:to>
                                        <p:strVal val="visible"/>
                                      </p:to>
                                    </p:set>
                                    <p:anim calcmode="lin" valueType="num">
                                      <p:cBhvr additive="base">
                                        <p:cTn id="73" dur="500" fill="hold"/>
                                        <p:tgtEl>
                                          <p:spTgt spid="3">
                                            <p:txEl>
                                              <p:pRg st="12" end="12"/>
                                            </p:txEl>
                                          </p:spTgt>
                                        </p:tgtEl>
                                        <p:attrNameLst>
                                          <p:attrName>ppt_x</p:attrName>
                                        </p:attrNameLst>
                                      </p:cBhvr>
                                      <p:tavLst>
                                        <p:tav tm="0">
                                          <p:val>
                                            <p:strVal val="#ppt_x"/>
                                          </p:val>
                                        </p:tav>
                                        <p:tav tm="100000">
                                          <p:val>
                                            <p:strVal val="#ppt_x"/>
                                          </p:val>
                                        </p:tav>
                                      </p:tavLst>
                                    </p:anim>
                                    <p:anim calcmode="lin" valueType="num">
                                      <p:cBhvr additive="base">
                                        <p:cTn id="74" dur="500" fill="hold"/>
                                        <p:tgtEl>
                                          <p:spTgt spid="3">
                                            <p:txEl>
                                              <p:pRg st="12" end="12"/>
                                            </p:txEl>
                                          </p:spTgt>
                                        </p:tgtEl>
                                        <p:attrNameLst>
                                          <p:attrName>ppt_y</p:attrName>
                                        </p:attrNameLst>
                                      </p:cBhvr>
                                      <p:tavLst>
                                        <p:tav tm="0">
                                          <p:val>
                                            <p:strVal val="1+#ppt_h/2"/>
                                          </p:val>
                                        </p:tav>
                                        <p:tav tm="100000">
                                          <p:val>
                                            <p:strVal val="#ppt_y"/>
                                          </p:val>
                                        </p:tav>
                                      </p:tavLst>
                                    </p:anim>
                                  </p:childTnLst>
                                </p:cTn>
                              </p:par>
                              <p:par>
                                <p:cTn id="75" presetID="2" presetClass="entr" presetSubtype="4" fill="hold" nodeType="withEffect">
                                  <p:stCondLst>
                                    <p:cond delay="0"/>
                                  </p:stCondLst>
                                  <p:childTnLst>
                                    <p:set>
                                      <p:cBhvr>
                                        <p:cTn id="76" dur="1" fill="hold">
                                          <p:stCondLst>
                                            <p:cond delay="0"/>
                                          </p:stCondLst>
                                        </p:cTn>
                                        <p:tgtEl>
                                          <p:spTgt spid="3">
                                            <p:txEl>
                                              <p:pRg st="13" end="13"/>
                                            </p:txEl>
                                          </p:spTgt>
                                        </p:tgtEl>
                                        <p:attrNameLst>
                                          <p:attrName>style.visibility</p:attrName>
                                        </p:attrNameLst>
                                      </p:cBhvr>
                                      <p:to>
                                        <p:strVal val="visible"/>
                                      </p:to>
                                    </p:set>
                                    <p:anim calcmode="lin" valueType="num">
                                      <p:cBhvr additive="base">
                                        <p:cTn id="77" dur="500" fill="hold"/>
                                        <p:tgtEl>
                                          <p:spTgt spid="3">
                                            <p:txEl>
                                              <p:pRg st="13" end="13"/>
                                            </p:txEl>
                                          </p:spTgt>
                                        </p:tgtEl>
                                        <p:attrNameLst>
                                          <p:attrName>ppt_x</p:attrName>
                                        </p:attrNameLst>
                                      </p:cBhvr>
                                      <p:tavLst>
                                        <p:tav tm="0">
                                          <p:val>
                                            <p:strVal val="#ppt_x"/>
                                          </p:val>
                                        </p:tav>
                                        <p:tav tm="100000">
                                          <p:val>
                                            <p:strVal val="#ppt_x"/>
                                          </p:val>
                                        </p:tav>
                                      </p:tavLst>
                                    </p:anim>
                                    <p:anim calcmode="lin" valueType="num">
                                      <p:cBhvr additive="base">
                                        <p:cTn id="78" dur="500" fill="hold"/>
                                        <p:tgtEl>
                                          <p:spTgt spid="3">
                                            <p:txEl>
                                              <p:pRg st="13" end="1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Session Management: Hidden form field </a:t>
            </a:r>
          </a:p>
        </p:txBody>
      </p:sp>
      <p:sp>
        <p:nvSpPr>
          <p:cNvPr id="3" name="Content Placeholder 2"/>
          <p:cNvSpPr>
            <a:spLocks noGrp="1"/>
          </p:cNvSpPr>
          <p:nvPr>
            <p:ph idx="1"/>
          </p:nvPr>
        </p:nvSpPr>
        <p:spPr/>
        <p:txBody>
          <a:bodyPr>
            <a:normAutofit/>
          </a:bodyPr>
          <a:lstStyle/>
          <a:p>
            <a:pPr marL="0" indent="0">
              <a:lnSpc>
                <a:spcPct val="150000"/>
              </a:lnSpc>
              <a:buNone/>
            </a:pPr>
            <a:r>
              <a:rPr lang="en-US" b="1" dirty="0"/>
              <a:t>Real application of hidden form field</a:t>
            </a:r>
          </a:p>
          <a:p>
            <a:pPr>
              <a:lnSpc>
                <a:spcPct val="150000"/>
              </a:lnSpc>
            </a:pPr>
            <a:r>
              <a:rPr lang="en-US" dirty="0"/>
              <a:t>It is widely used in comment form of a website. </a:t>
            </a:r>
          </a:p>
          <a:p>
            <a:pPr>
              <a:lnSpc>
                <a:spcPct val="150000"/>
              </a:lnSpc>
            </a:pPr>
            <a:r>
              <a:rPr lang="en-US" dirty="0"/>
              <a:t>In such case, we store page id or page name in the hidden field so that each page can be uniquely identified.</a:t>
            </a:r>
          </a:p>
          <a:p>
            <a:pPr marL="0" indent="0">
              <a:lnSpc>
                <a:spcPct val="150000"/>
              </a:lnSpc>
              <a:buNone/>
            </a:pPr>
            <a:endParaRPr lang="en-US" b="1" dirty="0">
              <a:latin typeface="+mn-lt"/>
              <a:cs typeface="Courier New" panose="02070309020205020404" pitchFamily="49" charset="0"/>
            </a:endParaRPr>
          </a:p>
        </p:txBody>
      </p:sp>
      <p:sp>
        <p:nvSpPr>
          <p:cNvPr id="4" name="Slide Number Placeholder 3"/>
          <p:cNvSpPr>
            <a:spLocks noGrp="1"/>
          </p:cNvSpPr>
          <p:nvPr>
            <p:ph type="sldNum" sz="quarter" idx="12"/>
          </p:nvPr>
        </p:nvSpPr>
        <p:spPr/>
        <p:txBody>
          <a:bodyPr/>
          <a:lstStyle/>
          <a:p>
            <a:fld id="{5EA8BEFB-AE5B-48F9-BBAD-B489CDE48C80}" type="slidenum">
              <a:rPr lang="en-US" smtClean="0"/>
              <a:pPr/>
              <a:t>14</a:t>
            </a:fld>
            <a:endParaRPr lang="en-US" dirty="0"/>
          </a:p>
        </p:txBody>
      </p:sp>
    </p:spTree>
    <p:extLst>
      <p:ext uri="{BB962C8B-B14F-4D97-AF65-F5344CB8AC3E}">
        <p14:creationId xmlns:p14="http://schemas.microsoft.com/office/powerpoint/2010/main" val="757561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Session Management: Hidden form field </a:t>
            </a:r>
          </a:p>
        </p:txBody>
      </p:sp>
      <p:sp>
        <p:nvSpPr>
          <p:cNvPr id="3" name="Content Placeholder 2"/>
          <p:cNvSpPr>
            <a:spLocks noGrp="1"/>
          </p:cNvSpPr>
          <p:nvPr>
            <p:ph idx="1"/>
          </p:nvPr>
        </p:nvSpPr>
        <p:spPr/>
        <p:txBody>
          <a:bodyPr>
            <a:normAutofit/>
          </a:bodyPr>
          <a:lstStyle/>
          <a:p>
            <a:pPr marL="0" indent="0">
              <a:lnSpc>
                <a:spcPct val="150000"/>
              </a:lnSpc>
              <a:buNone/>
            </a:pPr>
            <a:r>
              <a:rPr lang="en-US" b="1" dirty="0"/>
              <a:t>Advantage of Hidden Form Field</a:t>
            </a:r>
          </a:p>
          <a:p>
            <a:pPr>
              <a:lnSpc>
                <a:spcPct val="150000"/>
              </a:lnSpc>
            </a:pPr>
            <a:r>
              <a:rPr lang="en-US" dirty="0"/>
              <a:t>Easy to implement</a:t>
            </a:r>
          </a:p>
          <a:p>
            <a:pPr>
              <a:lnSpc>
                <a:spcPct val="150000"/>
              </a:lnSpc>
            </a:pPr>
            <a:r>
              <a:rPr lang="en-US" dirty="0"/>
              <a:t>It will always work whether cookie is disabled or not.</a:t>
            </a:r>
          </a:p>
          <a:p>
            <a:pPr marL="0" indent="0">
              <a:lnSpc>
                <a:spcPct val="150000"/>
              </a:lnSpc>
              <a:buNone/>
            </a:pPr>
            <a:endParaRPr lang="en-US" b="1" dirty="0">
              <a:latin typeface="+mn-lt"/>
              <a:cs typeface="Courier New" panose="02070309020205020404" pitchFamily="49" charset="0"/>
            </a:endParaRPr>
          </a:p>
        </p:txBody>
      </p:sp>
      <p:sp>
        <p:nvSpPr>
          <p:cNvPr id="4" name="Slide Number Placeholder 3"/>
          <p:cNvSpPr>
            <a:spLocks noGrp="1"/>
          </p:cNvSpPr>
          <p:nvPr>
            <p:ph type="sldNum" sz="quarter" idx="12"/>
          </p:nvPr>
        </p:nvSpPr>
        <p:spPr/>
        <p:txBody>
          <a:bodyPr/>
          <a:lstStyle/>
          <a:p>
            <a:fld id="{5EA8BEFB-AE5B-48F9-BBAD-B489CDE48C80}" type="slidenum">
              <a:rPr lang="en-US" smtClean="0"/>
              <a:pPr/>
              <a:t>15</a:t>
            </a:fld>
            <a:endParaRPr lang="en-US" dirty="0"/>
          </a:p>
        </p:txBody>
      </p:sp>
    </p:spTree>
    <p:extLst>
      <p:ext uri="{BB962C8B-B14F-4D97-AF65-F5344CB8AC3E}">
        <p14:creationId xmlns:p14="http://schemas.microsoft.com/office/powerpoint/2010/main" val="3700683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Session Management: Hidden form field </a:t>
            </a:r>
          </a:p>
        </p:txBody>
      </p:sp>
      <p:sp>
        <p:nvSpPr>
          <p:cNvPr id="3" name="Content Placeholder 2"/>
          <p:cNvSpPr>
            <a:spLocks noGrp="1"/>
          </p:cNvSpPr>
          <p:nvPr>
            <p:ph idx="1"/>
          </p:nvPr>
        </p:nvSpPr>
        <p:spPr/>
        <p:txBody>
          <a:bodyPr>
            <a:normAutofit/>
          </a:bodyPr>
          <a:lstStyle/>
          <a:p>
            <a:pPr marL="0" indent="0">
              <a:buNone/>
            </a:pPr>
            <a:r>
              <a:rPr lang="en-US" b="1" dirty="0"/>
              <a:t>Disadvantage of Hidden Form Field:</a:t>
            </a:r>
          </a:p>
          <a:p>
            <a:r>
              <a:rPr lang="en-US" dirty="0"/>
              <a:t>It is maintained at server side.</a:t>
            </a:r>
          </a:p>
          <a:p>
            <a:r>
              <a:rPr lang="en-US" dirty="0"/>
              <a:t>Extra form submission is required on each pages.</a:t>
            </a:r>
          </a:p>
          <a:p>
            <a:r>
              <a:rPr lang="en-US" dirty="0"/>
              <a:t>Only textual information can be used.</a:t>
            </a:r>
          </a:p>
          <a:p>
            <a:r>
              <a:rPr lang="en-US" dirty="0"/>
              <a:t>It does not support hyperlink submission.</a:t>
            </a:r>
          </a:p>
          <a:p>
            <a:r>
              <a:rPr lang="en-US" dirty="0"/>
              <a:t>Security</a:t>
            </a:r>
          </a:p>
          <a:p>
            <a:pPr lvl="1"/>
            <a:r>
              <a:rPr lang="en-US" dirty="0"/>
              <a:t>Hidden field will be visible with GET method</a:t>
            </a:r>
          </a:p>
          <a:p>
            <a:pPr lvl="1"/>
            <a:r>
              <a:rPr lang="en-US" dirty="0"/>
              <a:t>User might view page source and can view hidden field</a:t>
            </a:r>
          </a:p>
          <a:p>
            <a:pPr marL="0" indent="0">
              <a:buNone/>
            </a:pPr>
            <a:endParaRPr lang="en-US" b="1" dirty="0">
              <a:latin typeface="+mn-lt"/>
              <a:cs typeface="Courier New" panose="02070309020205020404" pitchFamily="49" charset="0"/>
            </a:endParaRPr>
          </a:p>
        </p:txBody>
      </p:sp>
      <p:sp>
        <p:nvSpPr>
          <p:cNvPr id="4" name="Slide Number Placeholder 3"/>
          <p:cNvSpPr>
            <a:spLocks noGrp="1"/>
          </p:cNvSpPr>
          <p:nvPr>
            <p:ph type="sldNum" sz="quarter" idx="12"/>
          </p:nvPr>
        </p:nvSpPr>
        <p:spPr/>
        <p:txBody>
          <a:bodyPr/>
          <a:lstStyle/>
          <a:p>
            <a:fld id="{5EA8BEFB-AE5B-48F9-BBAD-B489CDE48C80}" type="slidenum">
              <a:rPr lang="en-US" smtClean="0"/>
              <a:pPr/>
              <a:t>16</a:t>
            </a:fld>
            <a:endParaRPr lang="en-US" dirty="0"/>
          </a:p>
        </p:txBody>
      </p:sp>
    </p:spTree>
    <p:extLst>
      <p:ext uri="{BB962C8B-B14F-4D97-AF65-F5344CB8AC3E}">
        <p14:creationId xmlns:p14="http://schemas.microsoft.com/office/powerpoint/2010/main" val="3871882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a:t>URL Rewriting</a:t>
            </a:r>
          </a:p>
        </p:txBody>
      </p:sp>
      <p:sp>
        <p:nvSpPr>
          <p:cNvPr id="6" name="Subtitle 5"/>
          <p:cNvSpPr>
            <a:spLocks noGrp="1"/>
          </p:cNvSpPr>
          <p:nvPr>
            <p:ph type="subTitle" idx="1"/>
          </p:nvPr>
        </p:nvSpPr>
        <p:spPr/>
        <p:txBody>
          <a:bodyPr/>
          <a:lstStyle/>
          <a:p>
            <a:endParaRPr lang="en-US"/>
          </a:p>
        </p:txBody>
      </p:sp>
      <p:sp>
        <p:nvSpPr>
          <p:cNvPr id="4" name="Slide Number Placeholder 3"/>
          <p:cNvSpPr>
            <a:spLocks noGrp="1"/>
          </p:cNvSpPr>
          <p:nvPr>
            <p:ph type="sldNum" sz="quarter" idx="12"/>
          </p:nvPr>
        </p:nvSpPr>
        <p:spPr/>
        <p:txBody>
          <a:bodyPr/>
          <a:lstStyle/>
          <a:p>
            <a:fld id="{5EA8BEFB-AE5B-48F9-BBAD-B489CDE48C80}" type="slidenum">
              <a:rPr lang="en-US" smtClean="0"/>
              <a:pPr/>
              <a:t>17</a:t>
            </a:fld>
            <a:endParaRPr lang="en-US" dirty="0"/>
          </a:p>
        </p:txBody>
      </p:sp>
    </p:spTree>
    <p:extLst>
      <p:ext uri="{BB962C8B-B14F-4D97-AF65-F5344CB8AC3E}">
        <p14:creationId xmlns:p14="http://schemas.microsoft.com/office/powerpoint/2010/main" val="24218480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Session Management: URL Rewriting</a:t>
            </a:r>
          </a:p>
        </p:txBody>
      </p:sp>
      <p:sp>
        <p:nvSpPr>
          <p:cNvPr id="3" name="Content Placeholder 2"/>
          <p:cNvSpPr>
            <a:spLocks noGrp="1"/>
          </p:cNvSpPr>
          <p:nvPr>
            <p:ph idx="1"/>
          </p:nvPr>
        </p:nvSpPr>
        <p:spPr/>
        <p:txBody>
          <a:bodyPr>
            <a:normAutofit lnSpcReduction="10000"/>
          </a:bodyPr>
          <a:lstStyle/>
          <a:p>
            <a:r>
              <a:rPr lang="en-US" dirty="0"/>
              <a:t>In URL rewriting, a token or identifier is appended to the URL of the next Servlet or the next resource. </a:t>
            </a:r>
          </a:p>
          <a:p>
            <a:r>
              <a:rPr lang="en-US" dirty="0"/>
              <a:t>We can send parameter name/value pairs using the following format:</a:t>
            </a:r>
          </a:p>
          <a:p>
            <a:pPr marL="0" indent="0" algn="ctr">
              <a:buNone/>
            </a:pPr>
            <a:r>
              <a:rPr lang="en-US" b="1" dirty="0">
                <a:latin typeface="Courier New" panose="02070309020205020404" pitchFamily="49" charset="0"/>
                <a:cs typeface="Courier New" panose="02070309020205020404" pitchFamily="49" charset="0"/>
              </a:rPr>
              <a:t>URL ? Name1 = value1 &amp; name2 = value2 &amp;…</a:t>
            </a:r>
          </a:p>
          <a:p>
            <a:pPr marL="0" indent="0" algn="ctr">
              <a:buNone/>
            </a:pPr>
            <a:endParaRPr lang="en-US" b="1" dirty="0">
              <a:latin typeface="Courier New" panose="02070309020205020404" pitchFamily="49" charset="0"/>
              <a:cs typeface="Courier New" panose="02070309020205020404" pitchFamily="49" charset="0"/>
            </a:endParaRPr>
          </a:p>
          <a:p>
            <a:pPr marL="0" indent="0" algn="ctr">
              <a:buNone/>
            </a:pPr>
            <a:endParaRPr lang="en-US" b="1" dirty="0">
              <a:latin typeface="Courier New" panose="02070309020205020404" pitchFamily="49" charset="0"/>
              <a:cs typeface="Courier New" panose="02070309020205020404" pitchFamily="49" charset="0"/>
            </a:endParaRPr>
          </a:p>
          <a:p>
            <a:pPr marL="0" indent="0">
              <a:buNone/>
            </a:pPr>
            <a:endParaRPr lang="en-US" b="1" dirty="0">
              <a:latin typeface="Courier New" panose="02070309020205020404" pitchFamily="49" charset="0"/>
              <a:cs typeface="Courier New" panose="02070309020205020404" pitchFamily="49" charset="0"/>
            </a:endParaRPr>
          </a:p>
          <a:p>
            <a:r>
              <a:rPr lang="en-US" dirty="0"/>
              <a:t>When the user clicks the hyperlink, the parameter name/value pairs will be passed to the server. </a:t>
            </a:r>
          </a:p>
          <a:p>
            <a:r>
              <a:rPr lang="en-US" dirty="0"/>
              <a:t>From a Servlet, we can use </a:t>
            </a:r>
            <a:r>
              <a:rPr lang="en-US" b="1" dirty="0" err="1"/>
              <a:t>getParameter</a:t>
            </a:r>
            <a:r>
              <a:rPr lang="en-US" b="1" dirty="0"/>
              <a:t>()</a:t>
            </a:r>
            <a:r>
              <a:rPr lang="en-US" dirty="0"/>
              <a:t> method to obtain a parameter value.</a:t>
            </a:r>
            <a:endParaRPr lang="en-US" b="1" dirty="0">
              <a:latin typeface="Courier New" panose="02070309020205020404" pitchFamily="49" charset="0"/>
              <a:cs typeface="Courier New" panose="02070309020205020404" pitchFamily="49" charset="0"/>
            </a:endParaRPr>
          </a:p>
          <a:p>
            <a:pPr marL="0" indent="0">
              <a:buNone/>
            </a:pPr>
            <a:endParaRPr lang="en-US" b="1" dirty="0">
              <a:latin typeface="Courier New" panose="02070309020205020404" pitchFamily="49" charset="0"/>
              <a:cs typeface="Courier New" panose="02070309020205020404" pitchFamily="49" charset="0"/>
            </a:endParaRPr>
          </a:p>
          <a:p>
            <a:pPr marL="0" indent="0">
              <a:buNone/>
            </a:pPr>
            <a:endParaRPr lang="en-US" dirty="0"/>
          </a:p>
        </p:txBody>
      </p:sp>
      <p:sp>
        <p:nvSpPr>
          <p:cNvPr id="4" name="Slide Number Placeholder 3"/>
          <p:cNvSpPr>
            <a:spLocks noGrp="1"/>
          </p:cNvSpPr>
          <p:nvPr>
            <p:ph type="sldNum" sz="quarter" idx="12"/>
          </p:nvPr>
        </p:nvSpPr>
        <p:spPr/>
        <p:txBody>
          <a:bodyPr/>
          <a:lstStyle/>
          <a:p>
            <a:fld id="{5EA8BEFB-AE5B-48F9-BBAD-B489CDE48C80}" type="slidenum">
              <a:rPr lang="en-US" smtClean="0"/>
              <a:pPr/>
              <a:t>18</a:t>
            </a:fld>
            <a:endParaRPr lang="en-US" dirty="0"/>
          </a:p>
        </p:txBody>
      </p:sp>
      <p:sp>
        <p:nvSpPr>
          <p:cNvPr id="5" name="Oval Callout 4"/>
          <p:cNvSpPr/>
          <p:nvPr/>
        </p:nvSpPr>
        <p:spPr>
          <a:xfrm>
            <a:off x="213246" y="3429000"/>
            <a:ext cx="2895600" cy="1066800"/>
          </a:xfrm>
          <a:prstGeom prst="wedgeEllipseCallout">
            <a:avLst>
              <a:gd name="adj1" fmla="val 53135"/>
              <a:gd name="adj2" fmla="val -86599"/>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rgbClr val="FF0000"/>
                </a:solidFill>
              </a:rPr>
              <a:t>A name and a value is separated using an equal (=) sign</a:t>
            </a:r>
          </a:p>
        </p:txBody>
      </p:sp>
      <p:sp>
        <p:nvSpPr>
          <p:cNvPr id="7" name="Oval Callout 6"/>
          <p:cNvSpPr/>
          <p:nvPr/>
        </p:nvSpPr>
        <p:spPr>
          <a:xfrm>
            <a:off x="4008746" y="3429000"/>
            <a:ext cx="4343400" cy="1066800"/>
          </a:xfrm>
          <a:prstGeom prst="wedgeEllipseCallout">
            <a:avLst>
              <a:gd name="adj1" fmla="val -30133"/>
              <a:gd name="adj2" fmla="val -82760"/>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rgbClr val="FF0000"/>
                </a:solidFill>
              </a:rPr>
              <a:t>name/value pair is separated from another parameter using the ampersand(&amp;)</a:t>
            </a:r>
          </a:p>
        </p:txBody>
      </p:sp>
    </p:spTree>
    <p:extLst>
      <p:ext uri="{BB962C8B-B14F-4D97-AF65-F5344CB8AC3E}">
        <p14:creationId xmlns:p14="http://schemas.microsoft.com/office/powerpoint/2010/main" val="3607300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Session Management: URL Rewriting</a:t>
            </a:r>
          </a:p>
        </p:txBody>
      </p:sp>
      <p:sp>
        <p:nvSpPr>
          <p:cNvPr id="3" name="Content Placeholder 2"/>
          <p:cNvSpPr>
            <a:spLocks noGrp="1"/>
          </p:cNvSpPr>
          <p:nvPr>
            <p:ph idx="1"/>
          </p:nvPr>
        </p:nvSpPr>
        <p:spPr/>
        <p:txBody>
          <a:bodyPr>
            <a:noAutofit/>
          </a:bodyPr>
          <a:lstStyle/>
          <a:p>
            <a:pPr>
              <a:buFont typeface="+mj-lt"/>
              <a:buAutoNum type="arabicPeriod"/>
            </a:pPr>
            <a:r>
              <a:rPr lang="en-US" sz="1800" b="1" dirty="0">
                <a:solidFill>
                  <a:srgbClr val="130BB5"/>
                </a:solidFill>
                <a:latin typeface="Courier New" panose="02070309020205020404" pitchFamily="49" charset="0"/>
                <a:cs typeface="Courier New" panose="02070309020205020404" pitchFamily="49" charset="0"/>
              </a:rPr>
              <a:t>import</a:t>
            </a:r>
            <a:r>
              <a:rPr lang="en-US" sz="1800" b="1" dirty="0">
                <a:latin typeface="Courier New" panose="02070309020205020404" pitchFamily="49" charset="0"/>
                <a:cs typeface="Courier New" panose="02070309020205020404" pitchFamily="49" charset="0"/>
              </a:rPr>
              <a:t> </a:t>
            </a:r>
            <a:r>
              <a:rPr lang="en-US" sz="1800" b="1" dirty="0" err="1">
                <a:latin typeface="Courier New" panose="02070309020205020404" pitchFamily="49" charset="0"/>
                <a:cs typeface="Courier New" panose="02070309020205020404" pitchFamily="49" charset="0"/>
              </a:rPr>
              <a:t>javax.servlet</a:t>
            </a:r>
            <a:r>
              <a:rPr lang="en-US" sz="1800" b="1" dirty="0">
                <a:latin typeface="Courier New" panose="02070309020205020404" pitchFamily="49" charset="0"/>
                <a:cs typeface="Courier New" panose="02070309020205020404" pitchFamily="49" charset="0"/>
              </a:rPr>
              <a:t>.*;</a:t>
            </a:r>
          </a:p>
          <a:p>
            <a:pPr>
              <a:buFont typeface="+mj-lt"/>
              <a:buAutoNum type="arabicPeriod"/>
            </a:pPr>
            <a:r>
              <a:rPr lang="en-US" sz="1800" b="1" dirty="0">
                <a:solidFill>
                  <a:srgbClr val="130BB5"/>
                </a:solidFill>
                <a:latin typeface="Courier New" panose="02070309020205020404" pitchFamily="49" charset="0"/>
                <a:cs typeface="Courier New" panose="02070309020205020404" pitchFamily="49" charset="0"/>
              </a:rPr>
              <a:t>import</a:t>
            </a:r>
            <a:r>
              <a:rPr lang="en-US" sz="1800" b="1" dirty="0">
                <a:latin typeface="Courier New" panose="02070309020205020404" pitchFamily="49" charset="0"/>
                <a:cs typeface="Courier New" panose="02070309020205020404" pitchFamily="49" charset="0"/>
              </a:rPr>
              <a:t> </a:t>
            </a:r>
            <a:r>
              <a:rPr lang="en-US" sz="1800" b="1" dirty="0" err="1">
                <a:latin typeface="Courier New" panose="02070309020205020404" pitchFamily="49" charset="0"/>
                <a:cs typeface="Courier New" panose="02070309020205020404" pitchFamily="49" charset="0"/>
              </a:rPr>
              <a:t>javax.servlet.http</a:t>
            </a:r>
            <a:r>
              <a:rPr lang="en-US" sz="1800" b="1" dirty="0">
                <a:latin typeface="Courier New" panose="02070309020205020404" pitchFamily="49" charset="0"/>
                <a:cs typeface="Courier New" panose="02070309020205020404" pitchFamily="49" charset="0"/>
              </a:rPr>
              <a:t>.*;</a:t>
            </a:r>
          </a:p>
          <a:p>
            <a:pPr>
              <a:buFont typeface="+mj-lt"/>
              <a:buAutoNum type="arabicPeriod"/>
            </a:pPr>
            <a:r>
              <a:rPr lang="en-US" sz="1800" b="1" dirty="0">
                <a:solidFill>
                  <a:srgbClr val="130BB5"/>
                </a:solidFill>
                <a:latin typeface="Courier New" panose="02070309020205020404" pitchFamily="49" charset="0"/>
                <a:cs typeface="Courier New" panose="02070309020205020404" pitchFamily="49" charset="0"/>
              </a:rPr>
              <a:t>import</a:t>
            </a:r>
            <a:r>
              <a:rPr lang="en-US" sz="1800" b="1" dirty="0">
                <a:latin typeface="Courier New" panose="02070309020205020404" pitchFamily="49" charset="0"/>
                <a:cs typeface="Courier New" panose="02070309020205020404" pitchFamily="49" charset="0"/>
              </a:rPr>
              <a:t> java.io.*;</a:t>
            </a:r>
          </a:p>
          <a:p>
            <a:pPr>
              <a:buFont typeface="+mj-lt"/>
              <a:buAutoNum type="arabicPeriod"/>
            </a:pPr>
            <a:r>
              <a:rPr lang="en-US" sz="1800" b="1" dirty="0">
                <a:solidFill>
                  <a:srgbClr val="130BB5"/>
                </a:solidFill>
                <a:latin typeface="Courier New" panose="02070309020205020404" pitchFamily="49" charset="0"/>
                <a:cs typeface="Courier New" panose="02070309020205020404" pitchFamily="49" charset="0"/>
              </a:rPr>
              <a:t>public class</a:t>
            </a:r>
            <a:r>
              <a:rPr lang="en-US" sz="1800" b="1" dirty="0">
                <a:latin typeface="Courier New" panose="02070309020205020404" pitchFamily="49" charset="0"/>
                <a:cs typeface="Courier New" panose="02070309020205020404" pitchFamily="49" charset="0"/>
              </a:rPr>
              <a:t> Url1 </a:t>
            </a:r>
            <a:r>
              <a:rPr lang="en-US" sz="1800" b="1" dirty="0">
                <a:solidFill>
                  <a:srgbClr val="130BB5"/>
                </a:solidFill>
                <a:latin typeface="Courier New" panose="02070309020205020404" pitchFamily="49" charset="0"/>
                <a:cs typeface="Courier New" panose="02070309020205020404" pitchFamily="49" charset="0"/>
              </a:rPr>
              <a:t>extends</a:t>
            </a:r>
            <a:r>
              <a:rPr lang="en-US" sz="1800" b="1" dirty="0">
                <a:latin typeface="Courier New" panose="02070309020205020404" pitchFamily="49" charset="0"/>
                <a:cs typeface="Courier New" panose="02070309020205020404" pitchFamily="49" charset="0"/>
              </a:rPr>
              <a:t> </a:t>
            </a:r>
            <a:r>
              <a:rPr lang="en-US" sz="1800" b="1" dirty="0" err="1">
                <a:latin typeface="Courier New" panose="02070309020205020404" pitchFamily="49" charset="0"/>
                <a:cs typeface="Courier New" panose="02070309020205020404" pitchFamily="49" charset="0"/>
              </a:rPr>
              <a:t>HttpServlet</a:t>
            </a:r>
            <a:endParaRPr lang="en-US" sz="1800" b="1" dirty="0">
              <a:latin typeface="Courier New" panose="02070309020205020404" pitchFamily="49" charset="0"/>
              <a:cs typeface="Courier New" panose="02070309020205020404" pitchFamily="49" charset="0"/>
            </a:endParaRPr>
          </a:p>
          <a:p>
            <a:pPr>
              <a:buFont typeface="+mj-lt"/>
              <a:buAutoNum type="arabicPeriod"/>
            </a:pPr>
            <a:r>
              <a:rPr lang="en-US" sz="1800" b="1" dirty="0">
                <a:latin typeface="Courier New" panose="02070309020205020404" pitchFamily="49" charset="0"/>
                <a:cs typeface="Courier New" panose="02070309020205020404" pitchFamily="49" charset="0"/>
              </a:rPr>
              <a:t>{   </a:t>
            </a:r>
            <a:r>
              <a:rPr lang="en-US" sz="1800" b="1" dirty="0">
                <a:solidFill>
                  <a:srgbClr val="130BB5"/>
                </a:solidFill>
                <a:latin typeface="Courier New" panose="02070309020205020404" pitchFamily="49" charset="0"/>
                <a:cs typeface="Courier New" panose="02070309020205020404" pitchFamily="49" charset="0"/>
              </a:rPr>
              <a:t>public void </a:t>
            </a:r>
            <a:r>
              <a:rPr lang="en-US" sz="1800" b="1" dirty="0" err="1">
                <a:latin typeface="Courier New" panose="02070309020205020404" pitchFamily="49" charset="0"/>
                <a:cs typeface="Courier New" panose="02070309020205020404" pitchFamily="49" charset="0"/>
              </a:rPr>
              <a:t>doGet</a:t>
            </a:r>
            <a:r>
              <a:rPr lang="en-US" sz="1800" b="1" dirty="0">
                <a:latin typeface="Courier New" panose="02070309020205020404" pitchFamily="49" charset="0"/>
                <a:cs typeface="Courier New" panose="02070309020205020404" pitchFamily="49" charset="0"/>
              </a:rPr>
              <a:t>(</a:t>
            </a:r>
            <a:r>
              <a:rPr lang="en-US" sz="1800" b="1" dirty="0" err="1">
                <a:latin typeface="Courier New" panose="02070309020205020404" pitchFamily="49" charset="0"/>
                <a:cs typeface="Courier New" panose="02070309020205020404" pitchFamily="49" charset="0"/>
              </a:rPr>
              <a:t>HttpServletRequest</a:t>
            </a:r>
            <a:r>
              <a:rPr lang="en-US" sz="1800" b="1" dirty="0">
                <a:latin typeface="Courier New" panose="02070309020205020404" pitchFamily="49" charset="0"/>
                <a:cs typeface="Courier New" panose="02070309020205020404" pitchFamily="49" charset="0"/>
              </a:rPr>
              <a:t> request, 					     </a:t>
            </a:r>
            <a:r>
              <a:rPr lang="en-US" sz="1800" b="1" dirty="0" err="1">
                <a:latin typeface="Courier New" panose="02070309020205020404" pitchFamily="49" charset="0"/>
                <a:cs typeface="Courier New" panose="02070309020205020404" pitchFamily="49" charset="0"/>
              </a:rPr>
              <a:t>HttpServletResponse</a:t>
            </a:r>
            <a:r>
              <a:rPr lang="en-US" sz="1800" b="1" dirty="0">
                <a:latin typeface="Courier New" panose="02070309020205020404" pitchFamily="49" charset="0"/>
                <a:cs typeface="Courier New" panose="02070309020205020404" pitchFamily="49" charset="0"/>
              </a:rPr>
              <a:t> response)</a:t>
            </a:r>
          </a:p>
          <a:p>
            <a:pPr>
              <a:buFont typeface="+mj-lt"/>
              <a:buAutoNum type="arabicPeriod"/>
            </a:pPr>
            <a:r>
              <a:rPr lang="en-US" sz="1800" b="1" dirty="0">
                <a:latin typeface="Courier New" panose="02070309020205020404" pitchFamily="49" charset="0"/>
                <a:cs typeface="Courier New" panose="02070309020205020404" pitchFamily="49" charset="0"/>
              </a:rPr>
              <a:t>            		</a:t>
            </a:r>
            <a:r>
              <a:rPr lang="en-US" sz="1800" b="1" dirty="0">
                <a:solidFill>
                  <a:srgbClr val="130BB5"/>
                </a:solidFill>
                <a:latin typeface="Courier New" panose="02070309020205020404" pitchFamily="49" charset="0"/>
                <a:cs typeface="Courier New" panose="02070309020205020404" pitchFamily="49" charset="0"/>
              </a:rPr>
              <a:t>throws</a:t>
            </a:r>
            <a:r>
              <a:rPr lang="en-US" sz="1800" b="1" dirty="0">
                <a:latin typeface="Courier New" panose="02070309020205020404" pitchFamily="49" charset="0"/>
                <a:cs typeface="Courier New" panose="02070309020205020404" pitchFamily="49" charset="0"/>
              </a:rPr>
              <a:t> </a:t>
            </a:r>
            <a:r>
              <a:rPr lang="en-US" sz="1800" b="1" dirty="0" err="1">
                <a:latin typeface="Courier New" panose="02070309020205020404" pitchFamily="49" charset="0"/>
                <a:cs typeface="Courier New" panose="02070309020205020404" pitchFamily="49" charset="0"/>
              </a:rPr>
              <a:t>ServletException,IOException</a:t>
            </a:r>
            <a:endParaRPr lang="en-US" sz="1800" b="1" dirty="0">
              <a:latin typeface="Courier New" panose="02070309020205020404" pitchFamily="49" charset="0"/>
              <a:cs typeface="Courier New" panose="02070309020205020404" pitchFamily="49" charset="0"/>
            </a:endParaRPr>
          </a:p>
          <a:p>
            <a:pPr>
              <a:buFont typeface="+mj-lt"/>
              <a:buAutoNum type="arabicPeriod"/>
            </a:pPr>
            <a:r>
              <a:rPr lang="en-US" sz="1800" b="1" dirty="0">
                <a:latin typeface="Courier New" panose="02070309020205020404" pitchFamily="49" charset="0"/>
                <a:cs typeface="Courier New" panose="02070309020205020404" pitchFamily="49" charset="0"/>
              </a:rPr>
              <a:t> {  String </a:t>
            </a:r>
            <a:r>
              <a:rPr lang="en-US" sz="1800" b="1" dirty="0" err="1">
                <a:latin typeface="Courier New" panose="02070309020205020404" pitchFamily="49" charset="0"/>
                <a:cs typeface="Courier New" panose="02070309020205020404" pitchFamily="49" charset="0"/>
              </a:rPr>
              <a:t>url</a:t>
            </a:r>
            <a:r>
              <a:rPr lang="en-US" sz="1800" b="1" dirty="0">
                <a:latin typeface="Courier New" panose="02070309020205020404" pitchFamily="49" charset="0"/>
                <a:cs typeface="Courier New" panose="02070309020205020404" pitchFamily="49" charset="0"/>
              </a:rPr>
              <a:t>;</a:t>
            </a:r>
          </a:p>
          <a:p>
            <a:pPr>
              <a:buFont typeface="+mj-lt"/>
              <a:buAutoNum type="arabicPeriod"/>
            </a:pPr>
            <a:r>
              <a:rPr lang="en-US" sz="1800" b="1" dirty="0">
                <a:latin typeface="Courier New" panose="02070309020205020404" pitchFamily="49" charset="0"/>
                <a:cs typeface="Courier New" panose="02070309020205020404" pitchFamily="49" charset="0"/>
              </a:rPr>
              <a:t>    </a:t>
            </a:r>
            <a:r>
              <a:rPr lang="en-US" sz="1800" b="1" dirty="0" err="1">
                <a:latin typeface="Courier New" panose="02070309020205020404" pitchFamily="49" charset="0"/>
                <a:cs typeface="Courier New" panose="02070309020205020404" pitchFamily="49" charset="0"/>
              </a:rPr>
              <a:t>response.setContentType</a:t>
            </a:r>
            <a:r>
              <a:rPr lang="en-US" sz="1800" b="1" dirty="0">
                <a:latin typeface="Courier New" panose="02070309020205020404" pitchFamily="49" charset="0"/>
                <a:cs typeface="Courier New" panose="02070309020205020404" pitchFamily="49" charset="0"/>
              </a:rPr>
              <a:t>(</a:t>
            </a:r>
            <a:r>
              <a:rPr lang="en-US" sz="1800" b="1" dirty="0">
                <a:solidFill>
                  <a:schemeClr val="accent6">
                    <a:lumMod val="50000"/>
                  </a:schemeClr>
                </a:solidFill>
                <a:latin typeface="Courier New" panose="02070309020205020404" pitchFamily="49" charset="0"/>
                <a:cs typeface="Courier New" panose="02070309020205020404" pitchFamily="49" charset="0"/>
              </a:rPr>
              <a:t>"text/html"</a:t>
            </a:r>
            <a:r>
              <a:rPr lang="en-US" sz="1800" b="1" dirty="0">
                <a:latin typeface="Courier New" panose="02070309020205020404" pitchFamily="49" charset="0"/>
                <a:cs typeface="Courier New" panose="02070309020205020404" pitchFamily="49" charset="0"/>
              </a:rPr>
              <a:t>);</a:t>
            </a:r>
          </a:p>
          <a:p>
            <a:pPr>
              <a:buFont typeface="+mj-lt"/>
              <a:buAutoNum type="arabicPeriod"/>
            </a:pPr>
            <a:r>
              <a:rPr lang="en-US" sz="1800" b="1" dirty="0">
                <a:latin typeface="Courier New" panose="02070309020205020404" pitchFamily="49" charset="0"/>
                <a:cs typeface="Courier New" panose="02070309020205020404" pitchFamily="49" charset="0"/>
              </a:rPr>
              <a:t>    </a:t>
            </a:r>
            <a:r>
              <a:rPr lang="en-US" sz="1800" b="1" dirty="0" err="1">
                <a:latin typeface="Courier New" panose="02070309020205020404" pitchFamily="49" charset="0"/>
                <a:cs typeface="Courier New" panose="02070309020205020404" pitchFamily="49" charset="0"/>
              </a:rPr>
              <a:t>PrintWriter</a:t>
            </a:r>
            <a:r>
              <a:rPr lang="en-US" sz="1800" b="1" dirty="0">
                <a:latin typeface="Courier New" panose="02070309020205020404" pitchFamily="49" charset="0"/>
                <a:cs typeface="Courier New" panose="02070309020205020404" pitchFamily="49" charset="0"/>
              </a:rPr>
              <a:t> out=</a:t>
            </a:r>
            <a:r>
              <a:rPr lang="en-US" sz="1800" b="1" dirty="0" err="1">
                <a:latin typeface="Courier New" panose="02070309020205020404" pitchFamily="49" charset="0"/>
                <a:cs typeface="Courier New" panose="02070309020205020404" pitchFamily="49" charset="0"/>
              </a:rPr>
              <a:t>response.getWriter</a:t>
            </a:r>
            <a:r>
              <a:rPr lang="en-US" sz="1800" b="1" dirty="0">
                <a:latin typeface="Courier New" panose="02070309020205020404" pitchFamily="49" charset="0"/>
                <a:cs typeface="Courier New" panose="02070309020205020404" pitchFamily="49" charset="0"/>
              </a:rPr>
              <a:t>();</a:t>
            </a:r>
          </a:p>
          <a:p>
            <a:pPr>
              <a:buFont typeface="+mj-lt"/>
              <a:buAutoNum type="arabicPeriod"/>
            </a:pPr>
            <a:r>
              <a:rPr lang="en-US" sz="1800" b="1" dirty="0">
                <a:latin typeface="Courier New" panose="02070309020205020404" pitchFamily="49" charset="0"/>
                <a:cs typeface="Courier New" panose="02070309020205020404" pitchFamily="49" charset="0"/>
              </a:rPr>
              <a:t>   </a:t>
            </a:r>
            <a:r>
              <a:rPr lang="en-US" sz="1800" b="1" dirty="0">
                <a:solidFill>
                  <a:schemeClr val="tx1">
                    <a:lumMod val="65000"/>
                    <a:lumOff val="35000"/>
                  </a:schemeClr>
                </a:solidFill>
                <a:latin typeface="Courier New" panose="02070309020205020404" pitchFamily="49" charset="0"/>
                <a:cs typeface="Courier New" panose="02070309020205020404" pitchFamily="49" charset="0"/>
              </a:rPr>
              <a:t>//for URL rewriting</a:t>
            </a:r>
          </a:p>
          <a:p>
            <a:pPr>
              <a:buFont typeface="+mj-lt"/>
              <a:buAutoNum type="arabicPeriod"/>
            </a:pPr>
            <a:r>
              <a:rPr lang="en-US" sz="1800" b="1" dirty="0">
                <a:latin typeface="Courier New" panose="02070309020205020404" pitchFamily="49" charset="0"/>
                <a:cs typeface="Courier New" panose="02070309020205020404" pitchFamily="49" charset="0"/>
              </a:rPr>
              <a:t>   </a:t>
            </a:r>
            <a:r>
              <a:rPr lang="en-US" sz="1800" b="1" dirty="0" err="1">
                <a:latin typeface="Courier New" panose="02070309020205020404" pitchFamily="49" charset="0"/>
                <a:cs typeface="Courier New" panose="02070309020205020404" pitchFamily="49" charset="0"/>
              </a:rPr>
              <a:t>url</a:t>
            </a:r>
            <a:r>
              <a:rPr lang="en-US" sz="1800" b="1" dirty="0">
                <a:latin typeface="Courier New" panose="02070309020205020404" pitchFamily="49" charset="0"/>
                <a:cs typeface="Courier New" panose="02070309020205020404" pitchFamily="49" charset="0"/>
              </a:rPr>
              <a:t>= "http://localhost:8080/Session  							  /Url2?s_id1=054&amp;s_id2=055";       </a:t>
            </a:r>
          </a:p>
          <a:p>
            <a:pPr>
              <a:buFont typeface="+mj-lt"/>
              <a:buAutoNum type="arabicPeriod"/>
            </a:pPr>
            <a:r>
              <a:rPr lang="en-US" sz="1800" b="1" dirty="0">
                <a:latin typeface="Courier New" panose="02070309020205020404" pitchFamily="49" charset="0"/>
                <a:cs typeface="Courier New" panose="02070309020205020404" pitchFamily="49" charset="0"/>
              </a:rPr>
              <a:t>   </a:t>
            </a:r>
            <a:r>
              <a:rPr lang="en-US" sz="1800" b="1" dirty="0" err="1">
                <a:latin typeface="Courier New" panose="02070309020205020404" pitchFamily="49" charset="0"/>
                <a:cs typeface="Courier New" panose="02070309020205020404" pitchFamily="49" charset="0"/>
              </a:rPr>
              <a:t>out.println</a:t>
            </a:r>
            <a:r>
              <a:rPr lang="en-US" sz="1800" b="1" dirty="0">
                <a:latin typeface="Courier New" panose="02070309020205020404" pitchFamily="49" charset="0"/>
                <a:cs typeface="Courier New" panose="02070309020205020404" pitchFamily="49" charset="0"/>
              </a:rPr>
              <a:t>(</a:t>
            </a:r>
            <a:r>
              <a:rPr lang="en-US" sz="1800" b="1" dirty="0">
                <a:solidFill>
                  <a:schemeClr val="accent6">
                    <a:lumMod val="50000"/>
                  </a:schemeClr>
                </a:solidFill>
                <a:latin typeface="Courier New" panose="02070309020205020404" pitchFamily="49" charset="0"/>
                <a:cs typeface="Courier New" panose="02070309020205020404" pitchFamily="49" charset="0"/>
              </a:rPr>
              <a:t>"&lt;a </a:t>
            </a:r>
            <a:r>
              <a:rPr lang="en-US" sz="1800" b="1" dirty="0" err="1">
                <a:solidFill>
                  <a:schemeClr val="accent6">
                    <a:lumMod val="50000"/>
                  </a:schemeClr>
                </a:solidFill>
                <a:latin typeface="Courier New" panose="02070309020205020404" pitchFamily="49" charset="0"/>
                <a:cs typeface="Courier New" panose="02070309020205020404" pitchFamily="49" charset="0"/>
              </a:rPr>
              <a:t>href</a:t>
            </a:r>
            <a:r>
              <a:rPr lang="en-US" sz="1800" b="1" dirty="0">
                <a:solidFill>
                  <a:schemeClr val="accent6">
                    <a:lumMod val="50000"/>
                  </a:schemeClr>
                </a:solidFill>
                <a:latin typeface="Courier New" panose="02070309020205020404" pitchFamily="49" charset="0"/>
                <a:cs typeface="Courier New" panose="02070309020205020404" pitchFamily="49" charset="0"/>
              </a:rPr>
              <a:t>="</a:t>
            </a:r>
            <a:r>
              <a:rPr lang="en-US" sz="1800" b="1" dirty="0">
                <a:latin typeface="Courier New" panose="02070309020205020404" pitchFamily="49" charset="0"/>
                <a:cs typeface="Courier New" panose="02070309020205020404" pitchFamily="49" charset="0"/>
              </a:rPr>
              <a:t>+</a:t>
            </a:r>
            <a:r>
              <a:rPr lang="en-US" sz="1800" b="1" dirty="0" err="1">
                <a:latin typeface="Courier New" panose="02070309020205020404" pitchFamily="49" charset="0"/>
                <a:cs typeface="Courier New" panose="02070309020205020404" pitchFamily="49" charset="0"/>
              </a:rPr>
              <a:t>url</a:t>
            </a:r>
            <a:r>
              <a:rPr lang="en-US" sz="1800" b="1" dirty="0">
                <a:latin typeface="Courier New" panose="02070309020205020404" pitchFamily="49" charset="0"/>
                <a:cs typeface="Courier New" panose="02070309020205020404" pitchFamily="49" charset="0"/>
              </a:rPr>
              <a:t>+</a:t>
            </a:r>
            <a:r>
              <a:rPr lang="en-US" sz="1800" b="1" dirty="0">
                <a:solidFill>
                  <a:schemeClr val="accent6">
                    <a:lumMod val="50000"/>
                  </a:schemeClr>
                </a:solidFill>
                <a:latin typeface="Courier New" panose="02070309020205020404" pitchFamily="49" charset="0"/>
                <a:cs typeface="Courier New" panose="02070309020205020404" pitchFamily="49" charset="0"/>
              </a:rPr>
              <a:t>"&gt;next page&lt;/a&gt;"</a:t>
            </a:r>
            <a:r>
              <a:rPr lang="en-US" sz="1800" b="1" dirty="0">
                <a:latin typeface="Courier New" panose="02070309020205020404" pitchFamily="49" charset="0"/>
                <a:cs typeface="Courier New" panose="02070309020205020404" pitchFamily="49" charset="0"/>
              </a:rPr>
              <a:t>);</a:t>
            </a:r>
          </a:p>
          <a:p>
            <a:pPr>
              <a:buFont typeface="+mj-lt"/>
              <a:buAutoNum type="arabicPeriod"/>
            </a:pPr>
            <a:r>
              <a:rPr lang="en-US" sz="1800" b="1" dirty="0">
                <a:latin typeface="Courier New" panose="02070309020205020404" pitchFamily="49" charset="0"/>
                <a:cs typeface="Courier New" panose="02070309020205020404" pitchFamily="49" charset="0"/>
              </a:rPr>
              <a:t> } }</a:t>
            </a:r>
          </a:p>
        </p:txBody>
      </p:sp>
      <p:sp>
        <p:nvSpPr>
          <p:cNvPr id="4" name="Slide Number Placeholder 3"/>
          <p:cNvSpPr>
            <a:spLocks noGrp="1"/>
          </p:cNvSpPr>
          <p:nvPr>
            <p:ph type="sldNum" sz="quarter" idx="12"/>
          </p:nvPr>
        </p:nvSpPr>
        <p:spPr/>
        <p:txBody>
          <a:bodyPr/>
          <a:lstStyle/>
          <a:p>
            <a:fld id="{5EA8BEFB-AE5B-48F9-BBAD-B489CDE48C80}" type="slidenum">
              <a:rPr lang="en-US" smtClean="0"/>
              <a:pPr/>
              <a:t>19</a:t>
            </a:fld>
            <a:endParaRPr lang="en-US" dirty="0"/>
          </a:p>
        </p:txBody>
      </p:sp>
      <p:sp>
        <p:nvSpPr>
          <p:cNvPr id="5" name="Wave 4"/>
          <p:cNvSpPr/>
          <p:nvPr/>
        </p:nvSpPr>
        <p:spPr>
          <a:xfrm>
            <a:off x="7620000" y="914400"/>
            <a:ext cx="1524000" cy="533400"/>
          </a:xfrm>
          <a:prstGeom prst="wave">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2"/>
                </a:solidFill>
              </a:rPr>
              <a:t>Url1.java</a:t>
            </a:r>
          </a:p>
        </p:txBody>
      </p:sp>
      <p:cxnSp>
        <p:nvCxnSpPr>
          <p:cNvPr id="7" name="Straight Connector 6"/>
          <p:cNvCxnSpPr/>
          <p:nvPr/>
        </p:nvCxnSpPr>
        <p:spPr>
          <a:xfrm>
            <a:off x="1905000" y="5334000"/>
            <a:ext cx="3962400" cy="0"/>
          </a:xfrm>
          <a:prstGeom prst="line">
            <a:avLst/>
          </a:prstGeom>
          <a:ln w="25400">
            <a:solidFill>
              <a:srgbClr val="008000"/>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4114800" y="5638800"/>
            <a:ext cx="762000" cy="0"/>
          </a:xfrm>
          <a:prstGeom prst="line">
            <a:avLst/>
          </a:prstGeom>
          <a:ln w="25400">
            <a:solidFill>
              <a:srgbClr val="008000"/>
            </a:solidFill>
          </a:ln>
        </p:spPr>
        <p:style>
          <a:lnRef idx="1">
            <a:schemeClr val="accent1"/>
          </a:lnRef>
          <a:fillRef idx="0">
            <a:schemeClr val="accent1"/>
          </a:fillRef>
          <a:effectRef idx="0">
            <a:schemeClr val="accent1"/>
          </a:effectRef>
          <a:fontRef idx="minor">
            <a:schemeClr val="tx1"/>
          </a:fontRef>
        </p:style>
      </p:cxnSp>
      <p:sp>
        <p:nvSpPr>
          <p:cNvPr id="10" name="Rounded Rectangle 9"/>
          <p:cNvSpPr/>
          <p:nvPr/>
        </p:nvSpPr>
        <p:spPr>
          <a:xfrm>
            <a:off x="4876800" y="5334000"/>
            <a:ext cx="2743200" cy="304800"/>
          </a:xfrm>
          <a:prstGeom prst="roundRect">
            <a:avLst/>
          </a:prstGeom>
          <a:solidFill>
            <a:srgbClr val="FF0000">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Callout 10"/>
          <p:cNvSpPr/>
          <p:nvPr/>
        </p:nvSpPr>
        <p:spPr>
          <a:xfrm>
            <a:off x="6553200" y="4191000"/>
            <a:ext cx="1981200" cy="685800"/>
          </a:xfrm>
          <a:prstGeom prst="wedgeEllipseCallout">
            <a:avLst>
              <a:gd name="adj1" fmla="val -37555"/>
              <a:gd name="adj2" fmla="val 112742"/>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rPr>
              <a:t>URL Rewriting</a:t>
            </a:r>
          </a:p>
        </p:txBody>
      </p:sp>
    </p:spTree>
    <p:extLst>
      <p:ext uri="{BB962C8B-B14F-4D97-AF65-F5344CB8AC3E}">
        <p14:creationId xmlns:p14="http://schemas.microsoft.com/office/powerpoint/2010/main" val="2806907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 calcmode="lin" valueType="num">
                                      <p:cBhvr additive="base">
                                        <p:cTn id="11"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 calcmode="lin" valueType="num">
                                      <p:cBhvr additive="base">
                                        <p:cTn id="1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 calcmode="lin" valueType="num">
                                      <p:cBhvr additive="base">
                                        <p:cTn id="2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anim calcmode="lin" valueType="num">
                                      <p:cBhvr additive="base">
                                        <p:cTn id="2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 calcmode="lin" valueType="num">
                                      <p:cBhvr additive="base">
                                        <p:cTn id="3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3">
                                            <p:txEl>
                                              <p:pRg st="5" end="5"/>
                                            </p:txEl>
                                          </p:spTgt>
                                        </p:tgtEl>
                                        <p:attrNameLst>
                                          <p:attrName>style.visibility</p:attrName>
                                        </p:attrNameLst>
                                      </p:cBhvr>
                                      <p:to>
                                        <p:strVal val="visible"/>
                                      </p:to>
                                    </p:set>
                                    <p:anim calcmode="lin" valueType="num">
                                      <p:cBhvr additive="base">
                                        <p:cTn id="41"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3">
                                            <p:txEl>
                                              <p:pRg st="6" end="6"/>
                                            </p:txEl>
                                          </p:spTgt>
                                        </p:tgtEl>
                                        <p:attrNameLst>
                                          <p:attrName>style.visibility</p:attrName>
                                        </p:attrNameLst>
                                      </p:cBhvr>
                                      <p:to>
                                        <p:strVal val="visible"/>
                                      </p:to>
                                    </p:set>
                                    <p:anim calcmode="lin" valueType="num">
                                      <p:cBhvr additive="base">
                                        <p:cTn id="47"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nodeType="clickEffect">
                                  <p:stCondLst>
                                    <p:cond delay="0"/>
                                  </p:stCondLst>
                                  <p:childTnLst>
                                    <p:set>
                                      <p:cBhvr>
                                        <p:cTn id="52" dur="1" fill="hold">
                                          <p:stCondLst>
                                            <p:cond delay="0"/>
                                          </p:stCondLst>
                                        </p:cTn>
                                        <p:tgtEl>
                                          <p:spTgt spid="3">
                                            <p:txEl>
                                              <p:pRg st="7" end="7"/>
                                            </p:txEl>
                                          </p:spTgt>
                                        </p:tgtEl>
                                        <p:attrNameLst>
                                          <p:attrName>style.visibility</p:attrName>
                                        </p:attrNameLst>
                                      </p:cBhvr>
                                      <p:to>
                                        <p:strVal val="visible"/>
                                      </p:to>
                                    </p:set>
                                    <p:anim calcmode="lin" valueType="num">
                                      <p:cBhvr additive="base">
                                        <p:cTn id="53"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4"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nodeType="clickEffect">
                                  <p:stCondLst>
                                    <p:cond delay="0"/>
                                  </p:stCondLst>
                                  <p:childTnLst>
                                    <p:set>
                                      <p:cBhvr>
                                        <p:cTn id="58" dur="1" fill="hold">
                                          <p:stCondLst>
                                            <p:cond delay="0"/>
                                          </p:stCondLst>
                                        </p:cTn>
                                        <p:tgtEl>
                                          <p:spTgt spid="3">
                                            <p:txEl>
                                              <p:pRg st="8" end="8"/>
                                            </p:txEl>
                                          </p:spTgt>
                                        </p:tgtEl>
                                        <p:attrNameLst>
                                          <p:attrName>style.visibility</p:attrName>
                                        </p:attrNameLst>
                                      </p:cBhvr>
                                      <p:to>
                                        <p:strVal val="visible"/>
                                      </p:to>
                                    </p:set>
                                    <p:anim calcmode="lin" valueType="num">
                                      <p:cBhvr additive="base">
                                        <p:cTn id="59"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60"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2" presetClass="entr" presetSubtype="4" fill="hold" nodeType="clickEffect">
                                  <p:stCondLst>
                                    <p:cond delay="0"/>
                                  </p:stCondLst>
                                  <p:childTnLst>
                                    <p:set>
                                      <p:cBhvr>
                                        <p:cTn id="64" dur="1" fill="hold">
                                          <p:stCondLst>
                                            <p:cond delay="0"/>
                                          </p:stCondLst>
                                        </p:cTn>
                                        <p:tgtEl>
                                          <p:spTgt spid="3">
                                            <p:txEl>
                                              <p:pRg st="9" end="9"/>
                                            </p:txEl>
                                          </p:spTgt>
                                        </p:tgtEl>
                                        <p:attrNameLst>
                                          <p:attrName>style.visibility</p:attrName>
                                        </p:attrNameLst>
                                      </p:cBhvr>
                                      <p:to>
                                        <p:strVal val="visible"/>
                                      </p:to>
                                    </p:set>
                                    <p:anim calcmode="lin" valueType="num">
                                      <p:cBhvr additive="base">
                                        <p:cTn id="65"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66"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2" presetClass="entr" presetSubtype="4" fill="hold" nodeType="clickEffect">
                                  <p:stCondLst>
                                    <p:cond delay="0"/>
                                  </p:stCondLst>
                                  <p:childTnLst>
                                    <p:set>
                                      <p:cBhvr>
                                        <p:cTn id="70" dur="1" fill="hold">
                                          <p:stCondLst>
                                            <p:cond delay="0"/>
                                          </p:stCondLst>
                                        </p:cTn>
                                        <p:tgtEl>
                                          <p:spTgt spid="3">
                                            <p:txEl>
                                              <p:pRg st="10" end="10"/>
                                            </p:txEl>
                                          </p:spTgt>
                                        </p:tgtEl>
                                        <p:attrNameLst>
                                          <p:attrName>style.visibility</p:attrName>
                                        </p:attrNameLst>
                                      </p:cBhvr>
                                      <p:to>
                                        <p:strVal val="visible"/>
                                      </p:to>
                                    </p:set>
                                    <p:anim calcmode="lin" valueType="num">
                                      <p:cBhvr additive="base">
                                        <p:cTn id="71"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72" dur="500" fill="hold"/>
                                        <p:tgtEl>
                                          <p:spTgt spid="3">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7"/>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8"/>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10"/>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11"/>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2" presetClass="entr" presetSubtype="4" fill="hold" nodeType="clickEffect">
                                  <p:stCondLst>
                                    <p:cond delay="0"/>
                                  </p:stCondLst>
                                  <p:childTnLst>
                                    <p:set>
                                      <p:cBhvr>
                                        <p:cTn id="88" dur="1" fill="hold">
                                          <p:stCondLst>
                                            <p:cond delay="0"/>
                                          </p:stCondLst>
                                        </p:cTn>
                                        <p:tgtEl>
                                          <p:spTgt spid="3">
                                            <p:txEl>
                                              <p:pRg st="11" end="11"/>
                                            </p:txEl>
                                          </p:spTgt>
                                        </p:tgtEl>
                                        <p:attrNameLst>
                                          <p:attrName>style.visibility</p:attrName>
                                        </p:attrNameLst>
                                      </p:cBhvr>
                                      <p:to>
                                        <p:strVal val="visible"/>
                                      </p:to>
                                    </p:set>
                                    <p:anim calcmode="lin" valueType="num">
                                      <p:cBhvr additive="base">
                                        <p:cTn id="89" dur="500" fill="hold"/>
                                        <p:tgtEl>
                                          <p:spTgt spid="3">
                                            <p:txEl>
                                              <p:pRg st="11" end="11"/>
                                            </p:txEl>
                                          </p:spTgt>
                                        </p:tgtEl>
                                        <p:attrNameLst>
                                          <p:attrName>ppt_x</p:attrName>
                                        </p:attrNameLst>
                                      </p:cBhvr>
                                      <p:tavLst>
                                        <p:tav tm="0">
                                          <p:val>
                                            <p:strVal val="#ppt_x"/>
                                          </p:val>
                                        </p:tav>
                                        <p:tav tm="100000">
                                          <p:val>
                                            <p:strVal val="#ppt_x"/>
                                          </p:val>
                                        </p:tav>
                                      </p:tavLst>
                                    </p:anim>
                                    <p:anim calcmode="lin" valueType="num">
                                      <p:cBhvr additive="base">
                                        <p:cTn id="90" dur="500" fill="hold"/>
                                        <p:tgtEl>
                                          <p:spTgt spid="3">
                                            <p:txEl>
                                              <p:pRg st="11" end="11"/>
                                            </p:txEl>
                                          </p:spTgt>
                                        </p:tgtEl>
                                        <p:attrNameLst>
                                          <p:attrName>ppt_y</p:attrName>
                                        </p:attrNameLst>
                                      </p:cBhvr>
                                      <p:tavLst>
                                        <p:tav tm="0">
                                          <p:val>
                                            <p:strVal val="1+#ppt_h/2"/>
                                          </p:val>
                                        </p:tav>
                                        <p:tav tm="100000">
                                          <p:val>
                                            <p:strVal val="#ppt_y"/>
                                          </p:val>
                                        </p:tav>
                                      </p:tavLst>
                                    </p:anim>
                                  </p:childTnLst>
                                </p:cTn>
                              </p:par>
                              <p:par>
                                <p:cTn id="91" presetID="2" presetClass="entr" presetSubtype="4" fill="hold" nodeType="withEffect">
                                  <p:stCondLst>
                                    <p:cond delay="0"/>
                                  </p:stCondLst>
                                  <p:childTnLst>
                                    <p:set>
                                      <p:cBhvr>
                                        <p:cTn id="92" dur="1" fill="hold">
                                          <p:stCondLst>
                                            <p:cond delay="0"/>
                                          </p:stCondLst>
                                        </p:cTn>
                                        <p:tgtEl>
                                          <p:spTgt spid="3">
                                            <p:txEl>
                                              <p:pRg st="12" end="12"/>
                                            </p:txEl>
                                          </p:spTgt>
                                        </p:tgtEl>
                                        <p:attrNameLst>
                                          <p:attrName>style.visibility</p:attrName>
                                        </p:attrNameLst>
                                      </p:cBhvr>
                                      <p:to>
                                        <p:strVal val="visible"/>
                                      </p:to>
                                    </p:set>
                                    <p:anim calcmode="lin" valueType="num">
                                      <p:cBhvr additive="base">
                                        <p:cTn id="93" dur="500" fill="hold"/>
                                        <p:tgtEl>
                                          <p:spTgt spid="3">
                                            <p:txEl>
                                              <p:pRg st="12" end="12"/>
                                            </p:txEl>
                                          </p:spTgt>
                                        </p:tgtEl>
                                        <p:attrNameLst>
                                          <p:attrName>ppt_x</p:attrName>
                                        </p:attrNameLst>
                                      </p:cBhvr>
                                      <p:tavLst>
                                        <p:tav tm="0">
                                          <p:val>
                                            <p:strVal val="#ppt_x"/>
                                          </p:val>
                                        </p:tav>
                                        <p:tav tm="100000">
                                          <p:val>
                                            <p:strVal val="#ppt_x"/>
                                          </p:val>
                                        </p:tav>
                                      </p:tavLst>
                                    </p:anim>
                                    <p:anim calcmode="lin" valueType="num">
                                      <p:cBhvr additive="base">
                                        <p:cTn id="94" dur="500" fill="hold"/>
                                        <p:tgtEl>
                                          <p:spTgt spid="3">
                                            <p:txEl>
                                              <p:pRg st="12" end="1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0" grpId="0" animBg="1"/>
      <p:bldP spid="11"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ktangel 11"/>
          <p:cNvSpPr/>
          <p:nvPr/>
        </p:nvSpPr>
        <p:spPr>
          <a:xfrm>
            <a:off x="0" y="6477000"/>
            <a:ext cx="9144000" cy="381000"/>
          </a:xfrm>
          <a:prstGeom prst="rect">
            <a:avLst/>
          </a:prstGeom>
          <a:solidFill>
            <a:srgbClr val="34495E"/>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nchor="ctr"/>
          <a:lstStyle/>
          <a:p>
            <a:pPr indent="-342900">
              <a:defRPr/>
            </a:pPr>
            <a:r>
              <a:rPr lang="en-US" dirty="0">
                <a:ea typeface="Open Sans Extrabold" panose="020B0906030804020204" pitchFamily="34" charset="0"/>
                <a:cs typeface="Open Sans Extrabold" panose="020B0906030804020204" pitchFamily="34" charset="0"/>
              </a:rPr>
              <a:t>ADVANCED JAVA - 2160707</a:t>
            </a:r>
            <a:r>
              <a:rPr lang="da-DK" noProof="1">
                <a:solidFill>
                  <a:srgbClr val="FFFFFF"/>
                </a:solidFill>
                <a:ea typeface="Open Sans" panose="020B0606030504020204" pitchFamily="34" charset="0"/>
                <a:cs typeface="Open Sans" panose="020B0606030504020204" pitchFamily="34" charset="0"/>
              </a:rPr>
              <a:t>                                Darshan Institute of Engineering &amp; Technology</a:t>
            </a:r>
          </a:p>
        </p:txBody>
      </p:sp>
      <p:sp>
        <p:nvSpPr>
          <p:cNvPr id="36866" name="AutoShape 2" descr="Image result for java logo"/>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36868" name="AutoShape 4" descr="Image result for java logo"/>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36870" name="AutoShape 6" descr="Image result for java logo"/>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36872" name="AutoShape 8" descr="Image result for java logo"/>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36874" name="AutoShape 10" descr="Image result for java logo"/>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6" name="Title 1"/>
          <p:cNvSpPr txBox="1">
            <a:spLocks/>
          </p:cNvSpPr>
          <p:nvPr/>
        </p:nvSpPr>
        <p:spPr>
          <a:xfrm>
            <a:off x="190500" y="106363"/>
            <a:ext cx="8763000" cy="808037"/>
          </a:xfrm>
          <a:prstGeom prst="rect">
            <a:avLst/>
          </a:prstGeom>
        </p:spPr>
        <p:txBody>
          <a:bodyPr vert="horz" lIns="91440" tIns="45720" rIns="91440" bIns="45720" rtlCol="0" anchor="ctr">
            <a:normAutofit/>
          </a:bodyPr>
          <a:lstStyle/>
          <a:p>
            <a:pPr marL="0" marR="0" lvl="0" indent="0" defTabSz="914400" rtl="0" eaLnBrk="1" fontAlgn="auto" latinLnBrk="0" hangingPunct="1">
              <a:lnSpc>
                <a:spcPct val="100000"/>
              </a:lnSpc>
              <a:spcBef>
                <a:spcPct val="0"/>
              </a:spcBef>
              <a:spcAft>
                <a:spcPts val="0"/>
              </a:spcAft>
              <a:buClrTx/>
              <a:buSzTx/>
              <a:buFontTx/>
              <a:buNone/>
              <a:tabLst/>
              <a:defRPr/>
            </a:pPr>
            <a:r>
              <a:rPr lang="en-US" sz="4400" dirty="0">
                <a:latin typeface="+mj-lt"/>
                <a:ea typeface="Open Sans Extrabold" panose="020B0906030804020204" pitchFamily="34" charset="0"/>
                <a:cs typeface="Open Sans Extrabold" panose="020B0906030804020204" pitchFamily="34" charset="0"/>
              </a:rPr>
              <a:t>Subject Overview</a:t>
            </a:r>
          </a:p>
        </p:txBody>
      </p:sp>
      <p:graphicFrame>
        <p:nvGraphicFramePr>
          <p:cNvPr id="17" name="Content Placeholder 3"/>
          <p:cNvGraphicFramePr>
            <a:graphicFrameLocks/>
          </p:cNvGraphicFramePr>
          <p:nvPr/>
        </p:nvGraphicFramePr>
        <p:xfrm>
          <a:off x="533400" y="1123713"/>
          <a:ext cx="6553200" cy="3143487"/>
        </p:xfrm>
        <a:graphic>
          <a:graphicData uri="http://schemas.openxmlformats.org/drawingml/2006/table">
            <a:tbl>
              <a:tblPr firstRow="1" bandRow="1">
                <a:tableStyleId>{5940675A-B579-460E-94D1-54222C63F5DA}</a:tableStyleId>
              </a:tblPr>
              <a:tblGrid>
                <a:gridCol w="927623">
                  <a:extLst>
                    <a:ext uri="{9D8B030D-6E8A-4147-A177-3AD203B41FA5}">
                      <a16:colId xmlns:a16="http://schemas.microsoft.com/office/drawing/2014/main" val="20000"/>
                    </a:ext>
                  </a:extLst>
                </a:gridCol>
                <a:gridCol w="4025376">
                  <a:extLst>
                    <a:ext uri="{9D8B030D-6E8A-4147-A177-3AD203B41FA5}">
                      <a16:colId xmlns:a16="http://schemas.microsoft.com/office/drawing/2014/main" val="20001"/>
                    </a:ext>
                  </a:extLst>
                </a:gridCol>
                <a:gridCol w="1600201">
                  <a:extLst>
                    <a:ext uri="{9D8B030D-6E8A-4147-A177-3AD203B41FA5}">
                      <a16:colId xmlns:a16="http://schemas.microsoft.com/office/drawing/2014/main" val="20002"/>
                    </a:ext>
                  </a:extLst>
                </a:gridCol>
              </a:tblGrid>
              <a:tr h="412829">
                <a:tc>
                  <a:txBody>
                    <a:bodyPr/>
                    <a:lstStyle/>
                    <a:p>
                      <a:pPr algn="ctr"/>
                      <a:r>
                        <a:rPr lang="en-US" b="1" dirty="0"/>
                        <a:t>Sr. No.</a:t>
                      </a:r>
                    </a:p>
                  </a:txBody>
                  <a:tcPr/>
                </a:tc>
                <a:tc>
                  <a:txBody>
                    <a:bodyPr/>
                    <a:lstStyle/>
                    <a:p>
                      <a:r>
                        <a:rPr lang="en-US" b="1" dirty="0"/>
                        <a:t>Unit</a:t>
                      </a:r>
                    </a:p>
                  </a:txBody>
                  <a:tcPr/>
                </a:tc>
                <a:tc>
                  <a:txBody>
                    <a:bodyPr/>
                    <a:lstStyle/>
                    <a:p>
                      <a:r>
                        <a:rPr lang="en-US" b="1" dirty="0"/>
                        <a:t>% </a:t>
                      </a:r>
                      <a:r>
                        <a:rPr lang="en-US" b="1" dirty="0" err="1"/>
                        <a:t>Weightage</a:t>
                      </a:r>
                      <a:endParaRPr lang="en-US" b="1" dirty="0"/>
                    </a:p>
                  </a:txBody>
                  <a:tcPr/>
                </a:tc>
                <a:extLst>
                  <a:ext uri="{0D108BD9-81ED-4DB2-BD59-A6C34878D82A}">
                    <a16:rowId xmlns:a16="http://schemas.microsoft.com/office/drawing/2014/main" val="10000"/>
                  </a:ext>
                </a:extLst>
              </a:tr>
              <a:tr h="343039">
                <a:tc>
                  <a:txBody>
                    <a:bodyPr/>
                    <a:lstStyle/>
                    <a:p>
                      <a:pPr algn="ctr"/>
                      <a:r>
                        <a:rPr lang="en-US" dirty="0"/>
                        <a:t>1</a:t>
                      </a:r>
                      <a:endParaRPr lang="en-US" b="1" dirty="0"/>
                    </a:p>
                  </a:txBody>
                  <a:tcPr/>
                </a:tc>
                <a:tc>
                  <a:txBody>
                    <a:bodyPr/>
                    <a:lstStyle/>
                    <a:p>
                      <a:r>
                        <a:rPr lang="en-US" sz="1800" kern="1200" baseline="0" dirty="0"/>
                        <a:t> Java Networking 	</a:t>
                      </a:r>
                      <a:endParaRPr lang="en-US" sz="1800" b="1" kern="1200" baseline="0" dirty="0">
                        <a:solidFill>
                          <a:schemeClr val="tx1"/>
                        </a:solidFill>
                        <a:latin typeface="+mn-lt"/>
                        <a:ea typeface="+mn-ea"/>
                        <a:cs typeface="+mn-cs"/>
                      </a:endParaRPr>
                    </a:p>
                  </a:txBody>
                  <a:tcPr/>
                </a:tc>
                <a:tc>
                  <a:txBody>
                    <a:bodyPr/>
                    <a:lstStyle/>
                    <a:p>
                      <a:pPr algn="ctr"/>
                      <a:r>
                        <a:rPr lang="en-US" sz="1800" b="0" kern="1200" baseline="0" dirty="0">
                          <a:solidFill>
                            <a:schemeClr val="tx1"/>
                          </a:solidFill>
                          <a:latin typeface="+mn-lt"/>
                          <a:ea typeface="+mn-ea"/>
                          <a:cs typeface="+mn-cs"/>
                        </a:rPr>
                        <a:t>5</a:t>
                      </a:r>
                    </a:p>
                  </a:txBody>
                  <a:tcPr/>
                </a:tc>
                <a:extLst>
                  <a:ext uri="{0D108BD9-81ED-4DB2-BD59-A6C34878D82A}">
                    <a16:rowId xmlns:a16="http://schemas.microsoft.com/office/drawing/2014/main" val="10001"/>
                  </a:ext>
                </a:extLst>
              </a:tr>
              <a:tr h="412829">
                <a:tc>
                  <a:txBody>
                    <a:bodyPr/>
                    <a:lstStyle/>
                    <a:p>
                      <a:pPr algn="ctr"/>
                      <a:r>
                        <a:rPr lang="en-US" dirty="0"/>
                        <a:t>2</a:t>
                      </a:r>
                      <a:endParaRPr lang="en-US" b="1" dirty="0"/>
                    </a:p>
                  </a:txBody>
                  <a:tcPr/>
                </a:tc>
                <a:tc>
                  <a:txBody>
                    <a:bodyPr/>
                    <a:lstStyle/>
                    <a:p>
                      <a:r>
                        <a:rPr lang="en-US" sz="1800" kern="1200" baseline="0" dirty="0"/>
                        <a:t> JDBC Programming 	</a:t>
                      </a:r>
                      <a:endParaRPr lang="en-US" sz="1800" b="1" kern="1200" baseline="0" dirty="0">
                        <a:solidFill>
                          <a:schemeClr val="tx1"/>
                        </a:solidFill>
                        <a:latin typeface="+mn-lt"/>
                        <a:ea typeface="+mn-ea"/>
                        <a:cs typeface="+mn-cs"/>
                      </a:endParaRPr>
                    </a:p>
                  </a:txBody>
                  <a:tcPr/>
                </a:tc>
                <a:tc>
                  <a:txBody>
                    <a:bodyPr/>
                    <a:lstStyle/>
                    <a:p>
                      <a:pPr algn="ctr"/>
                      <a:r>
                        <a:rPr lang="en-US" sz="1800" b="0" kern="1200" baseline="0" dirty="0">
                          <a:solidFill>
                            <a:schemeClr val="tx1"/>
                          </a:solidFill>
                          <a:latin typeface="+mn-lt"/>
                          <a:ea typeface="+mn-ea"/>
                          <a:cs typeface="+mn-cs"/>
                        </a:rPr>
                        <a:t>10</a:t>
                      </a:r>
                    </a:p>
                  </a:txBody>
                  <a:tcPr/>
                </a:tc>
                <a:extLst>
                  <a:ext uri="{0D108BD9-81ED-4DB2-BD59-A6C34878D82A}">
                    <a16:rowId xmlns:a16="http://schemas.microsoft.com/office/drawing/2014/main" val="10002"/>
                  </a:ext>
                </a:extLst>
              </a:tr>
              <a:tr h="412829">
                <a:tc>
                  <a:txBody>
                    <a:bodyPr/>
                    <a:lstStyle/>
                    <a:p>
                      <a:pPr algn="ctr"/>
                      <a:r>
                        <a:rPr lang="en-US" dirty="0"/>
                        <a:t>3</a:t>
                      </a:r>
                      <a:endParaRPr lang="en-US" b="1" dirty="0"/>
                    </a:p>
                  </a:txBody>
                  <a:tcPr/>
                </a:tc>
                <a:tc>
                  <a:txBody>
                    <a:bodyPr/>
                    <a:lstStyle/>
                    <a:p>
                      <a:r>
                        <a:rPr lang="en-US" sz="1800" kern="1200" baseline="0" dirty="0"/>
                        <a:t> </a:t>
                      </a:r>
                      <a:r>
                        <a:rPr lang="en-US" sz="1800" kern="1200" baseline="0" dirty="0" err="1"/>
                        <a:t>Servlet</a:t>
                      </a:r>
                      <a:r>
                        <a:rPr lang="en-US" sz="1800" kern="1200" baseline="0" dirty="0"/>
                        <a:t> API and Overview 	</a:t>
                      </a:r>
                      <a:endParaRPr lang="en-US" sz="1800" b="1" kern="1200" baseline="0" dirty="0">
                        <a:solidFill>
                          <a:schemeClr val="tx1"/>
                        </a:solidFill>
                        <a:latin typeface="+mn-lt"/>
                        <a:ea typeface="+mn-ea"/>
                        <a:cs typeface="+mn-cs"/>
                      </a:endParaRPr>
                    </a:p>
                  </a:txBody>
                  <a:tcPr/>
                </a:tc>
                <a:tc>
                  <a:txBody>
                    <a:bodyPr/>
                    <a:lstStyle/>
                    <a:p>
                      <a:pPr algn="ctr"/>
                      <a:r>
                        <a:rPr lang="en-US" sz="1800" b="0" kern="1200" baseline="0" dirty="0">
                          <a:solidFill>
                            <a:schemeClr val="tx1"/>
                          </a:solidFill>
                          <a:latin typeface="+mn-lt"/>
                          <a:ea typeface="+mn-ea"/>
                          <a:cs typeface="+mn-cs"/>
                        </a:rPr>
                        <a:t>25</a:t>
                      </a:r>
                    </a:p>
                  </a:txBody>
                  <a:tcPr/>
                </a:tc>
                <a:extLst>
                  <a:ext uri="{0D108BD9-81ED-4DB2-BD59-A6C34878D82A}">
                    <a16:rowId xmlns:a16="http://schemas.microsoft.com/office/drawing/2014/main" val="10003"/>
                  </a:ext>
                </a:extLst>
              </a:tr>
              <a:tr h="343039">
                <a:tc>
                  <a:txBody>
                    <a:bodyPr/>
                    <a:lstStyle/>
                    <a:p>
                      <a:pPr algn="ctr"/>
                      <a:r>
                        <a:rPr lang="en-US" dirty="0"/>
                        <a:t>4</a:t>
                      </a:r>
                      <a:endParaRPr lang="en-US" b="1" dirty="0"/>
                    </a:p>
                  </a:txBody>
                  <a:tcPr/>
                </a:tc>
                <a:tc>
                  <a:txBody>
                    <a:bodyPr/>
                    <a:lstStyle/>
                    <a:p>
                      <a:r>
                        <a:rPr lang="en-US" sz="1800" kern="1200" baseline="0" dirty="0"/>
                        <a:t> Java Server Pages</a:t>
                      </a:r>
                      <a:endParaRPr lang="en-US" sz="1800" b="1" kern="1200" baseline="0" dirty="0">
                        <a:solidFill>
                          <a:schemeClr val="tx1"/>
                        </a:solidFill>
                        <a:latin typeface="+mn-lt"/>
                        <a:ea typeface="+mn-ea"/>
                        <a:cs typeface="+mn-cs"/>
                      </a:endParaRPr>
                    </a:p>
                  </a:txBody>
                  <a:tcPr/>
                </a:tc>
                <a:tc>
                  <a:txBody>
                    <a:bodyPr/>
                    <a:lstStyle/>
                    <a:p>
                      <a:pPr algn="ctr"/>
                      <a:r>
                        <a:rPr lang="en-US" sz="1800" b="0" kern="1200" baseline="0" dirty="0">
                          <a:solidFill>
                            <a:schemeClr val="tx1"/>
                          </a:solidFill>
                          <a:latin typeface="+mn-lt"/>
                          <a:ea typeface="+mn-ea"/>
                          <a:cs typeface="+mn-cs"/>
                        </a:rPr>
                        <a:t>25</a:t>
                      </a:r>
                    </a:p>
                  </a:txBody>
                  <a:tcPr/>
                </a:tc>
                <a:extLst>
                  <a:ext uri="{0D108BD9-81ED-4DB2-BD59-A6C34878D82A}">
                    <a16:rowId xmlns:a16="http://schemas.microsoft.com/office/drawing/2014/main" val="10004"/>
                  </a:ext>
                </a:extLst>
              </a:tr>
              <a:tr h="343039">
                <a:tc>
                  <a:txBody>
                    <a:bodyPr/>
                    <a:lstStyle/>
                    <a:p>
                      <a:pPr algn="ctr"/>
                      <a:r>
                        <a:rPr lang="en-US" dirty="0"/>
                        <a:t>5</a:t>
                      </a:r>
                      <a:endParaRPr lang="en-US" b="1"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kern="1200" baseline="0" dirty="0"/>
                        <a:t> Java Server Faces	</a:t>
                      </a:r>
                      <a:endParaRPr lang="en-US" sz="1800" b="1" kern="1200" baseline="0" dirty="0">
                        <a:solidFill>
                          <a:schemeClr val="tx1"/>
                        </a:solidFill>
                        <a:latin typeface="+mn-lt"/>
                        <a:ea typeface="+mn-ea"/>
                        <a:cs typeface="+mn-cs"/>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kern="1200" baseline="0" dirty="0">
                          <a:solidFill>
                            <a:schemeClr val="tx1"/>
                          </a:solidFill>
                          <a:latin typeface="+mn-lt"/>
                          <a:ea typeface="+mn-ea"/>
                          <a:cs typeface="+mn-cs"/>
                        </a:rPr>
                        <a:t>10</a:t>
                      </a:r>
                    </a:p>
                  </a:txBody>
                  <a:tcPr/>
                </a:tc>
                <a:extLst>
                  <a:ext uri="{0D108BD9-81ED-4DB2-BD59-A6C34878D82A}">
                    <a16:rowId xmlns:a16="http://schemas.microsoft.com/office/drawing/2014/main" val="10005"/>
                  </a:ext>
                </a:extLst>
              </a:tr>
              <a:tr h="343039">
                <a:tc>
                  <a:txBody>
                    <a:bodyPr/>
                    <a:lstStyle/>
                    <a:p>
                      <a:pPr algn="ctr"/>
                      <a:r>
                        <a:rPr lang="en-US" dirty="0"/>
                        <a:t>6</a:t>
                      </a:r>
                      <a:endParaRPr lang="en-US" b="1"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kern="1200" baseline="0" dirty="0"/>
                        <a:t> Hibernate 	</a:t>
                      </a:r>
                      <a:endParaRPr lang="en-US" sz="1800" b="1" kern="1200" baseline="0" dirty="0">
                        <a:solidFill>
                          <a:schemeClr val="tx1"/>
                        </a:solidFill>
                        <a:latin typeface="+mn-lt"/>
                        <a:ea typeface="+mn-ea"/>
                        <a:cs typeface="+mn-cs"/>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kern="1200" baseline="0" dirty="0">
                          <a:solidFill>
                            <a:schemeClr val="tx1"/>
                          </a:solidFill>
                          <a:latin typeface="+mn-lt"/>
                          <a:ea typeface="+mn-ea"/>
                          <a:cs typeface="+mn-cs"/>
                        </a:rPr>
                        <a:t>15</a:t>
                      </a:r>
                    </a:p>
                  </a:txBody>
                  <a:tcPr/>
                </a:tc>
                <a:extLst>
                  <a:ext uri="{0D108BD9-81ED-4DB2-BD59-A6C34878D82A}">
                    <a16:rowId xmlns:a16="http://schemas.microsoft.com/office/drawing/2014/main" val="10006"/>
                  </a:ext>
                </a:extLst>
              </a:tr>
              <a:tr h="441960">
                <a:tc>
                  <a:txBody>
                    <a:bodyPr/>
                    <a:lstStyle/>
                    <a:p>
                      <a:pPr algn="ctr"/>
                      <a:r>
                        <a:rPr lang="en-US" dirty="0"/>
                        <a:t>7</a:t>
                      </a:r>
                      <a:endParaRPr lang="en-US" b="1"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kern="1200" baseline="0" dirty="0"/>
                        <a:t> Java Web Frameworks: Spring MVC </a:t>
                      </a:r>
                      <a:endParaRPr lang="en-US" sz="1800" b="1" kern="1200" baseline="0" dirty="0">
                        <a:solidFill>
                          <a:schemeClr val="tx1"/>
                        </a:solidFill>
                        <a:latin typeface="+mn-lt"/>
                        <a:ea typeface="+mn-ea"/>
                        <a:cs typeface="+mn-cs"/>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kern="1200" baseline="0" dirty="0">
                          <a:solidFill>
                            <a:schemeClr val="tx1"/>
                          </a:solidFill>
                          <a:latin typeface="+mn-lt"/>
                          <a:ea typeface="+mn-ea"/>
                          <a:cs typeface="+mn-cs"/>
                        </a:rPr>
                        <a:t>10</a:t>
                      </a:r>
                    </a:p>
                  </a:txBody>
                  <a:tcPr/>
                </a:tc>
                <a:extLst>
                  <a:ext uri="{0D108BD9-81ED-4DB2-BD59-A6C34878D82A}">
                    <a16:rowId xmlns:a16="http://schemas.microsoft.com/office/drawing/2014/main" val="10007"/>
                  </a:ext>
                </a:extLst>
              </a:tr>
            </a:tbl>
          </a:graphicData>
        </a:graphic>
      </p:graphicFrame>
      <p:sp>
        <p:nvSpPr>
          <p:cNvPr id="18" name="TextBox 17"/>
          <p:cNvSpPr txBox="1"/>
          <p:nvPr/>
        </p:nvSpPr>
        <p:spPr>
          <a:xfrm>
            <a:off x="457200" y="4419600"/>
            <a:ext cx="8305800" cy="1323439"/>
          </a:xfrm>
          <a:prstGeom prst="rect">
            <a:avLst/>
          </a:prstGeom>
          <a:noFill/>
        </p:spPr>
        <p:txBody>
          <a:bodyPr wrap="square" rtlCol="0">
            <a:spAutoFit/>
          </a:bodyPr>
          <a:lstStyle/>
          <a:p>
            <a:r>
              <a:rPr lang="en-US" sz="2000" b="1" dirty="0"/>
              <a:t>Reference Book:</a:t>
            </a:r>
          </a:p>
          <a:p>
            <a:pPr algn="just"/>
            <a:r>
              <a:rPr lang="en-US" sz="2000" dirty="0"/>
              <a:t>Professional Java Server Programming by </a:t>
            </a:r>
            <a:r>
              <a:rPr lang="en-US" sz="2000" dirty="0" err="1"/>
              <a:t>Subrahmanyam</a:t>
            </a:r>
            <a:r>
              <a:rPr lang="en-US" sz="2000" dirty="0"/>
              <a:t> </a:t>
            </a:r>
            <a:r>
              <a:rPr lang="en-US" sz="2000" dirty="0" err="1"/>
              <a:t>Allamaraju</a:t>
            </a:r>
            <a:r>
              <a:rPr lang="en-US" sz="2000" dirty="0"/>
              <a:t>, Cedric </a:t>
            </a:r>
            <a:r>
              <a:rPr lang="en-US" sz="2000" dirty="0" err="1"/>
              <a:t>Buest</a:t>
            </a:r>
            <a:r>
              <a:rPr lang="en-US" sz="2000" dirty="0"/>
              <a:t> Wiley Publication </a:t>
            </a:r>
          </a:p>
          <a:p>
            <a:r>
              <a:rPr lang="en-US" sz="2000"/>
              <a:t>Chapter 6,7,8</a:t>
            </a:r>
            <a:endParaRPr lang="en-US" sz="2000" dirty="0"/>
          </a:p>
        </p:txBody>
      </p:sp>
      <p:sp>
        <p:nvSpPr>
          <p:cNvPr id="2" name="Rectangle 1"/>
          <p:cNvSpPr/>
          <p:nvPr/>
        </p:nvSpPr>
        <p:spPr>
          <a:xfrm>
            <a:off x="533400" y="2314456"/>
            <a:ext cx="6553200" cy="428744"/>
          </a:xfrm>
          <a:prstGeom prst="rect">
            <a:avLst/>
          </a:prstGeom>
          <a:solidFill>
            <a:srgbClr val="FF0000">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AutoShape 2" descr="Image result for complete reference j2ee pdf"/>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 name="Picture 4"/>
          <p:cNvPicPr>
            <a:picLocks noChangeAspect="1"/>
          </p:cNvPicPr>
          <p:nvPr/>
        </p:nvPicPr>
        <p:blipFill>
          <a:blip r:embed="rId3"/>
          <a:stretch>
            <a:fillRect/>
          </a:stretch>
        </p:blipFill>
        <p:spPr>
          <a:xfrm>
            <a:off x="7692180" y="5105400"/>
            <a:ext cx="1052623" cy="1371600"/>
          </a:xfrm>
          <a:prstGeom prst="rect">
            <a:avLst/>
          </a:prstGeom>
        </p:spPr>
      </p:pic>
    </p:spTree>
    <p:extLst>
      <p:ext uri="{BB962C8B-B14F-4D97-AF65-F5344CB8AC3E}">
        <p14:creationId xmlns:p14="http://schemas.microsoft.com/office/powerpoint/2010/main" val="1101681716"/>
      </p:ext>
    </p:extLst>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blinds(horizontal)">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down)">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anim calcmode="lin" valueType="num">
                                      <p:cBhvr additive="base">
                                        <p:cTn id="17" dur="500" fill="hold"/>
                                        <p:tgtEl>
                                          <p:spTgt spid="18"/>
                                        </p:tgtEl>
                                        <p:attrNameLst>
                                          <p:attrName>ppt_x</p:attrName>
                                        </p:attrNameLst>
                                      </p:cBhvr>
                                      <p:tavLst>
                                        <p:tav tm="0">
                                          <p:val>
                                            <p:strVal val="#ppt_x"/>
                                          </p:val>
                                        </p:tav>
                                        <p:tav tm="100000">
                                          <p:val>
                                            <p:strVal val="#ppt_x"/>
                                          </p:val>
                                        </p:tav>
                                      </p:tavLst>
                                    </p:anim>
                                    <p:anim calcmode="lin" valueType="num">
                                      <p:cBhvr additive="base">
                                        <p:cTn id="18"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500" fill="hold"/>
                                        <p:tgtEl>
                                          <p:spTgt spid="5"/>
                                        </p:tgtEl>
                                        <p:attrNameLst>
                                          <p:attrName>ppt_x</p:attrName>
                                        </p:attrNameLst>
                                      </p:cBhvr>
                                      <p:tavLst>
                                        <p:tav tm="0">
                                          <p:val>
                                            <p:strVal val="#ppt_x"/>
                                          </p:val>
                                        </p:tav>
                                        <p:tav tm="100000">
                                          <p:val>
                                            <p:strVal val="#ppt_x"/>
                                          </p:val>
                                        </p:tav>
                                      </p:tavLst>
                                    </p:anim>
                                    <p:anim calcmode="lin" valueType="num">
                                      <p:cBhvr additive="base">
                                        <p:cTn id="2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Session Management: URL Rewriting</a:t>
            </a:r>
          </a:p>
        </p:txBody>
      </p:sp>
      <p:sp>
        <p:nvSpPr>
          <p:cNvPr id="3" name="Content Placeholder 2"/>
          <p:cNvSpPr>
            <a:spLocks noGrp="1"/>
          </p:cNvSpPr>
          <p:nvPr>
            <p:ph idx="1"/>
          </p:nvPr>
        </p:nvSpPr>
        <p:spPr/>
        <p:txBody>
          <a:bodyPr>
            <a:noAutofit/>
          </a:bodyPr>
          <a:lstStyle/>
          <a:p>
            <a:pPr>
              <a:buFont typeface="+mj-lt"/>
              <a:buAutoNum type="arabicPeriod"/>
            </a:pPr>
            <a:r>
              <a:rPr lang="en-US" sz="1800" b="1" dirty="0">
                <a:solidFill>
                  <a:srgbClr val="130BB5"/>
                </a:solidFill>
                <a:latin typeface="Courier New" panose="02070309020205020404" pitchFamily="49" charset="0"/>
                <a:cs typeface="Courier New" panose="02070309020205020404" pitchFamily="49" charset="0"/>
              </a:rPr>
              <a:t>import</a:t>
            </a:r>
            <a:r>
              <a:rPr lang="en-US" sz="1800" b="1" dirty="0">
                <a:latin typeface="Courier New" panose="02070309020205020404" pitchFamily="49" charset="0"/>
                <a:cs typeface="Courier New" panose="02070309020205020404" pitchFamily="49" charset="0"/>
              </a:rPr>
              <a:t> </a:t>
            </a:r>
            <a:r>
              <a:rPr lang="en-US" sz="1800" b="1" dirty="0" err="1">
                <a:latin typeface="Courier New" panose="02070309020205020404" pitchFamily="49" charset="0"/>
                <a:cs typeface="Courier New" panose="02070309020205020404" pitchFamily="49" charset="0"/>
              </a:rPr>
              <a:t>javax.servlet</a:t>
            </a:r>
            <a:r>
              <a:rPr lang="en-US" sz="1800" b="1" dirty="0">
                <a:latin typeface="Courier New" panose="02070309020205020404" pitchFamily="49" charset="0"/>
                <a:cs typeface="Courier New" panose="02070309020205020404" pitchFamily="49" charset="0"/>
              </a:rPr>
              <a:t>.*;</a:t>
            </a:r>
          </a:p>
          <a:p>
            <a:pPr>
              <a:buFont typeface="+mj-lt"/>
              <a:buAutoNum type="arabicPeriod"/>
            </a:pPr>
            <a:r>
              <a:rPr lang="en-US" sz="1800" b="1" dirty="0">
                <a:solidFill>
                  <a:srgbClr val="130BB5"/>
                </a:solidFill>
                <a:latin typeface="Courier New" panose="02070309020205020404" pitchFamily="49" charset="0"/>
                <a:cs typeface="Courier New" panose="02070309020205020404" pitchFamily="49" charset="0"/>
              </a:rPr>
              <a:t>import</a:t>
            </a:r>
            <a:r>
              <a:rPr lang="en-US" sz="1800" b="1" dirty="0">
                <a:latin typeface="Courier New" panose="02070309020205020404" pitchFamily="49" charset="0"/>
                <a:cs typeface="Courier New" panose="02070309020205020404" pitchFamily="49" charset="0"/>
              </a:rPr>
              <a:t> </a:t>
            </a:r>
            <a:r>
              <a:rPr lang="en-US" sz="1800" b="1" dirty="0" err="1">
                <a:latin typeface="Courier New" panose="02070309020205020404" pitchFamily="49" charset="0"/>
                <a:cs typeface="Courier New" panose="02070309020205020404" pitchFamily="49" charset="0"/>
              </a:rPr>
              <a:t>javax.servlet.http</a:t>
            </a:r>
            <a:r>
              <a:rPr lang="en-US" sz="1800" b="1" dirty="0">
                <a:latin typeface="Courier New" panose="02070309020205020404" pitchFamily="49" charset="0"/>
                <a:cs typeface="Courier New" panose="02070309020205020404" pitchFamily="49" charset="0"/>
              </a:rPr>
              <a:t>.*;</a:t>
            </a:r>
          </a:p>
          <a:p>
            <a:pPr>
              <a:buFont typeface="+mj-lt"/>
              <a:buAutoNum type="arabicPeriod"/>
            </a:pPr>
            <a:r>
              <a:rPr lang="en-US" sz="1800" b="1" dirty="0">
                <a:solidFill>
                  <a:srgbClr val="130BB5"/>
                </a:solidFill>
                <a:latin typeface="Courier New" panose="02070309020205020404" pitchFamily="49" charset="0"/>
                <a:cs typeface="Courier New" panose="02070309020205020404" pitchFamily="49" charset="0"/>
              </a:rPr>
              <a:t>import</a:t>
            </a:r>
            <a:r>
              <a:rPr lang="en-US" sz="1800" b="1" dirty="0">
                <a:latin typeface="Courier New" panose="02070309020205020404" pitchFamily="49" charset="0"/>
                <a:cs typeface="Courier New" panose="02070309020205020404" pitchFamily="49" charset="0"/>
              </a:rPr>
              <a:t> java.io.*;</a:t>
            </a:r>
          </a:p>
          <a:p>
            <a:pPr>
              <a:buFont typeface="+mj-lt"/>
              <a:buAutoNum type="arabicPeriod"/>
            </a:pPr>
            <a:r>
              <a:rPr lang="en-US" sz="1800" b="1" dirty="0">
                <a:solidFill>
                  <a:srgbClr val="130BB5"/>
                </a:solidFill>
                <a:latin typeface="Courier New" panose="02070309020205020404" pitchFamily="49" charset="0"/>
                <a:cs typeface="Courier New" panose="02070309020205020404" pitchFamily="49" charset="0"/>
              </a:rPr>
              <a:t>public class </a:t>
            </a:r>
            <a:r>
              <a:rPr lang="en-US" sz="1800" b="1" dirty="0">
                <a:latin typeface="Courier New" panose="02070309020205020404" pitchFamily="49" charset="0"/>
                <a:cs typeface="Courier New" panose="02070309020205020404" pitchFamily="49" charset="0"/>
              </a:rPr>
              <a:t>Url2 </a:t>
            </a:r>
            <a:r>
              <a:rPr lang="en-US" sz="1800" b="1" dirty="0">
                <a:solidFill>
                  <a:srgbClr val="130BB5"/>
                </a:solidFill>
                <a:latin typeface="Courier New" panose="02070309020205020404" pitchFamily="49" charset="0"/>
                <a:cs typeface="Courier New" panose="02070309020205020404" pitchFamily="49" charset="0"/>
              </a:rPr>
              <a:t>extends</a:t>
            </a:r>
            <a:r>
              <a:rPr lang="en-US" sz="1800" b="1" dirty="0">
                <a:latin typeface="Courier New" panose="02070309020205020404" pitchFamily="49" charset="0"/>
                <a:cs typeface="Courier New" panose="02070309020205020404" pitchFamily="49" charset="0"/>
              </a:rPr>
              <a:t> </a:t>
            </a:r>
            <a:r>
              <a:rPr lang="en-US" sz="1800" b="1" dirty="0" err="1">
                <a:latin typeface="Courier New" panose="02070309020205020404" pitchFamily="49" charset="0"/>
                <a:cs typeface="Courier New" panose="02070309020205020404" pitchFamily="49" charset="0"/>
              </a:rPr>
              <a:t>HttpServlet</a:t>
            </a:r>
            <a:endParaRPr lang="en-US" sz="1800" b="1" dirty="0">
              <a:latin typeface="Courier New" panose="02070309020205020404" pitchFamily="49" charset="0"/>
              <a:cs typeface="Courier New" panose="02070309020205020404" pitchFamily="49" charset="0"/>
            </a:endParaRPr>
          </a:p>
          <a:p>
            <a:pPr>
              <a:buFont typeface="+mj-lt"/>
              <a:buAutoNum type="arabicPeriod"/>
            </a:pPr>
            <a:r>
              <a:rPr lang="en-US" sz="1800" b="1" dirty="0">
                <a:latin typeface="Courier New" panose="02070309020205020404" pitchFamily="49" charset="0"/>
                <a:cs typeface="Courier New" panose="02070309020205020404" pitchFamily="49" charset="0"/>
              </a:rPr>
              <a:t>{   public void </a:t>
            </a:r>
            <a:r>
              <a:rPr lang="en-US" sz="1800" b="1" dirty="0" err="1">
                <a:latin typeface="Courier New" panose="02070309020205020404" pitchFamily="49" charset="0"/>
                <a:cs typeface="Courier New" panose="02070309020205020404" pitchFamily="49" charset="0"/>
              </a:rPr>
              <a:t>doGet</a:t>
            </a:r>
            <a:r>
              <a:rPr lang="en-US" sz="1800" b="1" dirty="0">
                <a:latin typeface="Courier New" panose="02070309020205020404" pitchFamily="49" charset="0"/>
                <a:cs typeface="Courier New" panose="02070309020205020404" pitchFamily="49" charset="0"/>
              </a:rPr>
              <a:t>(</a:t>
            </a:r>
            <a:r>
              <a:rPr lang="en-US" sz="1800" b="1" dirty="0" err="1">
                <a:latin typeface="Courier New" panose="02070309020205020404" pitchFamily="49" charset="0"/>
                <a:cs typeface="Courier New" panose="02070309020205020404" pitchFamily="49" charset="0"/>
              </a:rPr>
              <a:t>HttpServletRequest</a:t>
            </a:r>
            <a:r>
              <a:rPr lang="en-US" sz="1800" b="1" dirty="0">
                <a:latin typeface="Courier New" panose="02070309020205020404" pitchFamily="49" charset="0"/>
                <a:cs typeface="Courier New" panose="02070309020205020404" pitchFamily="49" charset="0"/>
              </a:rPr>
              <a:t> request, 					    </a:t>
            </a:r>
            <a:r>
              <a:rPr lang="en-US" sz="1800" b="1" dirty="0" err="1">
                <a:latin typeface="Courier New" panose="02070309020205020404" pitchFamily="49" charset="0"/>
                <a:cs typeface="Courier New" panose="02070309020205020404" pitchFamily="49" charset="0"/>
              </a:rPr>
              <a:t>HttpServletResponse</a:t>
            </a:r>
            <a:r>
              <a:rPr lang="en-US" sz="1800" b="1" dirty="0">
                <a:latin typeface="Courier New" panose="02070309020205020404" pitchFamily="49" charset="0"/>
                <a:cs typeface="Courier New" panose="02070309020205020404" pitchFamily="49" charset="0"/>
              </a:rPr>
              <a:t> response)</a:t>
            </a:r>
          </a:p>
          <a:p>
            <a:pPr>
              <a:buFont typeface="+mj-lt"/>
              <a:buAutoNum type="arabicPeriod"/>
            </a:pPr>
            <a:r>
              <a:rPr lang="en-US" sz="1800" b="1" dirty="0">
                <a:latin typeface="Courier New" panose="02070309020205020404" pitchFamily="49" charset="0"/>
                <a:cs typeface="Courier New" panose="02070309020205020404" pitchFamily="49" charset="0"/>
              </a:rPr>
              <a:t>            		</a:t>
            </a:r>
            <a:r>
              <a:rPr lang="en-US" sz="1800" b="1" dirty="0">
                <a:solidFill>
                  <a:srgbClr val="130BB5"/>
                </a:solidFill>
                <a:latin typeface="Courier New" panose="02070309020205020404" pitchFamily="49" charset="0"/>
                <a:cs typeface="Courier New" panose="02070309020205020404" pitchFamily="49" charset="0"/>
              </a:rPr>
              <a:t>throws</a:t>
            </a:r>
            <a:r>
              <a:rPr lang="en-US" sz="1800" b="1" dirty="0">
                <a:latin typeface="Courier New" panose="02070309020205020404" pitchFamily="49" charset="0"/>
                <a:cs typeface="Courier New" panose="02070309020205020404" pitchFamily="49" charset="0"/>
              </a:rPr>
              <a:t> </a:t>
            </a:r>
            <a:r>
              <a:rPr lang="en-US" sz="1800" b="1" dirty="0" err="1">
                <a:latin typeface="Courier New" panose="02070309020205020404" pitchFamily="49" charset="0"/>
                <a:cs typeface="Courier New" panose="02070309020205020404" pitchFamily="49" charset="0"/>
              </a:rPr>
              <a:t>ServletException,IOException</a:t>
            </a:r>
            <a:endParaRPr lang="en-US" sz="1800" b="1" dirty="0">
              <a:latin typeface="Courier New" panose="02070309020205020404" pitchFamily="49" charset="0"/>
              <a:cs typeface="Courier New" panose="02070309020205020404" pitchFamily="49" charset="0"/>
            </a:endParaRPr>
          </a:p>
          <a:p>
            <a:pPr>
              <a:buFont typeface="+mj-lt"/>
              <a:buAutoNum type="arabicPeriod"/>
            </a:pPr>
            <a:r>
              <a:rPr lang="en-US" sz="1800" b="1" dirty="0">
                <a:latin typeface="Courier New" panose="02070309020205020404" pitchFamily="49" charset="0"/>
                <a:cs typeface="Courier New" panose="02070309020205020404" pitchFamily="49" charset="0"/>
              </a:rPr>
              <a:t>    {   </a:t>
            </a:r>
            <a:r>
              <a:rPr lang="en-US" sz="1800" b="1" dirty="0" err="1">
                <a:latin typeface="Courier New" panose="02070309020205020404" pitchFamily="49" charset="0"/>
                <a:cs typeface="Courier New" panose="02070309020205020404" pitchFamily="49" charset="0"/>
              </a:rPr>
              <a:t>response.setContentType</a:t>
            </a:r>
            <a:r>
              <a:rPr lang="en-US" sz="1800" b="1" dirty="0">
                <a:latin typeface="Courier New" panose="02070309020205020404" pitchFamily="49" charset="0"/>
                <a:cs typeface="Courier New" panose="02070309020205020404" pitchFamily="49" charset="0"/>
              </a:rPr>
              <a:t>(</a:t>
            </a:r>
            <a:r>
              <a:rPr lang="en-US" sz="1800" b="1" dirty="0">
                <a:solidFill>
                  <a:schemeClr val="accent6">
                    <a:lumMod val="50000"/>
                  </a:schemeClr>
                </a:solidFill>
                <a:latin typeface="Courier New" panose="02070309020205020404" pitchFamily="49" charset="0"/>
                <a:cs typeface="Courier New" panose="02070309020205020404" pitchFamily="49" charset="0"/>
              </a:rPr>
              <a:t>"text/html"</a:t>
            </a:r>
            <a:r>
              <a:rPr lang="en-US" sz="1800" b="1" dirty="0">
                <a:latin typeface="Courier New" panose="02070309020205020404" pitchFamily="49" charset="0"/>
                <a:cs typeface="Courier New" panose="02070309020205020404" pitchFamily="49" charset="0"/>
              </a:rPr>
              <a:t>);</a:t>
            </a:r>
          </a:p>
          <a:p>
            <a:pPr>
              <a:buFont typeface="+mj-lt"/>
              <a:buAutoNum type="arabicPeriod"/>
            </a:pPr>
            <a:r>
              <a:rPr lang="en-US" sz="1800" b="1" dirty="0">
                <a:latin typeface="Courier New" panose="02070309020205020404" pitchFamily="49" charset="0"/>
                <a:cs typeface="Courier New" panose="02070309020205020404" pitchFamily="49" charset="0"/>
              </a:rPr>
              <a:t>        </a:t>
            </a:r>
            <a:r>
              <a:rPr lang="en-US" sz="1800" b="1" dirty="0" err="1">
                <a:latin typeface="Courier New" panose="02070309020205020404" pitchFamily="49" charset="0"/>
                <a:cs typeface="Courier New" panose="02070309020205020404" pitchFamily="49" charset="0"/>
              </a:rPr>
              <a:t>PrintWriter</a:t>
            </a:r>
            <a:r>
              <a:rPr lang="en-US" sz="1800" b="1" dirty="0">
                <a:latin typeface="Courier New" panose="02070309020205020404" pitchFamily="49" charset="0"/>
                <a:cs typeface="Courier New" panose="02070309020205020404" pitchFamily="49" charset="0"/>
              </a:rPr>
              <a:t> out=</a:t>
            </a:r>
            <a:r>
              <a:rPr lang="en-US" sz="1800" b="1" dirty="0" err="1">
                <a:latin typeface="Courier New" panose="02070309020205020404" pitchFamily="49" charset="0"/>
                <a:cs typeface="Courier New" panose="02070309020205020404" pitchFamily="49" charset="0"/>
              </a:rPr>
              <a:t>response.getWriter</a:t>
            </a:r>
            <a:r>
              <a:rPr lang="en-US" sz="1800" b="1" dirty="0">
                <a:latin typeface="Courier New" panose="02070309020205020404" pitchFamily="49" charset="0"/>
                <a:cs typeface="Courier New" panose="02070309020205020404" pitchFamily="49" charset="0"/>
              </a:rPr>
              <a:t>();</a:t>
            </a:r>
          </a:p>
          <a:p>
            <a:pPr>
              <a:buFont typeface="+mj-lt"/>
              <a:buAutoNum type="arabicPeriod"/>
            </a:pPr>
            <a:r>
              <a:rPr lang="en-US" sz="1800" b="1" dirty="0">
                <a:latin typeface="Courier New" panose="02070309020205020404" pitchFamily="49" charset="0"/>
                <a:cs typeface="Courier New" panose="02070309020205020404" pitchFamily="49" charset="0"/>
              </a:rPr>
              <a:t>        String session1=</a:t>
            </a:r>
            <a:r>
              <a:rPr lang="en-US" sz="1800" b="1" dirty="0" err="1">
                <a:latin typeface="Courier New" panose="02070309020205020404" pitchFamily="49" charset="0"/>
                <a:cs typeface="Courier New" panose="02070309020205020404" pitchFamily="49" charset="0"/>
              </a:rPr>
              <a:t>request.getParameter</a:t>
            </a:r>
            <a:r>
              <a:rPr lang="en-US" sz="1800" b="1" dirty="0">
                <a:latin typeface="Courier New" panose="02070309020205020404" pitchFamily="49" charset="0"/>
                <a:cs typeface="Courier New" panose="02070309020205020404" pitchFamily="49" charset="0"/>
              </a:rPr>
              <a:t>(</a:t>
            </a:r>
            <a:r>
              <a:rPr lang="en-US" sz="1800" b="1" dirty="0">
                <a:solidFill>
                  <a:schemeClr val="accent6">
                    <a:lumMod val="50000"/>
                  </a:schemeClr>
                </a:solidFill>
                <a:latin typeface="Courier New" panose="02070309020205020404" pitchFamily="49" charset="0"/>
                <a:cs typeface="Courier New" panose="02070309020205020404" pitchFamily="49" charset="0"/>
              </a:rPr>
              <a:t>"s_id1"</a:t>
            </a:r>
            <a:r>
              <a:rPr lang="en-US" sz="1800" b="1" dirty="0">
                <a:latin typeface="Courier New" panose="02070309020205020404" pitchFamily="49" charset="0"/>
                <a:cs typeface="Courier New" panose="02070309020205020404" pitchFamily="49" charset="0"/>
              </a:rPr>
              <a:t>);</a:t>
            </a:r>
          </a:p>
          <a:p>
            <a:pPr>
              <a:buFont typeface="+mj-lt"/>
              <a:buAutoNum type="arabicPeriod"/>
            </a:pPr>
            <a:r>
              <a:rPr lang="en-US" sz="1800" b="1" dirty="0">
                <a:latin typeface="Courier New" panose="02070309020205020404" pitchFamily="49" charset="0"/>
                <a:cs typeface="Courier New" panose="02070309020205020404" pitchFamily="49" charset="0"/>
              </a:rPr>
              <a:t>        String session2=</a:t>
            </a:r>
            <a:r>
              <a:rPr lang="en-US" sz="1800" b="1" dirty="0" err="1">
                <a:latin typeface="Courier New" panose="02070309020205020404" pitchFamily="49" charset="0"/>
                <a:cs typeface="Courier New" panose="02070309020205020404" pitchFamily="49" charset="0"/>
              </a:rPr>
              <a:t>request.getParameter</a:t>
            </a:r>
            <a:r>
              <a:rPr lang="en-US" sz="1800" b="1" dirty="0">
                <a:latin typeface="Courier New" panose="02070309020205020404" pitchFamily="49" charset="0"/>
                <a:cs typeface="Courier New" panose="02070309020205020404" pitchFamily="49" charset="0"/>
              </a:rPr>
              <a:t>(</a:t>
            </a:r>
            <a:r>
              <a:rPr lang="en-US" sz="1800" b="1" dirty="0">
                <a:solidFill>
                  <a:schemeClr val="accent6">
                    <a:lumMod val="50000"/>
                  </a:schemeClr>
                </a:solidFill>
                <a:latin typeface="Courier New" panose="02070309020205020404" pitchFamily="49" charset="0"/>
                <a:cs typeface="Courier New" panose="02070309020205020404" pitchFamily="49" charset="0"/>
              </a:rPr>
              <a:t>"s_id2"</a:t>
            </a:r>
            <a:r>
              <a:rPr lang="en-US" sz="1800" b="1" dirty="0">
                <a:latin typeface="Courier New" panose="02070309020205020404" pitchFamily="49" charset="0"/>
                <a:cs typeface="Courier New" panose="02070309020205020404" pitchFamily="49" charset="0"/>
              </a:rPr>
              <a:t>);</a:t>
            </a:r>
          </a:p>
          <a:p>
            <a:pPr>
              <a:buFont typeface="+mj-lt"/>
              <a:buAutoNum type="arabicPeriod"/>
            </a:pPr>
            <a:r>
              <a:rPr lang="en-US" sz="1800" b="1" dirty="0">
                <a:latin typeface="Courier New" panose="02070309020205020404" pitchFamily="49" charset="0"/>
                <a:cs typeface="Courier New" panose="02070309020205020404" pitchFamily="49" charset="0"/>
              </a:rPr>
              <a:t>        </a:t>
            </a:r>
            <a:r>
              <a:rPr lang="en-US" sz="1800" b="1" dirty="0" err="1">
                <a:latin typeface="Courier New" panose="02070309020205020404" pitchFamily="49" charset="0"/>
                <a:cs typeface="Courier New" panose="02070309020205020404" pitchFamily="49" charset="0"/>
              </a:rPr>
              <a:t>out.println</a:t>
            </a:r>
            <a:r>
              <a:rPr lang="en-US" sz="1800" b="1" dirty="0">
                <a:latin typeface="Courier New" panose="02070309020205020404" pitchFamily="49" charset="0"/>
                <a:cs typeface="Courier New" panose="02070309020205020404" pitchFamily="49" charset="0"/>
              </a:rPr>
              <a:t>(</a:t>
            </a:r>
            <a:r>
              <a:rPr lang="en-US" sz="1800" b="1" dirty="0">
                <a:solidFill>
                  <a:schemeClr val="accent6">
                    <a:lumMod val="50000"/>
                  </a:schemeClr>
                </a:solidFill>
                <a:latin typeface="Courier New" panose="02070309020205020404" pitchFamily="49" charset="0"/>
                <a:cs typeface="Courier New" panose="02070309020205020404" pitchFamily="49" charset="0"/>
              </a:rPr>
              <a:t>"&lt;h3&gt;"</a:t>
            </a:r>
            <a:r>
              <a:rPr lang="en-US" sz="1800" b="1" dirty="0">
                <a:latin typeface="Courier New" panose="02070309020205020404" pitchFamily="49" charset="0"/>
                <a:cs typeface="Courier New" panose="02070309020205020404" pitchFamily="49" charset="0"/>
              </a:rPr>
              <a:t>+</a:t>
            </a:r>
            <a:r>
              <a:rPr lang="en-US" sz="1800" b="1" dirty="0">
                <a:solidFill>
                  <a:schemeClr val="accent6">
                    <a:lumMod val="50000"/>
                  </a:schemeClr>
                </a:solidFill>
                <a:latin typeface="Courier New" panose="02070309020205020404" pitchFamily="49" charset="0"/>
                <a:cs typeface="Courier New" panose="02070309020205020404" pitchFamily="49" charset="0"/>
              </a:rPr>
              <a:t>"id:"</a:t>
            </a:r>
            <a:r>
              <a:rPr lang="en-US" sz="1800" b="1" dirty="0">
                <a:latin typeface="Courier New" panose="02070309020205020404" pitchFamily="49" charset="0"/>
                <a:cs typeface="Courier New" panose="02070309020205020404" pitchFamily="49" charset="0"/>
              </a:rPr>
              <a:t>+session1+</a:t>
            </a:r>
            <a:r>
              <a:rPr lang="en-US" sz="1800" b="1" dirty="0">
                <a:solidFill>
                  <a:schemeClr val="accent6">
                    <a:lumMod val="50000"/>
                  </a:schemeClr>
                </a:solidFill>
                <a:latin typeface="Courier New" panose="02070309020205020404" pitchFamily="49" charset="0"/>
                <a:cs typeface="Courier New" panose="02070309020205020404" pitchFamily="49" charset="0"/>
              </a:rPr>
              <a:t>"&lt;/h3&gt;"</a:t>
            </a:r>
            <a:r>
              <a:rPr lang="en-US" sz="1800" b="1" dirty="0">
                <a:latin typeface="Courier New" panose="02070309020205020404" pitchFamily="49" charset="0"/>
                <a:cs typeface="Courier New" panose="02070309020205020404" pitchFamily="49" charset="0"/>
              </a:rPr>
              <a:t>);</a:t>
            </a:r>
          </a:p>
          <a:p>
            <a:pPr>
              <a:buFont typeface="+mj-lt"/>
              <a:buAutoNum type="arabicPeriod"/>
            </a:pPr>
            <a:r>
              <a:rPr lang="en-US" sz="1800" b="1" dirty="0">
                <a:latin typeface="Courier New" panose="02070309020205020404" pitchFamily="49" charset="0"/>
                <a:cs typeface="Courier New" panose="02070309020205020404" pitchFamily="49" charset="0"/>
              </a:rPr>
              <a:t>        </a:t>
            </a:r>
            <a:r>
              <a:rPr lang="en-US" sz="1800" b="1" dirty="0" err="1">
                <a:latin typeface="Courier New" panose="02070309020205020404" pitchFamily="49" charset="0"/>
                <a:cs typeface="Courier New" panose="02070309020205020404" pitchFamily="49" charset="0"/>
              </a:rPr>
              <a:t>out.println</a:t>
            </a:r>
            <a:r>
              <a:rPr lang="en-US" sz="1800" b="1" dirty="0">
                <a:latin typeface="Courier New" panose="02070309020205020404" pitchFamily="49" charset="0"/>
                <a:cs typeface="Courier New" panose="02070309020205020404" pitchFamily="49" charset="0"/>
              </a:rPr>
              <a:t>(</a:t>
            </a:r>
            <a:r>
              <a:rPr lang="en-US" sz="1800" b="1" dirty="0">
                <a:solidFill>
                  <a:schemeClr val="accent6">
                    <a:lumMod val="50000"/>
                  </a:schemeClr>
                </a:solidFill>
                <a:latin typeface="Courier New" panose="02070309020205020404" pitchFamily="49" charset="0"/>
                <a:cs typeface="Courier New" panose="02070309020205020404" pitchFamily="49" charset="0"/>
              </a:rPr>
              <a:t>"&lt;h3&gt;"</a:t>
            </a:r>
            <a:r>
              <a:rPr lang="en-US" sz="1800" b="1" dirty="0">
                <a:latin typeface="Courier New" panose="02070309020205020404" pitchFamily="49" charset="0"/>
                <a:cs typeface="Courier New" panose="02070309020205020404" pitchFamily="49" charset="0"/>
              </a:rPr>
              <a:t>+</a:t>
            </a:r>
            <a:r>
              <a:rPr lang="en-US" sz="1800" b="1" dirty="0">
                <a:solidFill>
                  <a:schemeClr val="accent6">
                    <a:lumMod val="50000"/>
                  </a:schemeClr>
                </a:solidFill>
                <a:latin typeface="Courier New" panose="02070309020205020404" pitchFamily="49" charset="0"/>
                <a:cs typeface="Courier New" panose="02070309020205020404" pitchFamily="49" charset="0"/>
              </a:rPr>
              <a:t>"id:"</a:t>
            </a:r>
            <a:r>
              <a:rPr lang="en-US" sz="1800" b="1" dirty="0">
                <a:latin typeface="Courier New" panose="02070309020205020404" pitchFamily="49" charset="0"/>
                <a:cs typeface="Courier New" panose="02070309020205020404" pitchFamily="49" charset="0"/>
              </a:rPr>
              <a:t>+session2+</a:t>
            </a:r>
            <a:r>
              <a:rPr lang="en-US" sz="1800" b="1" dirty="0">
                <a:solidFill>
                  <a:schemeClr val="accent6">
                    <a:lumMod val="50000"/>
                  </a:schemeClr>
                </a:solidFill>
                <a:latin typeface="Courier New" panose="02070309020205020404" pitchFamily="49" charset="0"/>
                <a:cs typeface="Courier New" panose="02070309020205020404" pitchFamily="49" charset="0"/>
              </a:rPr>
              <a:t>"&lt;/h3&gt;"</a:t>
            </a:r>
            <a:r>
              <a:rPr lang="en-US" sz="1800" b="1" dirty="0">
                <a:latin typeface="Courier New" panose="02070309020205020404" pitchFamily="49" charset="0"/>
                <a:cs typeface="Courier New" panose="02070309020205020404" pitchFamily="49" charset="0"/>
              </a:rPr>
              <a:t>);</a:t>
            </a:r>
          </a:p>
          <a:p>
            <a:pPr>
              <a:buFont typeface="+mj-lt"/>
              <a:buAutoNum type="arabicPeriod"/>
            </a:pPr>
            <a:r>
              <a:rPr lang="en-US" sz="1800" b="1" dirty="0">
                <a:latin typeface="Courier New" panose="02070309020205020404" pitchFamily="49" charset="0"/>
                <a:cs typeface="Courier New" panose="02070309020205020404" pitchFamily="49" charset="0"/>
              </a:rPr>
              <a:t>    } </a:t>
            </a:r>
          </a:p>
          <a:p>
            <a:pPr>
              <a:buFont typeface="+mj-lt"/>
              <a:buAutoNum type="arabicPeriod"/>
            </a:pPr>
            <a:r>
              <a:rPr lang="en-US" sz="1800" b="1" dirty="0">
                <a:latin typeface="Courier New" panose="02070309020205020404" pitchFamily="49" charset="0"/>
                <a:cs typeface="Courier New" panose="02070309020205020404" pitchFamily="49" charset="0"/>
              </a:rPr>
              <a:t>}</a:t>
            </a:r>
          </a:p>
        </p:txBody>
      </p:sp>
      <p:sp>
        <p:nvSpPr>
          <p:cNvPr id="4" name="Slide Number Placeholder 3"/>
          <p:cNvSpPr>
            <a:spLocks noGrp="1"/>
          </p:cNvSpPr>
          <p:nvPr>
            <p:ph type="sldNum" sz="quarter" idx="12"/>
          </p:nvPr>
        </p:nvSpPr>
        <p:spPr/>
        <p:txBody>
          <a:bodyPr/>
          <a:lstStyle/>
          <a:p>
            <a:fld id="{5EA8BEFB-AE5B-48F9-BBAD-B489CDE48C80}" type="slidenum">
              <a:rPr lang="en-US" smtClean="0"/>
              <a:pPr/>
              <a:t>20</a:t>
            </a:fld>
            <a:endParaRPr lang="en-US" dirty="0"/>
          </a:p>
        </p:txBody>
      </p:sp>
      <p:sp>
        <p:nvSpPr>
          <p:cNvPr id="5" name="Wave 4"/>
          <p:cNvSpPr/>
          <p:nvPr/>
        </p:nvSpPr>
        <p:spPr>
          <a:xfrm>
            <a:off x="7620000" y="914400"/>
            <a:ext cx="1524000" cy="533400"/>
          </a:xfrm>
          <a:prstGeom prst="wave">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2"/>
                </a:solidFill>
              </a:rPr>
              <a:t>Url2.java</a:t>
            </a:r>
          </a:p>
        </p:txBody>
      </p:sp>
    </p:spTree>
    <p:extLst>
      <p:ext uri="{BB962C8B-B14F-4D97-AF65-F5344CB8AC3E}">
        <p14:creationId xmlns:p14="http://schemas.microsoft.com/office/powerpoint/2010/main" val="1299945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 calcmode="lin" valueType="num">
                                      <p:cBhvr additive="base">
                                        <p:cTn id="11"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 calcmode="lin" valueType="num">
                                      <p:cBhvr additive="base">
                                        <p:cTn id="1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 calcmode="lin" valueType="num">
                                      <p:cBhvr additive="base">
                                        <p:cTn id="2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anim calcmode="lin" valueType="num">
                                      <p:cBhvr additive="base">
                                        <p:cTn id="2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 calcmode="lin" valueType="num">
                                      <p:cBhvr additive="base">
                                        <p:cTn id="3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3">
                                            <p:txEl>
                                              <p:pRg st="5" end="5"/>
                                            </p:txEl>
                                          </p:spTgt>
                                        </p:tgtEl>
                                        <p:attrNameLst>
                                          <p:attrName>style.visibility</p:attrName>
                                        </p:attrNameLst>
                                      </p:cBhvr>
                                      <p:to>
                                        <p:strVal val="visible"/>
                                      </p:to>
                                    </p:set>
                                    <p:anim calcmode="lin" valueType="num">
                                      <p:cBhvr additive="base">
                                        <p:cTn id="41"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3">
                                            <p:txEl>
                                              <p:pRg st="6" end="6"/>
                                            </p:txEl>
                                          </p:spTgt>
                                        </p:tgtEl>
                                        <p:attrNameLst>
                                          <p:attrName>style.visibility</p:attrName>
                                        </p:attrNameLst>
                                      </p:cBhvr>
                                      <p:to>
                                        <p:strVal val="visible"/>
                                      </p:to>
                                    </p:set>
                                    <p:anim calcmode="lin" valueType="num">
                                      <p:cBhvr additive="base">
                                        <p:cTn id="47"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nodeType="clickEffect">
                                  <p:stCondLst>
                                    <p:cond delay="0"/>
                                  </p:stCondLst>
                                  <p:childTnLst>
                                    <p:set>
                                      <p:cBhvr>
                                        <p:cTn id="52" dur="1" fill="hold">
                                          <p:stCondLst>
                                            <p:cond delay="0"/>
                                          </p:stCondLst>
                                        </p:cTn>
                                        <p:tgtEl>
                                          <p:spTgt spid="3">
                                            <p:txEl>
                                              <p:pRg st="7" end="7"/>
                                            </p:txEl>
                                          </p:spTgt>
                                        </p:tgtEl>
                                        <p:attrNameLst>
                                          <p:attrName>style.visibility</p:attrName>
                                        </p:attrNameLst>
                                      </p:cBhvr>
                                      <p:to>
                                        <p:strVal val="visible"/>
                                      </p:to>
                                    </p:set>
                                    <p:anim calcmode="lin" valueType="num">
                                      <p:cBhvr additive="base">
                                        <p:cTn id="53"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4"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nodeType="clickEffect">
                                  <p:stCondLst>
                                    <p:cond delay="0"/>
                                  </p:stCondLst>
                                  <p:childTnLst>
                                    <p:set>
                                      <p:cBhvr>
                                        <p:cTn id="58" dur="1" fill="hold">
                                          <p:stCondLst>
                                            <p:cond delay="0"/>
                                          </p:stCondLst>
                                        </p:cTn>
                                        <p:tgtEl>
                                          <p:spTgt spid="3">
                                            <p:txEl>
                                              <p:pRg st="8" end="8"/>
                                            </p:txEl>
                                          </p:spTgt>
                                        </p:tgtEl>
                                        <p:attrNameLst>
                                          <p:attrName>style.visibility</p:attrName>
                                        </p:attrNameLst>
                                      </p:cBhvr>
                                      <p:to>
                                        <p:strVal val="visible"/>
                                      </p:to>
                                    </p:set>
                                    <p:anim calcmode="lin" valueType="num">
                                      <p:cBhvr additive="base">
                                        <p:cTn id="59"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60"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2" presetClass="entr" presetSubtype="4" fill="hold" nodeType="clickEffect">
                                  <p:stCondLst>
                                    <p:cond delay="0"/>
                                  </p:stCondLst>
                                  <p:childTnLst>
                                    <p:set>
                                      <p:cBhvr>
                                        <p:cTn id="64" dur="1" fill="hold">
                                          <p:stCondLst>
                                            <p:cond delay="0"/>
                                          </p:stCondLst>
                                        </p:cTn>
                                        <p:tgtEl>
                                          <p:spTgt spid="3">
                                            <p:txEl>
                                              <p:pRg st="9" end="9"/>
                                            </p:txEl>
                                          </p:spTgt>
                                        </p:tgtEl>
                                        <p:attrNameLst>
                                          <p:attrName>style.visibility</p:attrName>
                                        </p:attrNameLst>
                                      </p:cBhvr>
                                      <p:to>
                                        <p:strVal val="visible"/>
                                      </p:to>
                                    </p:set>
                                    <p:anim calcmode="lin" valueType="num">
                                      <p:cBhvr additive="base">
                                        <p:cTn id="65"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66"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2" presetClass="entr" presetSubtype="4" fill="hold" nodeType="clickEffect">
                                  <p:stCondLst>
                                    <p:cond delay="0"/>
                                  </p:stCondLst>
                                  <p:childTnLst>
                                    <p:set>
                                      <p:cBhvr>
                                        <p:cTn id="70" dur="1" fill="hold">
                                          <p:stCondLst>
                                            <p:cond delay="0"/>
                                          </p:stCondLst>
                                        </p:cTn>
                                        <p:tgtEl>
                                          <p:spTgt spid="3">
                                            <p:txEl>
                                              <p:pRg st="10" end="10"/>
                                            </p:txEl>
                                          </p:spTgt>
                                        </p:tgtEl>
                                        <p:attrNameLst>
                                          <p:attrName>style.visibility</p:attrName>
                                        </p:attrNameLst>
                                      </p:cBhvr>
                                      <p:to>
                                        <p:strVal val="visible"/>
                                      </p:to>
                                    </p:set>
                                    <p:anim calcmode="lin" valueType="num">
                                      <p:cBhvr additive="base">
                                        <p:cTn id="71"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72" dur="500" fill="hold"/>
                                        <p:tgtEl>
                                          <p:spTgt spid="3">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2" presetClass="entr" presetSubtype="4" fill="hold" nodeType="clickEffect">
                                  <p:stCondLst>
                                    <p:cond delay="0"/>
                                  </p:stCondLst>
                                  <p:childTnLst>
                                    <p:set>
                                      <p:cBhvr>
                                        <p:cTn id="76" dur="1" fill="hold">
                                          <p:stCondLst>
                                            <p:cond delay="0"/>
                                          </p:stCondLst>
                                        </p:cTn>
                                        <p:tgtEl>
                                          <p:spTgt spid="3">
                                            <p:txEl>
                                              <p:pRg st="11" end="11"/>
                                            </p:txEl>
                                          </p:spTgt>
                                        </p:tgtEl>
                                        <p:attrNameLst>
                                          <p:attrName>style.visibility</p:attrName>
                                        </p:attrNameLst>
                                      </p:cBhvr>
                                      <p:to>
                                        <p:strVal val="visible"/>
                                      </p:to>
                                    </p:set>
                                    <p:anim calcmode="lin" valueType="num">
                                      <p:cBhvr additive="base">
                                        <p:cTn id="77" dur="500" fill="hold"/>
                                        <p:tgtEl>
                                          <p:spTgt spid="3">
                                            <p:txEl>
                                              <p:pRg st="11" end="11"/>
                                            </p:txEl>
                                          </p:spTgt>
                                        </p:tgtEl>
                                        <p:attrNameLst>
                                          <p:attrName>ppt_x</p:attrName>
                                        </p:attrNameLst>
                                      </p:cBhvr>
                                      <p:tavLst>
                                        <p:tav tm="0">
                                          <p:val>
                                            <p:strVal val="#ppt_x"/>
                                          </p:val>
                                        </p:tav>
                                        <p:tav tm="100000">
                                          <p:val>
                                            <p:strVal val="#ppt_x"/>
                                          </p:val>
                                        </p:tav>
                                      </p:tavLst>
                                    </p:anim>
                                    <p:anim calcmode="lin" valueType="num">
                                      <p:cBhvr additive="base">
                                        <p:cTn id="78" dur="500" fill="hold"/>
                                        <p:tgtEl>
                                          <p:spTgt spid="3">
                                            <p:txEl>
                                              <p:pRg st="11" end="11"/>
                                            </p:txEl>
                                          </p:spTgt>
                                        </p:tgtEl>
                                        <p:attrNameLst>
                                          <p:attrName>ppt_y</p:attrName>
                                        </p:attrNameLst>
                                      </p:cBhvr>
                                      <p:tavLst>
                                        <p:tav tm="0">
                                          <p:val>
                                            <p:strVal val="1+#ppt_h/2"/>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2" presetClass="entr" presetSubtype="4" fill="hold" nodeType="clickEffect">
                                  <p:stCondLst>
                                    <p:cond delay="0"/>
                                  </p:stCondLst>
                                  <p:childTnLst>
                                    <p:set>
                                      <p:cBhvr>
                                        <p:cTn id="82" dur="1" fill="hold">
                                          <p:stCondLst>
                                            <p:cond delay="0"/>
                                          </p:stCondLst>
                                        </p:cTn>
                                        <p:tgtEl>
                                          <p:spTgt spid="3">
                                            <p:txEl>
                                              <p:pRg st="12" end="12"/>
                                            </p:txEl>
                                          </p:spTgt>
                                        </p:tgtEl>
                                        <p:attrNameLst>
                                          <p:attrName>style.visibility</p:attrName>
                                        </p:attrNameLst>
                                      </p:cBhvr>
                                      <p:to>
                                        <p:strVal val="visible"/>
                                      </p:to>
                                    </p:set>
                                    <p:anim calcmode="lin" valueType="num">
                                      <p:cBhvr additive="base">
                                        <p:cTn id="83" dur="500" fill="hold"/>
                                        <p:tgtEl>
                                          <p:spTgt spid="3">
                                            <p:txEl>
                                              <p:pRg st="12" end="12"/>
                                            </p:txEl>
                                          </p:spTgt>
                                        </p:tgtEl>
                                        <p:attrNameLst>
                                          <p:attrName>ppt_x</p:attrName>
                                        </p:attrNameLst>
                                      </p:cBhvr>
                                      <p:tavLst>
                                        <p:tav tm="0">
                                          <p:val>
                                            <p:strVal val="#ppt_x"/>
                                          </p:val>
                                        </p:tav>
                                        <p:tav tm="100000">
                                          <p:val>
                                            <p:strVal val="#ppt_x"/>
                                          </p:val>
                                        </p:tav>
                                      </p:tavLst>
                                    </p:anim>
                                    <p:anim calcmode="lin" valueType="num">
                                      <p:cBhvr additive="base">
                                        <p:cTn id="84" dur="500" fill="hold"/>
                                        <p:tgtEl>
                                          <p:spTgt spid="3">
                                            <p:txEl>
                                              <p:pRg st="12" end="12"/>
                                            </p:txEl>
                                          </p:spTgt>
                                        </p:tgtEl>
                                        <p:attrNameLst>
                                          <p:attrName>ppt_y</p:attrName>
                                        </p:attrNameLst>
                                      </p:cBhvr>
                                      <p:tavLst>
                                        <p:tav tm="0">
                                          <p:val>
                                            <p:strVal val="1+#ppt_h/2"/>
                                          </p:val>
                                        </p:tav>
                                        <p:tav tm="100000">
                                          <p:val>
                                            <p:strVal val="#ppt_y"/>
                                          </p:val>
                                        </p:tav>
                                      </p:tavLst>
                                    </p:anim>
                                  </p:childTnLst>
                                </p:cTn>
                              </p:par>
                            </p:childTnLst>
                          </p:cTn>
                        </p:par>
                      </p:childTnLst>
                    </p:cTn>
                  </p:par>
                  <p:par>
                    <p:cTn id="85" fill="hold">
                      <p:stCondLst>
                        <p:cond delay="indefinite"/>
                      </p:stCondLst>
                      <p:childTnLst>
                        <p:par>
                          <p:cTn id="86" fill="hold">
                            <p:stCondLst>
                              <p:cond delay="0"/>
                            </p:stCondLst>
                            <p:childTnLst>
                              <p:par>
                                <p:cTn id="87" presetID="2" presetClass="entr" presetSubtype="4" fill="hold" nodeType="clickEffect">
                                  <p:stCondLst>
                                    <p:cond delay="0"/>
                                  </p:stCondLst>
                                  <p:childTnLst>
                                    <p:set>
                                      <p:cBhvr>
                                        <p:cTn id="88" dur="1" fill="hold">
                                          <p:stCondLst>
                                            <p:cond delay="0"/>
                                          </p:stCondLst>
                                        </p:cTn>
                                        <p:tgtEl>
                                          <p:spTgt spid="3">
                                            <p:txEl>
                                              <p:pRg st="13" end="13"/>
                                            </p:txEl>
                                          </p:spTgt>
                                        </p:tgtEl>
                                        <p:attrNameLst>
                                          <p:attrName>style.visibility</p:attrName>
                                        </p:attrNameLst>
                                      </p:cBhvr>
                                      <p:to>
                                        <p:strVal val="visible"/>
                                      </p:to>
                                    </p:set>
                                    <p:anim calcmode="lin" valueType="num">
                                      <p:cBhvr additive="base">
                                        <p:cTn id="89" dur="500" fill="hold"/>
                                        <p:tgtEl>
                                          <p:spTgt spid="3">
                                            <p:txEl>
                                              <p:pRg st="13" end="13"/>
                                            </p:txEl>
                                          </p:spTgt>
                                        </p:tgtEl>
                                        <p:attrNameLst>
                                          <p:attrName>ppt_x</p:attrName>
                                        </p:attrNameLst>
                                      </p:cBhvr>
                                      <p:tavLst>
                                        <p:tav tm="0">
                                          <p:val>
                                            <p:strVal val="#ppt_x"/>
                                          </p:val>
                                        </p:tav>
                                        <p:tav tm="100000">
                                          <p:val>
                                            <p:strVal val="#ppt_x"/>
                                          </p:val>
                                        </p:tav>
                                      </p:tavLst>
                                    </p:anim>
                                    <p:anim calcmode="lin" valueType="num">
                                      <p:cBhvr additive="base">
                                        <p:cTn id="90" dur="500" fill="hold"/>
                                        <p:tgtEl>
                                          <p:spTgt spid="3">
                                            <p:txEl>
                                              <p:pRg st="13" end="1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Session Management: URL Rewriting</a:t>
            </a:r>
          </a:p>
        </p:txBody>
      </p:sp>
      <p:sp>
        <p:nvSpPr>
          <p:cNvPr id="4" name="Slide Number Placeholder 3"/>
          <p:cNvSpPr>
            <a:spLocks noGrp="1"/>
          </p:cNvSpPr>
          <p:nvPr>
            <p:ph type="sldNum" sz="quarter" idx="12"/>
          </p:nvPr>
        </p:nvSpPr>
        <p:spPr/>
        <p:txBody>
          <a:bodyPr/>
          <a:lstStyle/>
          <a:p>
            <a:fld id="{5EA8BEFB-AE5B-48F9-BBAD-B489CDE48C80}" type="slidenum">
              <a:rPr lang="en-US" smtClean="0"/>
              <a:pPr/>
              <a:t>21</a:t>
            </a:fld>
            <a:endParaRPr lang="en-US" dirty="0"/>
          </a:p>
        </p:txBody>
      </p:sp>
      <p:pic>
        <p:nvPicPr>
          <p:cNvPr id="3" name="Picture 2"/>
          <p:cNvPicPr>
            <a:picLocks noChangeAspect="1"/>
          </p:cNvPicPr>
          <p:nvPr/>
        </p:nvPicPr>
        <p:blipFill>
          <a:blip r:embed="rId2"/>
          <a:stretch>
            <a:fillRect/>
          </a:stretch>
        </p:blipFill>
        <p:spPr>
          <a:xfrm>
            <a:off x="381000" y="1236662"/>
            <a:ext cx="8572500" cy="2278966"/>
          </a:xfrm>
          <a:prstGeom prst="rect">
            <a:avLst/>
          </a:prstGeom>
        </p:spPr>
      </p:pic>
      <p:pic>
        <p:nvPicPr>
          <p:cNvPr id="5" name="Picture 4"/>
          <p:cNvPicPr>
            <a:picLocks noChangeAspect="1"/>
          </p:cNvPicPr>
          <p:nvPr/>
        </p:nvPicPr>
        <p:blipFill>
          <a:blip r:embed="rId3"/>
          <a:stretch>
            <a:fillRect/>
          </a:stretch>
        </p:blipFill>
        <p:spPr>
          <a:xfrm>
            <a:off x="381000" y="4038599"/>
            <a:ext cx="8597900" cy="2149475"/>
          </a:xfrm>
          <a:prstGeom prst="rect">
            <a:avLst/>
          </a:prstGeom>
        </p:spPr>
      </p:pic>
      <p:sp>
        <p:nvSpPr>
          <p:cNvPr id="7" name="TextBox 6"/>
          <p:cNvSpPr txBox="1"/>
          <p:nvPr/>
        </p:nvSpPr>
        <p:spPr>
          <a:xfrm>
            <a:off x="381000" y="914400"/>
            <a:ext cx="1828800" cy="369332"/>
          </a:xfrm>
          <a:prstGeom prst="rect">
            <a:avLst/>
          </a:prstGeom>
          <a:noFill/>
        </p:spPr>
        <p:txBody>
          <a:bodyPr wrap="square" rtlCol="0">
            <a:spAutoFit/>
          </a:bodyPr>
          <a:lstStyle/>
          <a:p>
            <a:r>
              <a:rPr lang="en-US" dirty="0"/>
              <a:t>Url1.java</a:t>
            </a:r>
          </a:p>
        </p:txBody>
      </p:sp>
      <p:sp>
        <p:nvSpPr>
          <p:cNvPr id="12" name="TextBox 11"/>
          <p:cNvSpPr txBox="1"/>
          <p:nvPr/>
        </p:nvSpPr>
        <p:spPr>
          <a:xfrm>
            <a:off x="381000" y="3669266"/>
            <a:ext cx="1828800" cy="369332"/>
          </a:xfrm>
          <a:prstGeom prst="rect">
            <a:avLst/>
          </a:prstGeom>
          <a:noFill/>
        </p:spPr>
        <p:txBody>
          <a:bodyPr wrap="square" rtlCol="0">
            <a:spAutoFit/>
          </a:bodyPr>
          <a:lstStyle/>
          <a:p>
            <a:r>
              <a:rPr lang="en-US" dirty="0"/>
              <a:t>Url2.java</a:t>
            </a:r>
          </a:p>
        </p:txBody>
      </p:sp>
    </p:spTree>
    <p:extLst>
      <p:ext uri="{BB962C8B-B14F-4D97-AF65-F5344CB8AC3E}">
        <p14:creationId xmlns:p14="http://schemas.microsoft.com/office/powerpoint/2010/main" val="3796604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Session Management: URL Rewriting</a:t>
            </a:r>
          </a:p>
        </p:txBody>
      </p:sp>
      <p:sp>
        <p:nvSpPr>
          <p:cNvPr id="3" name="Content Placeholder 2"/>
          <p:cNvSpPr>
            <a:spLocks noGrp="1"/>
          </p:cNvSpPr>
          <p:nvPr>
            <p:ph idx="1"/>
          </p:nvPr>
        </p:nvSpPr>
        <p:spPr/>
        <p:txBody>
          <a:bodyPr/>
          <a:lstStyle/>
          <a:p>
            <a:pPr marL="0" indent="0">
              <a:buNone/>
            </a:pPr>
            <a:r>
              <a:rPr lang="en-US" b="1" dirty="0"/>
              <a:t>Advantage of URL Rewriting</a:t>
            </a:r>
          </a:p>
          <a:p>
            <a:r>
              <a:rPr lang="en-US" dirty="0"/>
              <a:t>It will always work whether cookie is disabled or not (browser independent).</a:t>
            </a:r>
          </a:p>
          <a:p>
            <a:r>
              <a:rPr lang="en-US" dirty="0"/>
              <a:t>Extra form submission is not required on each pages.</a:t>
            </a:r>
          </a:p>
          <a:p>
            <a:pPr marL="0" indent="0">
              <a:lnSpc>
                <a:spcPct val="200000"/>
              </a:lnSpc>
              <a:buNone/>
            </a:pPr>
            <a:r>
              <a:rPr lang="en-US" b="1" dirty="0"/>
              <a:t>Disadvantage of URL Rewriting</a:t>
            </a:r>
          </a:p>
          <a:p>
            <a:r>
              <a:rPr lang="en-US" dirty="0"/>
              <a:t>It will work only with links.</a:t>
            </a:r>
          </a:p>
          <a:p>
            <a:r>
              <a:rPr lang="en-US" dirty="0"/>
              <a:t>It can send only textual information.</a:t>
            </a:r>
          </a:p>
          <a:p>
            <a:r>
              <a:rPr lang="en-US" dirty="0"/>
              <a:t>URL header size constraint.</a:t>
            </a:r>
          </a:p>
          <a:p>
            <a:r>
              <a:rPr lang="en-US" dirty="0"/>
              <a:t>Security</a:t>
            </a:r>
          </a:p>
          <a:p>
            <a:pPr lvl="1"/>
            <a:r>
              <a:rPr lang="en-US" dirty="0"/>
              <a:t>name/value field will be visible with URL followed by ‘?’.</a:t>
            </a:r>
          </a:p>
          <a:p>
            <a:endParaRPr lang="en-US" dirty="0"/>
          </a:p>
          <a:p>
            <a:endParaRPr lang="en-US" dirty="0"/>
          </a:p>
        </p:txBody>
      </p:sp>
      <p:sp>
        <p:nvSpPr>
          <p:cNvPr id="4" name="Slide Number Placeholder 3"/>
          <p:cNvSpPr>
            <a:spLocks noGrp="1"/>
          </p:cNvSpPr>
          <p:nvPr>
            <p:ph type="sldNum" sz="quarter" idx="12"/>
          </p:nvPr>
        </p:nvSpPr>
        <p:spPr/>
        <p:txBody>
          <a:bodyPr/>
          <a:lstStyle/>
          <a:p>
            <a:fld id="{5EA8BEFB-AE5B-48F9-BBAD-B489CDE48C80}" type="slidenum">
              <a:rPr lang="en-US" smtClean="0"/>
              <a:pPr/>
              <a:t>22</a:t>
            </a:fld>
            <a:endParaRPr lang="en-US" dirty="0"/>
          </a:p>
        </p:txBody>
      </p:sp>
    </p:spTree>
    <p:extLst>
      <p:ext uri="{BB962C8B-B14F-4D97-AF65-F5344CB8AC3E}">
        <p14:creationId xmlns:p14="http://schemas.microsoft.com/office/powerpoint/2010/main" val="2004215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a:t>Cookies </a:t>
            </a:r>
          </a:p>
        </p:txBody>
      </p:sp>
      <p:sp>
        <p:nvSpPr>
          <p:cNvPr id="6" name="Subtitle 5"/>
          <p:cNvSpPr>
            <a:spLocks noGrp="1"/>
          </p:cNvSpPr>
          <p:nvPr>
            <p:ph type="subTitle" idx="1"/>
          </p:nvPr>
        </p:nvSpPr>
        <p:spPr/>
        <p:txBody>
          <a:bodyPr/>
          <a:lstStyle/>
          <a:p>
            <a:r>
              <a:rPr lang="en-US" b="1" dirty="0" err="1"/>
              <a:t>javax.servlet.http.Cookie</a:t>
            </a:r>
            <a:endParaRPr lang="en-US" dirty="0"/>
          </a:p>
        </p:txBody>
      </p:sp>
      <p:sp>
        <p:nvSpPr>
          <p:cNvPr id="4" name="Slide Number Placeholder 3"/>
          <p:cNvSpPr>
            <a:spLocks noGrp="1"/>
          </p:cNvSpPr>
          <p:nvPr>
            <p:ph type="sldNum" sz="quarter" idx="12"/>
          </p:nvPr>
        </p:nvSpPr>
        <p:spPr/>
        <p:txBody>
          <a:bodyPr/>
          <a:lstStyle/>
          <a:p>
            <a:fld id="{5EA8BEFB-AE5B-48F9-BBAD-B489CDE48C80}" type="slidenum">
              <a:rPr lang="en-US" smtClean="0"/>
              <a:pPr/>
              <a:t>23</a:t>
            </a:fld>
            <a:endParaRPr lang="en-US" dirty="0"/>
          </a:p>
        </p:txBody>
      </p:sp>
    </p:spTree>
    <p:extLst>
      <p:ext uri="{BB962C8B-B14F-4D97-AF65-F5344CB8AC3E}">
        <p14:creationId xmlns:p14="http://schemas.microsoft.com/office/powerpoint/2010/main" val="38848229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Session Management: Cookies </a:t>
            </a:r>
          </a:p>
        </p:txBody>
      </p:sp>
      <p:sp>
        <p:nvSpPr>
          <p:cNvPr id="3" name="Content Placeholder 2"/>
          <p:cNvSpPr>
            <a:spLocks noGrp="1"/>
          </p:cNvSpPr>
          <p:nvPr>
            <p:ph idx="1"/>
          </p:nvPr>
        </p:nvSpPr>
        <p:spPr/>
        <p:txBody>
          <a:bodyPr/>
          <a:lstStyle/>
          <a:p>
            <a:r>
              <a:rPr lang="en-US" dirty="0"/>
              <a:t>A </a:t>
            </a:r>
            <a:r>
              <a:rPr lang="en-US" b="1" dirty="0"/>
              <a:t>cookie</a:t>
            </a:r>
            <a:r>
              <a:rPr lang="en-US" dirty="0"/>
              <a:t> is a small piece of information that is persisted between the multiple client requests.</a:t>
            </a:r>
          </a:p>
          <a:p>
            <a:r>
              <a:rPr lang="en-US" dirty="0"/>
              <a:t>A cookie has a </a:t>
            </a:r>
          </a:p>
          <a:p>
            <a:pPr marL="914400" lvl="1" indent="-457200">
              <a:buFont typeface="+mj-lt"/>
              <a:buAutoNum type="arabicPeriod"/>
            </a:pPr>
            <a:r>
              <a:rPr lang="en-US" dirty="0"/>
              <a:t>Name </a:t>
            </a:r>
          </a:p>
          <a:p>
            <a:pPr marL="914400" lvl="1" indent="-457200">
              <a:buFont typeface="+mj-lt"/>
              <a:buAutoNum type="arabicPeriod"/>
            </a:pPr>
            <a:r>
              <a:rPr lang="en-US" dirty="0"/>
              <a:t>Single value</a:t>
            </a:r>
          </a:p>
          <a:p>
            <a:pPr marL="914400" lvl="1" indent="-457200">
              <a:buFont typeface="+mj-lt"/>
              <a:buAutoNum type="arabicPeriod"/>
            </a:pPr>
            <a:r>
              <a:rPr lang="en-US" dirty="0"/>
              <a:t>Optional attributes such as </a:t>
            </a:r>
          </a:p>
          <a:p>
            <a:pPr marL="1314450" lvl="2" indent="-457200">
              <a:buFont typeface="+mj-lt"/>
              <a:buAutoNum type="romanLcPeriod"/>
            </a:pPr>
            <a:r>
              <a:rPr lang="en-US" dirty="0"/>
              <a:t>comment</a:t>
            </a:r>
          </a:p>
          <a:p>
            <a:pPr marL="1314450" lvl="2" indent="-457200">
              <a:buFont typeface="+mj-lt"/>
              <a:buAutoNum type="romanLcPeriod"/>
            </a:pPr>
            <a:r>
              <a:rPr lang="en-US" dirty="0"/>
              <a:t>path</a:t>
            </a:r>
          </a:p>
          <a:p>
            <a:pPr marL="1314450" lvl="2" indent="-457200">
              <a:buFont typeface="+mj-lt"/>
              <a:buAutoNum type="romanLcPeriod"/>
            </a:pPr>
            <a:r>
              <a:rPr lang="en-US" dirty="0"/>
              <a:t>domain qualifiers</a:t>
            </a:r>
          </a:p>
          <a:p>
            <a:pPr marL="1314450" lvl="2" indent="-457200">
              <a:buFont typeface="+mj-lt"/>
              <a:buAutoNum type="romanLcPeriod"/>
            </a:pPr>
            <a:r>
              <a:rPr lang="en-US" dirty="0"/>
              <a:t>a maximum age</a:t>
            </a:r>
          </a:p>
          <a:p>
            <a:pPr marL="1314450" lvl="2" indent="-457200">
              <a:buFont typeface="+mj-lt"/>
              <a:buAutoNum type="romanLcPeriod"/>
            </a:pPr>
            <a:r>
              <a:rPr lang="en-US" dirty="0"/>
              <a:t>version number</a:t>
            </a:r>
          </a:p>
          <a:p>
            <a:endParaRPr lang="en-US" dirty="0"/>
          </a:p>
        </p:txBody>
      </p:sp>
      <p:sp>
        <p:nvSpPr>
          <p:cNvPr id="4" name="Slide Number Placeholder 3"/>
          <p:cNvSpPr>
            <a:spLocks noGrp="1"/>
          </p:cNvSpPr>
          <p:nvPr>
            <p:ph type="sldNum" sz="quarter" idx="12"/>
          </p:nvPr>
        </p:nvSpPr>
        <p:spPr/>
        <p:txBody>
          <a:bodyPr/>
          <a:lstStyle/>
          <a:p>
            <a:fld id="{5EA8BEFB-AE5B-48F9-BBAD-B489CDE48C80}" type="slidenum">
              <a:rPr lang="en-US" smtClean="0"/>
              <a:pPr/>
              <a:t>24</a:t>
            </a:fld>
            <a:endParaRPr lang="en-US" dirty="0"/>
          </a:p>
        </p:txBody>
      </p:sp>
    </p:spTree>
    <p:extLst>
      <p:ext uri="{BB962C8B-B14F-4D97-AF65-F5344CB8AC3E}">
        <p14:creationId xmlns:p14="http://schemas.microsoft.com/office/powerpoint/2010/main" val="1047370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Session Management: Cookies </a:t>
            </a:r>
          </a:p>
        </p:txBody>
      </p:sp>
      <p:sp>
        <p:nvSpPr>
          <p:cNvPr id="3" name="Content Placeholder 2"/>
          <p:cNvSpPr>
            <a:spLocks noGrp="1"/>
          </p:cNvSpPr>
          <p:nvPr>
            <p:ph idx="1"/>
          </p:nvPr>
        </p:nvSpPr>
        <p:spPr/>
        <p:txBody>
          <a:bodyPr/>
          <a:lstStyle/>
          <a:p>
            <a:pPr marL="0" indent="0">
              <a:buNone/>
            </a:pPr>
            <a:r>
              <a:rPr lang="en-US" dirty="0"/>
              <a:t>How Cookie works?</a:t>
            </a:r>
          </a:p>
          <a:p>
            <a:pPr marL="0" indent="0">
              <a:buNone/>
            </a:pPr>
            <a:endParaRPr lang="en-US" dirty="0"/>
          </a:p>
          <a:p>
            <a:pPr marL="0" indent="0">
              <a:buNone/>
            </a:pPr>
            <a:endParaRPr lang="en-US" dirty="0"/>
          </a:p>
        </p:txBody>
      </p:sp>
      <p:sp>
        <p:nvSpPr>
          <p:cNvPr id="4" name="Slide Number Placeholder 3"/>
          <p:cNvSpPr>
            <a:spLocks noGrp="1"/>
          </p:cNvSpPr>
          <p:nvPr>
            <p:ph type="sldNum" sz="quarter" idx="12"/>
          </p:nvPr>
        </p:nvSpPr>
        <p:spPr/>
        <p:txBody>
          <a:bodyPr/>
          <a:lstStyle/>
          <a:p>
            <a:fld id="{5EA8BEFB-AE5B-48F9-BBAD-B489CDE48C80}" type="slidenum">
              <a:rPr lang="en-US" smtClean="0"/>
              <a:pPr/>
              <a:t>25</a:t>
            </a:fld>
            <a:endParaRPr lang="en-US" dirty="0"/>
          </a:p>
        </p:txBody>
      </p:sp>
      <p:pic>
        <p:nvPicPr>
          <p:cNvPr id="5" name="Picture 4"/>
          <p:cNvPicPr>
            <a:picLocks noChangeAspect="1"/>
          </p:cNvPicPr>
          <p:nvPr/>
        </p:nvPicPr>
        <p:blipFill>
          <a:blip r:embed="rId2"/>
          <a:stretch>
            <a:fillRect/>
          </a:stretch>
        </p:blipFill>
        <p:spPr>
          <a:xfrm>
            <a:off x="533400" y="3124200"/>
            <a:ext cx="1352550" cy="1352550"/>
          </a:xfrm>
          <a:prstGeom prst="rect">
            <a:avLst/>
          </a:prstGeom>
        </p:spPr>
      </p:pic>
      <p:sp>
        <p:nvSpPr>
          <p:cNvPr id="6" name="TextBox 5"/>
          <p:cNvSpPr txBox="1"/>
          <p:nvPr/>
        </p:nvSpPr>
        <p:spPr>
          <a:xfrm>
            <a:off x="572781" y="4275177"/>
            <a:ext cx="1295400" cy="369332"/>
          </a:xfrm>
          <a:prstGeom prst="rect">
            <a:avLst/>
          </a:prstGeom>
          <a:noFill/>
        </p:spPr>
        <p:txBody>
          <a:bodyPr wrap="square" rtlCol="0">
            <a:spAutoFit/>
          </a:bodyPr>
          <a:lstStyle/>
          <a:p>
            <a:r>
              <a:rPr lang="en-US" dirty="0"/>
              <a:t>Web Client</a:t>
            </a:r>
          </a:p>
        </p:txBody>
      </p:sp>
      <p:pic>
        <p:nvPicPr>
          <p:cNvPr id="7"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16276" y="2819400"/>
            <a:ext cx="1943100" cy="1943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1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16363" y="2971800"/>
            <a:ext cx="760837" cy="9191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Box 8"/>
          <p:cNvSpPr txBox="1"/>
          <p:nvPr/>
        </p:nvSpPr>
        <p:spPr>
          <a:xfrm>
            <a:off x="7296150" y="4800600"/>
            <a:ext cx="857250" cy="369332"/>
          </a:xfrm>
          <a:prstGeom prst="rect">
            <a:avLst/>
          </a:prstGeom>
          <a:noFill/>
        </p:spPr>
        <p:txBody>
          <a:bodyPr wrap="square" rtlCol="0">
            <a:spAutoFit/>
          </a:bodyPr>
          <a:lstStyle/>
          <a:p>
            <a:r>
              <a:rPr lang="en-US" dirty="0"/>
              <a:t>Server</a:t>
            </a:r>
          </a:p>
        </p:txBody>
      </p:sp>
      <p:cxnSp>
        <p:nvCxnSpPr>
          <p:cNvPr id="11" name="Curved Connector 10"/>
          <p:cNvCxnSpPr>
            <a:stCxn id="5" idx="0"/>
            <a:endCxn id="7" idx="0"/>
          </p:cNvCxnSpPr>
          <p:nvPr/>
        </p:nvCxnSpPr>
        <p:spPr>
          <a:xfrm rot="5400000" flipH="1" flipV="1">
            <a:off x="4246350" y="-217275"/>
            <a:ext cx="304800" cy="6378151"/>
          </a:xfrm>
          <a:prstGeom prst="curvedConnector3">
            <a:avLst>
              <a:gd name="adj1" fmla="val 372015"/>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7" idx="1"/>
            <a:endCxn id="5" idx="3"/>
          </p:cNvCxnSpPr>
          <p:nvPr/>
        </p:nvCxnSpPr>
        <p:spPr>
          <a:xfrm flipH="1">
            <a:off x="1885950" y="3790950"/>
            <a:ext cx="4730326" cy="9525"/>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Curved Connector 17"/>
          <p:cNvCxnSpPr>
            <a:stCxn id="6" idx="2"/>
            <a:endCxn id="9" idx="2"/>
          </p:cNvCxnSpPr>
          <p:nvPr/>
        </p:nvCxnSpPr>
        <p:spPr>
          <a:xfrm rot="16200000" flipH="1">
            <a:off x="4209917" y="1655073"/>
            <a:ext cx="525423" cy="6504294"/>
          </a:xfrm>
          <a:prstGeom prst="curvedConnector3">
            <a:avLst>
              <a:gd name="adj1" fmla="val 270784"/>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3962400" y="1594367"/>
            <a:ext cx="1219200" cy="381000"/>
          </a:xfrm>
          <a:prstGeom prst="rect">
            <a:avLst/>
          </a:prstGeom>
          <a:noFill/>
        </p:spPr>
        <p:txBody>
          <a:bodyPr wrap="square" rtlCol="0">
            <a:spAutoFit/>
          </a:bodyPr>
          <a:lstStyle/>
          <a:p>
            <a:r>
              <a:rPr lang="en-US" b="1" dirty="0">
                <a:solidFill>
                  <a:srgbClr val="FF0000"/>
                </a:solidFill>
              </a:rPr>
              <a:t>1. Request</a:t>
            </a:r>
          </a:p>
        </p:txBody>
      </p:sp>
      <p:sp>
        <p:nvSpPr>
          <p:cNvPr id="21" name="TextBox 20"/>
          <p:cNvSpPr txBox="1"/>
          <p:nvPr/>
        </p:nvSpPr>
        <p:spPr>
          <a:xfrm>
            <a:off x="3505200" y="5638800"/>
            <a:ext cx="2057400" cy="369332"/>
          </a:xfrm>
          <a:prstGeom prst="rect">
            <a:avLst/>
          </a:prstGeom>
          <a:noFill/>
        </p:spPr>
        <p:txBody>
          <a:bodyPr wrap="square" rtlCol="0">
            <a:spAutoFit/>
          </a:bodyPr>
          <a:lstStyle/>
          <a:p>
            <a:r>
              <a:rPr lang="en-US" b="1" dirty="0">
                <a:solidFill>
                  <a:srgbClr val="FF0000"/>
                </a:solidFill>
              </a:rPr>
              <a:t>3. Request + Cookie</a:t>
            </a:r>
          </a:p>
        </p:txBody>
      </p:sp>
      <p:sp>
        <p:nvSpPr>
          <p:cNvPr id="22" name="TextBox 21"/>
          <p:cNvSpPr txBox="1"/>
          <p:nvPr/>
        </p:nvSpPr>
        <p:spPr>
          <a:xfrm>
            <a:off x="3505200" y="3440668"/>
            <a:ext cx="2209800" cy="369332"/>
          </a:xfrm>
          <a:prstGeom prst="rect">
            <a:avLst/>
          </a:prstGeom>
          <a:noFill/>
        </p:spPr>
        <p:txBody>
          <a:bodyPr wrap="square" rtlCol="0">
            <a:spAutoFit/>
          </a:bodyPr>
          <a:lstStyle/>
          <a:p>
            <a:r>
              <a:rPr lang="en-US" b="1" dirty="0">
                <a:solidFill>
                  <a:srgbClr val="FF0000"/>
                </a:solidFill>
              </a:rPr>
              <a:t>2. Response + Cookie</a:t>
            </a:r>
          </a:p>
        </p:txBody>
      </p:sp>
      <p:sp>
        <p:nvSpPr>
          <p:cNvPr id="24" name="Oval Callout 23"/>
          <p:cNvSpPr/>
          <p:nvPr/>
        </p:nvSpPr>
        <p:spPr>
          <a:xfrm>
            <a:off x="5181600" y="976828"/>
            <a:ext cx="3581400" cy="886857"/>
          </a:xfrm>
          <a:prstGeom prst="wedgeEllipseCallout">
            <a:avLst>
              <a:gd name="adj1" fmla="val -51950"/>
              <a:gd name="adj2" fmla="val 44033"/>
            </a:avLst>
          </a:prstGeom>
          <a:noFill/>
          <a:ln>
            <a:solidFill>
              <a:srgbClr val="00206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rgbClr val="000000"/>
                </a:solidFill>
                <a:latin typeface="verdana" panose="020B0604030504040204" pitchFamily="34" charset="0"/>
              </a:rPr>
              <a:t>By default, each request is considered as a new request</a:t>
            </a:r>
            <a:endParaRPr lang="en-US" sz="1600" dirty="0"/>
          </a:p>
        </p:txBody>
      </p:sp>
      <p:sp>
        <p:nvSpPr>
          <p:cNvPr id="25" name="Oval Callout 24"/>
          <p:cNvSpPr/>
          <p:nvPr/>
        </p:nvSpPr>
        <p:spPr>
          <a:xfrm>
            <a:off x="2971799" y="2313543"/>
            <a:ext cx="3855189" cy="886857"/>
          </a:xfrm>
          <a:prstGeom prst="wedgeEllipseCallout">
            <a:avLst>
              <a:gd name="adj1" fmla="val 7186"/>
              <a:gd name="adj2" fmla="val 85583"/>
            </a:avLst>
          </a:prstGeom>
          <a:noFill/>
          <a:ln>
            <a:solidFill>
              <a:srgbClr val="00206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Server will add cookie with response from the servlet</a:t>
            </a:r>
          </a:p>
        </p:txBody>
      </p:sp>
      <p:sp>
        <p:nvSpPr>
          <p:cNvPr id="26" name="Oval Callout 25"/>
          <p:cNvSpPr/>
          <p:nvPr/>
        </p:nvSpPr>
        <p:spPr>
          <a:xfrm>
            <a:off x="2660416" y="3886201"/>
            <a:ext cx="3765359" cy="1524000"/>
          </a:xfrm>
          <a:prstGeom prst="wedgeEllipseCallout">
            <a:avLst>
              <a:gd name="adj1" fmla="val 11984"/>
              <a:gd name="adj2" fmla="val 70724"/>
            </a:avLst>
          </a:prstGeom>
          <a:noFill/>
          <a:ln>
            <a:solidFill>
              <a:srgbClr val="00206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1600" dirty="0">
                <a:solidFill>
                  <a:schemeClr val="tx1"/>
                </a:solidFill>
              </a:rPr>
              <a:t>After that if request is sent by the user, cookie is added with request by default. </a:t>
            </a:r>
          </a:p>
          <a:p>
            <a:pPr algn="just"/>
            <a:r>
              <a:rPr lang="en-US" sz="1600" dirty="0">
                <a:solidFill>
                  <a:schemeClr val="tx1"/>
                </a:solidFill>
              </a:rPr>
              <a:t>Thus, we recognize the user as the old user.</a:t>
            </a:r>
          </a:p>
        </p:txBody>
      </p:sp>
      <p:sp>
        <p:nvSpPr>
          <p:cNvPr id="27" name="Oval Callout 26"/>
          <p:cNvSpPr/>
          <p:nvPr/>
        </p:nvSpPr>
        <p:spPr>
          <a:xfrm>
            <a:off x="385881" y="4931338"/>
            <a:ext cx="2147769" cy="1256737"/>
          </a:xfrm>
          <a:prstGeom prst="wedgeEllipseCallout">
            <a:avLst>
              <a:gd name="adj1" fmla="val -5797"/>
              <a:gd name="adj2" fmla="val -75064"/>
            </a:avLst>
          </a:prstGeom>
          <a:noFill/>
          <a:ln>
            <a:solidFill>
              <a:srgbClr val="00206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So cookie is stored in the cache of the browser.</a:t>
            </a:r>
          </a:p>
        </p:txBody>
      </p:sp>
    </p:spTree>
    <p:extLst>
      <p:ext uri="{BB962C8B-B14F-4D97-AF65-F5344CB8AC3E}">
        <p14:creationId xmlns:p14="http://schemas.microsoft.com/office/powerpoint/2010/main" val="5878491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wipe(left)">
                                      <p:cBhvr>
                                        <p:cTn id="27" dur="500"/>
                                        <p:tgtEl>
                                          <p:spTgt spid="11"/>
                                        </p:tgtEl>
                                      </p:cBhvr>
                                    </p:animEffect>
                                  </p:childTnLst>
                                </p:cTn>
                              </p:par>
                              <p:par>
                                <p:cTn id="28" presetID="1" presetClass="entr" presetSubtype="0" fill="hold" grpId="0" nodeType="withEffect">
                                  <p:stCondLst>
                                    <p:cond delay="0"/>
                                  </p:stCondLst>
                                  <p:childTnLst>
                                    <p:set>
                                      <p:cBhvr>
                                        <p:cTn id="29" dur="1" fill="hold">
                                          <p:stCondLst>
                                            <p:cond delay="0"/>
                                          </p:stCondLst>
                                        </p:cTn>
                                        <p:tgtEl>
                                          <p:spTgt spid="20"/>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24"/>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22" presetClass="entr" presetSubtype="2" fill="hold" nodeType="clickEffect">
                                  <p:stCondLst>
                                    <p:cond delay="0"/>
                                  </p:stCondLst>
                                  <p:childTnLst>
                                    <p:set>
                                      <p:cBhvr>
                                        <p:cTn id="37" dur="1" fill="hold">
                                          <p:stCondLst>
                                            <p:cond delay="0"/>
                                          </p:stCondLst>
                                        </p:cTn>
                                        <p:tgtEl>
                                          <p:spTgt spid="16"/>
                                        </p:tgtEl>
                                        <p:attrNameLst>
                                          <p:attrName>style.visibility</p:attrName>
                                        </p:attrNameLst>
                                      </p:cBhvr>
                                      <p:to>
                                        <p:strVal val="visible"/>
                                      </p:to>
                                    </p:set>
                                    <p:animEffect transition="in" filter="wipe(right)">
                                      <p:cBhvr>
                                        <p:cTn id="38" dur="500"/>
                                        <p:tgtEl>
                                          <p:spTgt spid="16"/>
                                        </p:tgtEl>
                                      </p:cBhvr>
                                    </p:animEffect>
                                  </p:childTnLst>
                                </p:cTn>
                              </p:par>
                              <p:par>
                                <p:cTn id="39" presetID="1" presetClass="entr" presetSubtype="0" fill="hold" grpId="0" nodeType="with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7"/>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5"/>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0" presetClass="exit" presetSubtype="0" fill="hold" grpId="1" nodeType="clickEffect">
                                  <p:stCondLst>
                                    <p:cond delay="0"/>
                                  </p:stCondLst>
                                  <p:childTnLst>
                                    <p:animEffect transition="out" filter="fade">
                                      <p:cBhvr>
                                        <p:cTn id="52" dur="500"/>
                                        <p:tgtEl>
                                          <p:spTgt spid="27"/>
                                        </p:tgtEl>
                                      </p:cBhvr>
                                    </p:animEffect>
                                    <p:set>
                                      <p:cBhvr>
                                        <p:cTn id="53" dur="1" fill="hold">
                                          <p:stCondLst>
                                            <p:cond delay="499"/>
                                          </p:stCondLst>
                                        </p:cTn>
                                        <p:tgtEl>
                                          <p:spTgt spid="27"/>
                                        </p:tgtEl>
                                        <p:attrNameLst>
                                          <p:attrName>style.visibility</p:attrName>
                                        </p:attrNameLst>
                                      </p:cBhvr>
                                      <p:to>
                                        <p:strVal val="hidden"/>
                                      </p:to>
                                    </p:set>
                                  </p:childTnLst>
                                </p:cTn>
                              </p:par>
                            </p:childTnLst>
                          </p:cTn>
                        </p:par>
                      </p:childTnLst>
                    </p:cTn>
                  </p:par>
                  <p:par>
                    <p:cTn id="54" fill="hold">
                      <p:stCondLst>
                        <p:cond delay="indefinite"/>
                      </p:stCondLst>
                      <p:childTnLst>
                        <p:par>
                          <p:cTn id="55" fill="hold">
                            <p:stCondLst>
                              <p:cond delay="0"/>
                            </p:stCondLst>
                            <p:childTnLst>
                              <p:par>
                                <p:cTn id="56" presetID="22" presetClass="entr" presetSubtype="8" fill="hold" nodeType="clickEffect">
                                  <p:stCondLst>
                                    <p:cond delay="0"/>
                                  </p:stCondLst>
                                  <p:childTnLst>
                                    <p:set>
                                      <p:cBhvr>
                                        <p:cTn id="57" dur="1" fill="hold">
                                          <p:stCondLst>
                                            <p:cond delay="0"/>
                                          </p:stCondLst>
                                        </p:cTn>
                                        <p:tgtEl>
                                          <p:spTgt spid="18"/>
                                        </p:tgtEl>
                                        <p:attrNameLst>
                                          <p:attrName>style.visibility</p:attrName>
                                        </p:attrNameLst>
                                      </p:cBhvr>
                                      <p:to>
                                        <p:strVal val="visible"/>
                                      </p:to>
                                    </p:set>
                                    <p:animEffect transition="in" filter="wipe(left)">
                                      <p:cBhvr>
                                        <p:cTn id="58" dur="500"/>
                                        <p:tgtEl>
                                          <p:spTgt spid="18"/>
                                        </p:tgtEl>
                                      </p:cBhvr>
                                    </p:animEffect>
                                  </p:childTnLst>
                                </p:cTn>
                              </p:par>
                              <p:par>
                                <p:cTn id="59" presetID="1" presetClass="entr" presetSubtype="0" fill="hold" grpId="0" nodeType="withEffect">
                                  <p:stCondLst>
                                    <p:cond delay="0"/>
                                  </p:stCondLst>
                                  <p:childTnLst>
                                    <p:set>
                                      <p:cBhvr>
                                        <p:cTn id="60" dur="1" fill="hold">
                                          <p:stCondLst>
                                            <p:cond delay="0"/>
                                          </p:stCondLst>
                                        </p:cTn>
                                        <p:tgtEl>
                                          <p:spTgt spid="21"/>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20" grpId="0"/>
      <p:bldP spid="21" grpId="0"/>
      <p:bldP spid="22" grpId="0"/>
      <p:bldP spid="24" grpId="0" animBg="1"/>
      <p:bldP spid="25" grpId="0" animBg="1"/>
      <p:bldP spid="26" grpId="0" animBg="1"/>
      <p:bldP spid="27" grpId="0" animBg="1"/>
      <p:bldP spid="27" grpId="1"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Session Management: Cookies </a:t>
            </a:r>
          </a:p>
        </p:txBody>
      </p:sp>
      <p:sp>
        <p:nvSpPr>
          <p:cNvPr id="3" name="Content Placeholder 2"/>
          <p:cNvSpPr>
            <a:spLocks noGrp="1"/>
          </p:cNvSpPr>
          <p:nvPr>
            <p:ph idx="1"/>
          </p:nvPr>
        </p:nvSpPr>
        <p:spPr/>
        <p:txBody>
          <a:bodyPr/>
          <a:lstStyle/>
          <a:p>
            <a:pPr marL="0" indent="0" algn="ctr">
              <a:buNone/>
            </a:pPr>
            <a:r>
              <a:rPr lang="en-US" dirty="0"/>
              <a:t>Types of Cookie</a:t>
            </a:r>
          </a:p>
          <a:p>
            <a:pPr marL="0" indent="0">
              <a:buNone/>
            </a:pPr>
            <a:endParaRPr lang="en-US" dirty="0"/>
          </a:p>
        </p:txBody>
      </p:sp>
      <p:sp>
        <p:nvSpPr>
          <p:cNvPr id="4" name="Slide Number Placeholder 3"/>
          <p:cNvSpPr>
            <a:spLocks noGrp="1"/>
          </p:cNvSpPr>
          <p:nvPr>
            <p:ph type="sldNum" sz="quarter" idx="12"/>
          </p:nvPr>
        </p:nvSpPr>
        <p:spPr/>
        <p:txBody>
          <a:bodyPr/>
          <a:lstStyle/>
          <a:p>
            <a:fld id="{5EA8BEFB-AE5B-48F9-BBAD-B489CDE48C80}" type="slidenum">
              <a:rPr lang="en-US" smtClean="0"/>
              <a:pPr/>
              <a:t>26</a:t>
            </a:fld>
            <a:endParaRPr lang="en-US" dirty="0"/>
          </a:p>
        </p:txBody>
      </p:sp>
      <p:sp>
        <p:nvSpPr>
          <p:cNvPr id="6" name="Rounded Rectangle 5"/>
          <p:cNvSpPr/>
          <p:nvPr/>
        </p:nvSpPr>
        <p:spPr>
          <a:xfrm>
            <a:off x="1066800" y="2514600"/>
            <a:ext cx="3048000" cy="914400"/>
          </a:xfrm>
          <a:prstGeom prst="roundRect">
            <a:avLst/>
          </a:prstGeom>
          <a:solidFill>
            <a:srgbClr val="00B050">
              <a:alpha val="19000"/>
            </a:srgbClr>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Non-persistent cookie</a:t>
            </a:r>
          </a:p>
        </p:txBody>
      </p:sp>
      <p:sp>
        <p:nvSpPr>
          <p:cNvPr id="7" name="Rounded Rectangle 6"/>
          <p:cNvSpPr/>
          <p:nvPr/>
        </p:nvSpPr>
        <p:spPr>
          <a:xfrm>
            <a:off x="5486400" y="2514600"/>
            <a:ext cx="3200400" cy="914400"/>
          </a:xfrm>
          <a:prstGeom prst="roundRect">
            <a:avLst/>
          </a:prstGeom>
          <a:solidFill>
            <a:srgbClr val="FF0000">
              <a:alpha val="19000"/>
            </a:srgbClr>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Persistent cookie</a:t>
            </a:r>
          </a:p>
        </p:txBody>
      </p:sp>
      <p:cxnSp>
        <p:nvCxnSpPr>
          <p:cNvPr id="9" name="Straight Arrow Connector 8"/>
          <p:cNvCxnSpPr/>
          <p:nvPr/>
        </p:nvCxnSpPr>
        <p:spPr>
          <a:xfrm flipH="1">
            <a:off x="2556681" y="1447800"/>
            <a:ext cx="2091519" cy="1095429"/>
          </a:xfrm>
          <a:prstGeom prst="straightConnector1">
            <a:avLst/>
          </a:prstGeom>
          <a:ln w="25400">
            <a:solidFill>
              <a:schemeClr val="tx1">
                <a:alpha val="69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endCxn id="7" idx="0"/>
          </p:cNvCxnSpPr>
          <p:nvPr/>
        </p:nvCxnSpPr>
        <p:spPr>
          <a:xfrm>
            <a:off x="4648200" y="1447800"/>
            <a:ext cx="2438400" cy="1066800"/>
          </a:xfrm>
          <a:prstGeom prst="straightConnector1">
            <a:avLst/>
          </a:prstGeom>
          <a:ln w="25400">
            <a:solidFill>
              <a:schemeClr val="tx1">
                <a:alpha val="7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914400" y="3886200"/>
            <a:ext cx="3733800" cy="1323439"/>
          </a:xfrm>
          <a:prstGeom prst="rect">
            <a:avLst/>
          </a:prstGeom>
          <a:noFill/>
        </p:spPr>
        <p:txBody>
          <a:bodyPr wrap="square" rtlCol="0">
            <a:spAutoFit/>
          </a:bodyPr>
          <a:lstStyle/>
          <a:p>
            <a:pPr marL="285750" indent="-285750" algn="just">
              <a:buFont typeface="Arial" panose="020B0604020202020204" pitchFamily="34" charset="0"/>
              <a:buChar char="•"/>
            </a:pPr>
            <a:r>
              <a:rPr lang="en-US" sz="2000" dirty="0"/>
              <a:t>It is </a:t>
            </a:r>
            <a:r>
              <a:rPr lang="en-US" sz="2000" b="1" dirty="0"/>
              <a:t>valid for single session</a:t>
            </a:r>
            <a:r>
              <a:rPr lang="en-US" sz="2000" dirty="0"/>
              <a:t> only. </a:t>
            </a:r>
          </a:p>
          <a:p>
            <a:pPr marL="285750" indent="-285750" algn="just">
              <a:buFont typeface="Arial" panose="020B0604020202020204" pitchFamily="34" charset="0"/>
              <a:buChar char="•"/>
            </a:pPr>
            <a:r>
              <a:rPr lang="en-US" sz="2000" dirty="0"/>
              <a:t>It is removed each time when user closes the browser.</a:t>
            </a:r>
          </a:p>
        </p:txBody>
      </p:sp>
      <p:sp>
        <p:nvSpPr>
          <p:cNvPr id="14" name="TextBox 13"/>
          <p:cNvSpPr txBox="1"/>
          <p:nvPr/>
        </p:nvSpPr>
        <p:spPr>
          <a:xfrm>
            <a:off x="5086350" y="3886200"/>
            <a:ext cx="3848100" cy="1631216"/>
          </a:xfrm>
          <a:prstGeom prst="rect">
            <a:avLst/>
          </a:prstGeom>
          <a:noFill/>
        </p:spPr>
        <p:txBody>
          <a:bodyPr wrap="square" rtlCol="0">
            <a:spAutoFit/>
          </a:bodyPr>
          <a:lstStyle/>
          <a:p>
            <a:pPr marL="285750" indent="-285750" algn="just">
              <a:buFont typeface="Arial" panose="020B0604020202020204" pitchFamily="34" charset="0"/>
              <a:buChar char="•"/>
            </a:pPr>
            <a:r>
              <a:rPr lang="en-US" sz="2000" dirty="0"/>
              <a:t>It is </a:t>
            </a:r>
            <a:r>
              <a:rPr lang="en-US" sz="2000" b="1" dirty="0"/>
              <a:t>valid for multiple session</a:t>
            </a:r>
            <a:r>
              <a:rPr lang="en-US" sz="2000" dirty="0"/>
              <a:t> . </a:t>
            </a:r>
          </a:p>
          <a:p>
            <a:pPr marL="285750" indent="-285750" algn="just">
              <a:buFont typeface="Arial" panose="020B0604020202020204" pitchFamily="34" charset="0"/>
              <a:buChar char="•"/>
            </a:pPr>
            <a:r>
              <a:rPr lang="en-US" sz="2000" dirty="0"/>
              <a:t>It is not removed each time when user closes the browser. </a:t>
            </a:r>
          </a:p>
          <a:p>
            <a:pPr marL="285750" indent="-285750" algn="just">
              <a:buFont typeface="Arial" panose="020B0604020202020204" pitchFamily="34" charset="0"/>
              <a:buChar char="•"/>
            </a:pPr>
            <a:r>
              <a:rPr lang="en-US" sz="2000" dirty="0"/>
              <a:t>It is removed only if user logout or </a:t>
            </a:r>
            <a:r>
              <a:rPr lang="en-US" sz="2000" dirty="0" err="1"/>
              <a:t>signout</a:t>
            </a:r>
            <a:r>
              <a:rPr lang="en-US" sz="2000" dirty="0"/>
              <a:t>.</a:t>
            </a:r>
          </a:p>
        </p:txBody>
      </p:sp>
    </p:spTree>
    <p:extLst>
      <p:ext uri="{BB962C8B-B14F-4D97-AF65-F5344CB8AC3E}">
        <p14:creationId xmlns:p14="http://schemas.microsoft.com/office/powerpoint/2010/main" val="2807733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Session Management: Cookies </a:t>
            </a:r>
          </a:p>
        </p:txBody>
      </p:sp>
      <p:sp>
        <p:nvSpPr>
          <p:cNvPr id="3" name="Content Placeholder 2"/>
          <p:cNvSpPr>
            <a:spLocks noGrp="1"/>
          </p:cNvSpPr>
          <p:nvPr>
            <p:ph idx="1"/>
          </p:nvPr>
        </p:nvSpPr>
        <p:spPr/>
        <p:txBody>
          <a:bodyPr>
            <a:normAutofit/>
          </a:bodyPr>
          <a:lstStyle/>
          <a:p>
            <a:pPr marL="0" indent="0">
              <a:buNone/>
            </a:pPr>
            <a:r>
              <a:rPr lang="en-US" b="1" dirty="0"/>
              <a:t>Cookie class</a:t>
            </a:r>
          </a:p>
          <a:p>
            <a:r>
              <a:rPr lang="en-US" b="1" dirty="0" err="1"/>
              <a:t>javax.servlet.http.Cookie</a:t>
            </a:r>
            <a:r>
              <a:rPr lang="en-US" dirty="0"/>
              <a:t> </a:t>
            </a:r>
          </a:p>
          <a:p>
            <a:pPr marL="0" indent="0">
              <a:buNone/>
            </a:pPr>
            <a:r>
              <a:rPr lang="en-US" dirty="0"/>
              <a:t>     This class provides the functionality of using cookies. </a:t>
            </a:r>
          </a:p>
          <a:p>
            <a:pPr marL="0" indent="0">
              <a:buNone/>
            </a:pPr>
            <a:r>
              <a:rPr lang="en-US" dirty="0"/>
              <a:t>     It provides a lots of useful methods for cookies.</a:t>
            </a:r>
          </a:p>
          <a:p>
            <a:pPr marL="0" indent="0">
              <a:buNone/>
            </a:pPr>
            <a:r>
              <a:rPr lang="en-US" b="1" i="1" dirty="0"/>
              <a:t>Constructor</a:t>
            </a:r>
          </a:p>
          <a:p>
            <a:pPr marL="0" indent="0">
              <a:buNone/>
            </a:pPr>
            <a:endParaRPr lang="en-US" b="1" dirty="0"/>
          </a:p>
          <a:p>
            <a:pPr marL="0" indent="0">
              <a:buNone/>
            </a:pPr>
            <a:endParaRPr lang="en-US" b="1" dirty="0"/>
          </a:p>
          <a:p>
            <a:pPr marL="0" indent="0">
              <a:buNone/>
            </a:pPr>
            <a:r>
              <a:rPr lang="en-US" b="1" i="1" dirty="0"/>
              <a:t>Example</a:t>
            </a:r>
          </a:p>
          <a:p>
            <a:pPr marL="0" indent="0">
              <a:buNone/>
            </a:pPr>
            <a:r>
              <a:rPr lang="en-US" b="1" dirty="0">
                <a:latin typeface="Courier New" panose="02070309020205020404" pitchFamily="49" charset="0"/>
                <a:cs typeface="Courier New" panose="02070309020205020404" pitchFamily="49" charset="0"/>
              </a:rPr>
              <a:t>Cookie c= </a:t>
            </a:r>
            <a:r>
              <a:rPr lang="en-US" b="1" dirty="0">
                <a:solidFill>
                  <a:srgbClr val="130BB5"/>
                </a:solidFill>
                <a:latin typeface="Courier New" panose="02070309020205020404" pitchFamily="49" charset="0"/>
                <a:cs typeface="Courier New" panose="02070309020205020404" pitchFamily="49" charset="0"/>
              </a:rPr>
              <a:t>new</a:t>
            </a:r>
            <a:r>
              <a:rPr lang="en-US" b="1" dirty="0">
                <a:latin typeface="Courier New" panose="02070309020205020404" pitchFamily="49" charset="0"/>
                <a:cs typeface="Courier New" panose="02070309020205020404" pitchFamily="49" charset="0"/>
              </a:rPr>
              <a:t> Cookie(</a:t>
            </a:r>
            <a:r>
              <a:rPr lang="en-US" b="1" dirty="0">
                <a:solidFill>
                  <a:schemeClr val="accent6">
                    <a:lumMod val="50000"/>
                  </a:schemeClr>
                </a:solidFill>
                <a:latin typeface="Courier New" panose="02070309020205020404" pitchFamily="49" charset="0"/>
                <a:cs typeface="Courier New" panose="02070309020205020404" pitchFamily="49" charset="0"/>
              </a:rPr>
              <a:t>"session_id"</a:t>
            </a:r>
            <a:r>
              <a:rPr lang="en-US" b="1" dirty="0">
                <a:latin typeface="Courier New" panose="02070309020205020404" pitchFamily="49" charset="0"/>
                <a:cs typeface="Courier New" panose="02070309020205020404" pitchFamily="49" charset="0"/>
              </a:rPr>
              <a:t>,</a:t>
            </a:r>
            <a:r>
              <a:rPr lang="en-US" b="1" dirty="0">
                <a:solidFill>
                  <a:schemeClr val="accent6">
                    <a:lumMod val="50000"/>
                  </a:schemeClr>
                </a:solidFill>
                <a:latin typeface="Courier New" panose="02070309020205020404" pitchFamily="49" charset="0"/>
                <a:cs typeface="Courier New" panose="02070309020205020404" pitchFamily="49" charset="0"/>
              </a:rPr>
              <a:t>"054"</a:t>
            </a:r>
            <a:r>
              <a:rPr lang="en-US" b="1" dirty="0">
                <a:latin typeface="Courier New" panose="02070309020205020404" pitchFamily="49" charset="0"/>
                <a:cs typeface="Courier New" panose="02070309020205020404" pitchFamily="49" charset="0"/>
              </a:rPr>
              <a:t>);</a:t>
            </a:r>
          </a:p>
          <a:p>
            <a:pPr marL="0" indent="0">
              <a:buNone/>
            </a:pPr>
            <a:r>
              <a:rPr lang="en-US" b="1" dirty="0">
                <a:latin typeface="Courier New" panose="02070309020205020404" pitchFamily="49" charset="0"/>
                <a:cs typeface="Courier New" panose="02070309020205020404" pitchFamily="49" charset="0"/>
              </a:rPr>
              <a:t>				  </a:t>
            </a:r>
            <a:r>
              <a:rPr lang="en-US" b="1" dirty="0">
                <a:solidFill>
                  <a:schemeClr val="tx1">
                    <a:lumMod val="65000"/>
                    <a:lumOff val="35000"/>
                  </a:schemeClr>
                </a:solidFill>
                <a:latin typeface="Courier New" panose="02070309020205020404" pitchFamily="49" charset="0"/>
                <a:cs typeface="Courier New" panose="02070309020205020404" pitchFamily="49" charset="0"/>
              </a:rPr>
              <a:t>//creating cookie object</a:t>
            </a:r>
            <a:r>
              <a:rPr lang="en-US" dirty="0"/>
              <a:t>  </a:t>
            </a:r>
          </a:p>
          <a:p>
            <a:pPr marL="0" indent="0">
              <a:buNone/>
            </a:pPr>
            <a:endParaRPr lang="en-US" dirty="0"/>
          </a:p>
        </p:txBody>
      </p:sp>
      <p:sp>
        <p:nvSpPr>
          <p:cNvPr id="4" name="Slide Number Placeholder 3"/>
          <p:cNvSpPr>
            <a:spLocks noGrp="1"/>
          </p:cNvSpPr>
          <p:nvPr>
            <p:ph type="sldNum" sz="quarter" idx="12"/>
          </p:nvPr>
        </p:nvSpPr>
        <p:spPr/>
        <p:txBody>
          <a:bodyPr/>
          <a:lstStyle/>
          <a:p>
            <a:fld id="{5EA8BEFB-AE5B-48F9-BBAD-B489CDE48C80}" type="slidenum">
              <a:rPr lang="en-US" smtClean="0"/>
              <a:pPr/>
              <a:t>27</a:t>
            </a:fld>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3964078489"/>
              </p:ext>
            </p:extLst>
          </p:nvPr>
        </p:nvGraphicFramePr>
        <p:xfrm>
          <a:off x="304800" y="3541236"/>
          <a:ext cx="8358188" cy="704850"/>
        </p:xfrm>
        <a:graphic>
          <a:graphicData uri="http://schemas.openxmlformats.org/drawingml/2006/table">
            <a:tbl>
              <a:tblPr>
                <a:tableStyleId>{616DA210-FB5B-4158-B5E0-FEB733F419BA}</a:tableStyleId>
              </a:tblPr>
              <a:tblGrid>
                <a:gridCol w="4179094">
                  <a:extLst>
                    <a:ext uri="{9D8B030D-6E8A-4147-A177-3AD203B41FA5}">
                      <a16:colId xmlns:a16="http://schemas.microsoft.com/office/drawing/2014/main" val="20000"/>
                    </a:ext>
                  </a:extLst>
                </a:gridCol>
                <a:gridCol w="4179094">
                  <a:extLst>
                    <a:ext uri="{9D8B030D-6E8A-4147-A177-3AD203B41FA5}">
                      <a16:colId xmlns:a16="http://schemas.microsoft.com/office/drawing/2014/main" val="20001"/>
                    </a:ext>
                  </a:extLst>
                </a:gridCol>
              </a:tblGrid>
              <a:tr h="0">
                <a:tc>
                  <a:txBody>
                    <a:bodyPr/>
                    <a:lstStyle/>
                    <a:p>
                      <a:pPr algn="just" fontAlgn="t"/>
                      <a:r>
                        <a:rPr lang="en-US" sz="2000" b="1" dirty="0">
                          <a:effectLst/>
                        </a:rPr>
                        <a:t>Cookie</a:t>
                      </a:r>
                      <a:r>
                        <a:rPr lang="en-US" sz="2000" dirty="0">
                          <a:effectLst/>
                        </a:rPr>
                        <a:t>(String name, String value)</a:t>
                      </a:r>
                      <a:endParaRPr lang="en-US" sz="2000" b="0" i="0" dirty="0">
                        <a:solidFill>
                          <a:srgbClr val="000000"/>
                        </a:solidFill>
                        <a:effectLst/>
                        <a:latin typeface="verdana" panose="020B0604030504040204" pitchFamily="34" charset="0"/>
                      </a:endParaRPr>
                    </a:p>
                  </a:txBody>
                  <a:tcPr marL="47625" marR="47625" marT="47625" marB="47625"/>
                </a:tc>
                <a:tc>
                  <a:txBody>
                    <a:bodyPr/>
                    <a:lstStyle/>
                    <a:p>
                      <a:pPr algn="just" fontAlgn="t"/>
                      <a:r>
                        <a:rPr lang="en-US" sz="2000" dirty="0">
                          <a:effectLst/>
                        </a:rPr>
                        <a:t>constructs a cookie with a specified name and value.</a:t>
                      </a:r>
                      <a:endParaRPr lang="en-US" sz="2000" b="0" i="0" dirty="0">
                        <a:solidFill>
                          <a:srgbClr val="000000"/>
                        </a:solidFill>
                        <a:effectLst/>
                        <a:latin typeface="verdana" panose="020B0604030504040204" pitchFamily="34" charset="0"/>
                      </a:endParaRPr>
                    </a:p>
                  </a:txBody>
                  <a:tcPr marL="47625" marR="47625" marT="47625" marB="47625"/>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3017658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Session Management: Cookies </a:t>
            </a:r>
          </a:p>
        </p:txBody>
      </p:sp>
      <p:sp>
        <p:nvSpPr>
          <p:cNvPr id="3" name="Content Placeholder 2"/>
          <p:cNvSpPr>
            <a:spLocks noGrp="1"/>
          </p:cNvSpPr>
          <p:nvPr>
            <p:ph idx="1"/>
          </p:nvPr>
        </p:nvSpPr>
        <p:spPr/>
        <p:txBody>
          <a:bodyPr/>
          <a:lstStyle/>
          <a:p>
            <a:pPr marL="0" indent="0">
              <a:buNone/>
            </a:pPr>
            <a:r>
              <a:rPr lang="en-US" dirty="0"/>
              <a:t>Methods of Cookie class</a:t>
            </a:r>
          </a:p>
          <a:p>
            <a:endParaRPr lang="en-US" dirty="0"/>
          </a:p>
        </p:txBody>
      </p:sp>
      <p:sp>
        <p:nvSpPr>
          <p:cNvPr id="4" name="Slide Number Placeholder 3"/>
          <p:cNvSpPr>
            <a:spLocks noGrp="1"/>
          </p:cNvSpPr>
          <p:nvPr>
            <p:ph type="sldNum" sz="quarter" idx="12"/>
          </p:nvPr>
        </p:nvSpPr>
        <p:spPr/>
        <p:txBody>
          <a:bodyPr/>
          <a:lstStyle/>
          <a:p>
            <a:fld id="{5EA8BEFB-AE5B-48F9-BBAD-B489CDE48C80}" type="slidenum">
              <a:rPr lang="en-US" smtClean="0"/>
              <a:pPr/>
              <a:t>28</a:t>
            </a:fld>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1306381315"/>
              </p:ext>
            </p:extLst>
          </p:nvPr>
        </p:nvGraphicFramePr>
        <p:xfrm>
          <a:off x="381000" y="1524000"/>
          <a:ext cx="8572500" cy="370840"/>
        </p:xfrm>
        <a:graphic>
          <a:graphicData uri="http://schemas.openxmlformats.org/drawingml/2006/table">
            <a:tbl>
              <a:tblPr firstRow="1" bandRow="1">
                <a:tableStyleId>{5940675A-B579-460E-94D1-54222C63F5DA}</a:tableStyleId>
              </a:tblPr>
              <a:tblGrid>
                <a:gridCol w="2819400">
                  <a:extLst>
                    <a:ext uri="{9D8B030D-6E8A-4147-A177-3AD203B41FA5}">
                      <a16:colId xmlns:a16="http://schemas.microsoft.com/office/drawing/2014/main" val="20000"/>
                    </a:ext>
                  </a:extLst>
                </a:gridCol>
                <a:gridCol w="5753100">
                  <a:extLst>
                    <a:ext uri="{9D8B030D-6E8A-4147-A177-3AD203B41FA5}">
                      <a16:colId xmlns:a16="http://schemas.microsoft.com/office/drawing/2014/main" val="20001"/>
                    </a:ext>
                  </a:extLst>
                </a:gridCol>
              </a:tblGrid>
              <a:tr h="370840">
                <a:tc>
                  <a:txBody>
                    <a:bodyPr/>
                    <a:lstStyle/>
                    <a:p>
                      <a:r>
                        <a:rPr lang="en-US" dirty="0"/>
                        <a:t>void </a:t>
                      </a:r>
                      <a:r>
                        <a:rPr lang="en-US" b="1" dirty="0" err="1"/>
                        <a:t>setMaxAge</a:t>
                      </a:r>
                      <a:r>
                        <a:rPr lang="en-US" dirty="0"/>
                        <a:t>(</a:t>
                      </a:r>
                      <a:r>
                        <a:rPr lang="en-US" dirty="0" err="1"/>
                        <a:t>int</a:t>
                      </a:r>
                      <a:r>
                        <a:rPr lang="en-US" dirty="0"/>
                        <a:t> expiry)</a:t>
                      </a:r>
                    </a:p>
                  </a:txBody>
                  <a:tcPr/>
                </a:tc>
                <a:tc>
                  <a:txBody>
                    <a:bodyPr/>
                    <a:lstStyle/>
                    <a:p>
                      <a:r>
                        <a:rPr lang="en-US" sz="1800" b="0" i="0" kern="1200" dirty="0">
                          <a:solidFill>
                            <a:schemeClr val="tx1"/>
                          </a:solidFill>
                          <a:effectLst/>
                          <a:latin typeface="+mn-lt"/>
                          <a:ea typeface="+mn-ea"/>
                          <a:cs typeface="+mn-cs"/>
                        </a:rPr>
                        <a:t>Sets the maximum age in seconds for this Cookie</a:t>
                      </a:r>
                      <a:endParaRPr lang="en-US" dirty="0"/>
                    </a:p>
                  </a:txBody>
                  <a:tcPr/>
                </a:tc>
                <a:extLst>
                  <a:ext uri="{0D108BD9-81ED-4DB2-BD59-A6C34878D82A}">
                    <a16:rowId xmlns:a16="http://schemas.microsoft.com/office/drawing/2014/main" val="10000"/>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277695169"/>
              </p:ext>
            </p:extLst>
          </p:nvPr>
        </p:nvGraphicFramePr>
        <p:xfrm>
          <a:off x="381000" y="1894840"/>
          <a:ext cx="8572500" cy="914400"/>
        </p:xfrm>
        <a:graphic>
          <a:graphicData uri="http://schemas.openxmlformats.org/drawingml/2006/table">
            <a:tbl>
              <a:tblPr firstRow="1" bandRow="1">
                <a:tableStyleId>{5940675A-B579-460E-94D1-54222C63F5DA}</a:tableStyleId>
              </a:tblPr>
              <a:tblGrid>
                <a:gridCol w="2819400">
                  <a:extLst>
                    <a:ext uri="{9D8B030D-6E8A-4147-A177-3AD203B41FA5}">
                      <a16:colId xmlns:a16="http://schemas.microsoft.com/office/drawing/2014/main" val="20000"/>
                    </a:ext>
                  </a:extLst>
                </a:gridCol>
                <a:gridCol w="5753100">
                  <a:extLst>
                    <a:ext uri="{9D8B030D-6E8A-4147-A177-3AD203B41FA5}">
                      <a16:colId xmlns:a16="http://schemas.microsoft.com/office/drawing/2014/main" val="20001"/>
                    </a:ext>
                  </a:extLst>
                </a:gridCol>
              </a:tblGrid>
              <a:tr h="370840">
                <a:tc>
                  <a:txBody>
                    <a:bodyPr/>
                    <a:lstStyle/>
                    <a:p>
                      <a:pPr algn="just"/>
                      <a:r>
                        <a:rPr lang="en-US" dirty="0" err="1"/>
                        <a:t>int</a:t>
                      </a:r>
                      <a:r>
                        <a:rPr lang="en-US" dirty="0"/>
                        <a:t> </a:t>
                      </a:r>
                      <a:r>
                        <a:rPr lang="en-US" b="1" dirty="0" err="1"/>
                        <a:t>getMaxAge</a:t>
                      </a:r>
                      <a:r>
                        <a:rPr lang="en-US" dirty="0"/>
                        <a:t>()</a:t>
                      </a:r>
                    </a:p>
                  </a:txBody>
                  <a:tcPr/>
                </a:tc>
                <a:tc>
                  <a:txBody>
                    <a:bodyPr/>
                    <a:lstStyle/>
                    <a:p>
                      <a:pPr marL="0" marR="0" indent="0" algn="just" defTabSz="914400" rtl="0" eaLnBrk="1" fontAlgn="auto" latinLnBrk="0" hangingPunct="1">
                        <a:lnSpc>
                          <a:spcPct val="100000"/>
                        </a:lnSpc>
                        <a:spcBef>
                          <a:spcPts val="0"/>
                        </a:spcBef>
                        <a:spcAft>
                          <a:spcPts val="0"/>
                        </a:spcAft>
                        <a:buClrTx/>
                        <a:buSzTx/>
                        <a:buFontTx/>
                        <a:buNone/>
                        <a:tabLst/>
                        <a:defRPr/>
                      </a:pPr>
                      <a:r>
                        <a:rPr lang="en-US" sz="1800" b="0" i="0" kern="1200" dirty="0">
                          <a:solidFill>
                            <a:schemeClr val="tx1"/>
                          </a:solidFill>
                          <a:effectLst/>
                          <a:latin typeface="+mn-lt"/>
                          <a:ea typeface="+mn-ea"/>
                          <a:cs typeface="+mn-cs"/>
                        </a:rPr>
                        <a:t>Gets the maximum age in seconds of this Cookie.     </a:t>
                      </a:r>
                    </a:p>
                    <a:p>
                      <a:pPr marL="0" marR="0" indent="0" algn="just" defTabSz="914400" rtl="0" eaLnBrk="1" fontAlgn="auto" latinLnBrk="0" hangingPunct="1">
                        <a:lnSpc>
                          <a:spcPct val="100000"/>
                        </a:lnSpc>
                        <a:spcBef>
                          <a:spcPts val="0"/>
                        </a:spcBef>
                        <a:spcAft>
                          <a:spcPts val="0"/>
                        </a:spcAft>
                        <a:buClrTx/>
                        <a:buSzTx/>
                        <a:buFontTx/>
                        <a:buNone/>
                        <a:tabLst/>
                        <a:defRPr/>
                      </a:pPr>
                      <a:r>
                        <a:rPr lang="en-US" sz="1800" b="0" i="0" kern="1200" dirty="0">
                          <a:solidFill>
                            <a:schemeClr val="tx1"/>
                          </a:solidFill>
                          <a:effectLst/>
                          <a:latin typeface="+mn-lt"/>
                          <a:ea typeface="+mn-ea"/>
                          <a:cs typeface="+mn-cs"/>
                        </a:rPr>
                        <a:t>By default, -1 is returned, which indicates that the cookie will persist until browser shutdown.</a:t>
                      </a:r>
                    </a:p>
                  </a:txBody>
                  <a:tcPr/>
                </a:tc>
                <a:extLst>
                  <a:ext uri="{0D108BD9-81ED-4DB2-BD59-A6C34878D82A}">
                    <a16:rowId xmlns:a16="http://schemas.microsoft.com/office/drawing/2014/main" val="10000"/>
                  </a:ext>
                </a:extLst>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3224496757"/>
              </p:ext>
            </p:extLst>
          </p:nvPr>
        </p:nvGraphicFramePr>
        <p:xfrm>
          <a:off x="381000" y="2809240"/>
          <a:ext cx="8572500" cy="640080"/>
        </p:xfrm>
        <a:graphic>
          <a:graphicData uri="http://schemas.openxmlformats.org/drawingml/2006/table">
            <a:tbl>
              <a:tblPr firstRow="1" bandRow="1">
                <a:tableStyleId>{5940675A-B579-460E-94D1-54222C63F5DA}</a:tableStyleId>
              </a:tblPr>
              <a:tblGrid>
                <a:gridCol w="2819400">
                  <a:extLst>
                    <a:ext uri="{9D8B030D-6E8A-4147-A177-3AD203B41FA5}">
                      <a16:colId xmlns:a16="http://schemas.microsoft.com/office/drawing/2014/main" val="20000"/>
                    </a:ext>
                  </a:extLst>
                </a:gridCol>
                <a:gridCol w="5753100">
                  <a:extLst>
                    <a:ext uri="{9D8B030D-6E8A-4147-A177-3AD203B41FA5}">
                      <a16:colId xmlns:a16="http://schemas.microsoft.com/office/drawing/2014/main" val="20001"/>
                    </a:ext>
                  </a:extLst>
                </a:gridCol>
              </a:tblGrid>
              <a:tr h="370840">
                <a:tc>
                  <a:txBody>
                    <a:bodyPr/>
                    <a:lstStyle/>
                    <a:p>
                      <a:r>
                        <a:rPr lang="en-US" dirty="0"/>
                        <a:t>String </a:t>
                      </a:r>
                      <a:r>
                        <a:rPr lang="en-US" b="1" dirty="0" err="1"/>
                        <a:t>getName</a:t>
                      </a:r>
                      <a:r>
                        <a:rPr lang="en-US" dirty="0"/>
                        <a:t>()</a:t>
                      </a:r>
                    </a:p>
                  </a:txBody>
                  <a:tcPr/>
                </a:tc>
                <a:tc>
                  <a:txBody>
                    <a:bodyPr/>
                    <a:lstStyle/>
                    <a:p>
                      <a:r>
                        <a:rPr lang="en-US" sz="1800" b="0" i="0" kern="1200" dirty="0">
                          <a:solidFill>
                            <a:schemeClr val="tx1"/>
                          </a:solidFill>
                          <a:effectLst/>
                          <a:latin typeface="+mn-lt"/>
                          <a:ea typeface="+mn-ea"/>
                          <a:cs typeface="+mn-cs"/>
                        </a:rPr>
                        <a:t>Returns the name of the cookie. The name cannot be changed after creation.</a:t>
                      </a:r>
                      <a:endParaRPr lang="en-US" dirty="0"/>
                    </a:p>
                  </a:txBody>
                  <a:tcPr/>
                </a:tc>
                <a:extLst>
                  <a:ext uri="{0D108BD9-81ED-4DB2-BD59-A6C34878D82A}">
                    <a16:rowId xmlns:a16="http://schemas.microsoft.com/office/drawing/2014/main" val="10000"/>
                  </a:ext>
                </a:extLst>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3504740272"/>
              </p:ext>
            </p:extLst>
          </p:nvPr>
        </p:nvGraphicFramePr>
        <p:xfrm>
          <a:off x="381000" y="3449320"/>
          <a:ext cx="8572500" cy="640080"/>
        </p:xfrm>
        <a:graphic>
          <a:graphicData uri="http://schemas.openxmlformats.org/drawingml/2006/table">
            <a:tbl>
              <a:tblPr firstRow="1" bandRow="1">
                <a:tableStyleId>{5940675A-B579-460E-94D1-54222C63F5DA}</a:tableStyleId>
              </a:tblPr>
              <a:tblGrid>
                <a:gridCol w="2819400">
                  <a:extLst>
                    <a:ext uri="{9D8B030D-6E8A-4147-A177-3AD203B41FA5}">
                      <a16:colId xmlns:a16="http://schemas.microsoft.com/office/drawing/2014/main" val="20000"/>
                    </a:ext>
                  </a:extLst>
                </a:gridCol>
                <a:gridCol w="5753100">
                  <a:extLst>
                    <a:ext uri="{9D8B030D-6E8A-4147-A177-3AD203B41FA5}">
                      <a16:colId xmlns:a16="http://schemas.microsoft.com/office/drawing/2014/main" val="20001"/>
                    </a:ext>
                  </a:extLst>
                </a:gridCol>
              </a:tblGrid>
              <a:tr h="370840">
                <a:tc>
                  <a:txBody>
                    <a:bodyPr/>
                    <a:lstStyle/>
                    <a:p>
                      <a:r>
                        <a:rPr lang="en-US" dirty="0"/>
                        <a:t>void </a:t>
                      </a:r>
                      <a:r>
                        <a:rPr lang="en-US" b="1" dirty="0" err="1"/>
                        <a:t>setValue</a:t>
                      </a:r>
                      <a:endParaRPr lang="en-US" b="1" dirty="0"/>
                    </a:p>
                    <a:p>
                      <a:r>
                        <a:rPr lang="en-US" dirty="0"/>
                        <a:t>(String </a:t>
                      </a:r>
                      <a:r>
                        <a:rPr lang="en-US" dirty="0" err="1"/>
                        <a:t>newValue</a:t>
                      </a:r>
                      <a:r>
                        <a:rPr lang="en-US" dirty="0"/>
                        <a:t>)</a:t>
                      </a:r>
                    </a:p>
                  </a:txBody>
                  <a:tcPr/>
                </a:tc>
                <a:tc>
                  <a:txBody>
                    <a:bodyPr/>
                    <a:lstStyle/>
                    <a:p>
                      <a:r>
                        <a:rPr lang="en-US" sz="1800" b="0" i="0" kern="1200" dirty="0">
                          <a:solidFill>
                            <a:schemeClr val="tx1"/>
                          </a:solidFill>
                          <a:effectLst/>
                          <a:latin typeface="+mn-lt"/>
                          <a:ea typeface="+mn-ea"/>
                          <a:cs typeface="+mn-cs"/>
                        </a:rPr>
                        <a:t>Assigns a new value to this Cookie.</a:t>
                      </a:r>
                      <a:endParaRPr lang="en-US" dirty="0"/>
                    </a:p>
                  </a:txBody>
                  <a:tcPr/>
                </a:tc>
                <a:extLst>
                  <a:ext uri="{0D108BD9-81ED-4DB2-BD59-A6C34878D82A}">
                    <a16:rowId xmlns:a16="http://schemas.microsoft.com/office/drawing/2014/main" val="10000"/>
                  </a:ext>
                </a:extLst>
              </a:tr>
            </a:tbl>
          </a:graphicData>
        </a:graphic>
      </p:graphicFrame>
      <p:graphicFrame>
        <p:nvGraphicFramePr>
          <p:cNvPr id="11" name="Table 10"/>
          <p:cNvGraphicFramePr>
            <a:graphicFrameLocks noGrp="1"/>
          </p:cNvGraphicFramePr>
          <p:nvPr>
            <p:extLst>
              <p:ext uri="{D42A27DB-BD31-4B8C-83A1-F6EECF244321}">
                <p14:modId xmlns:p14="http://schemas.microsoft.com/office/powerpoint/2010/main" val="773343750"/>
              </p:ext>
            </p:extLst>
          </p:nvPr>
        </p:nvGraphicFramePr>
        <p:xfrm>
          <a:off x="381000" y="4089400"/>
          <a:ext cx="8572500" cy="370840"/>
        </p:xfrm>
        <a:graphic>
          <a:graphicData uri="http://schemas.openxmlformats.org/drawingml/2006/table">
            <a:tbl>
              <a:tblPr firstRow="1" bandRow="1">
                <a:tableStyleId>{5940675A-B579-460E-94D1-54222C63F5DA}</a:tableStyleId>
              </a:tblPr>
              <a:tblGrid>
                <a:gridCol w="2819400">
                  <a:extLst>
                    <a:ext uri="{9D8B030D-6E8A-4147-A177-3AD203B41FA5}">
                      <a16:colId xmlns:a16="http://schemas.microsoft.com/office/drawing/2014/main" val="20000"/>
                    </a:ext>
                  </a:extLst>
                </a:gridCol>
                <a:gridCol w="5753100">
                  <a:extLst>
                    <a:ext uri="{9D8B030D-6E8A-4147-A177-3AD203B41FA5}">
                      <a16:colId xmlns:a16="http://schemas.microsoft.com/office/drawing/2014/main" val="20001"/>
                    </a:ext>
                  </a:extLst>
                </a:gridCol>
              </a:tblGrid>
              <a:tr h="370840">
                <a:tc>
                  <a:txBody>
                    <a:bodyPr/>
                    <a:lstStyle/>
                    <a:p>
                      <a:r>
                        <a:rPr lang="en-US" dirty="0"/>
                        <a:t>String </a:t>
                      </a:r>
                      <a:r>
                        <a:rPr lang="en-US" b="1" dirty="0" err="1"/>
                        <a:t>getValue</a:t>
                      </a:r>
                      <a:r>
                        <a:rPr lang="en-US" dirty="0"/>
                        <a:t>()</a:t>
                      </a:r>
                    </a:p>
                  </a:txBody>
                  <a:tcPr/>
                </a:tc>
                <a:tc>
                  <a:txBody>
                    <a:bodyPr/>
                    <a:lstStyle/>
                    <a:p>
                      <a:r>
                        <a:rPr lang="en-US" sz="1800" b="0" i="0" kern="1200" dirty="0">
                          <a:solidFill>
                            <a:schemeClr val="tx1"/>
                          </a:solidFill>
                          <a:effectLst/>
                          <a:latin typeface="+mn-lt"/>
                          <a:ea typeface="+mn-ea"/>
                          <a:cs typeface="+mn-cs"/>
                        </a:rPr>
                        <a:t>Gets the current value of this Cookie.</a:t>
                      </a:r>
                      <a:endParaRPr lang="en-US" dirty="0"/>
                    </a:p>
                  </a:txBody>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877075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Session Management: Cookies </a:t>
            </a:r>
          </a:p>
        </p:txBody>
      </p:sp>
      <p:sp>
        <p:nvSpPr>
          <p:cNvPr id="3" name="Content Placeholder 2"/>
          <p:cNvSpPr>
            <a:spLocks noGrp="1"/>
          </p:cNvSpPr>
          <p:nvPr>
            <p:ph idx="1"/>
          </p:nvPr>
        </p:nvSpPr>
        <p:spPr/>
        <p:txBody>
          <a:bodyPr/>
          <a:lstStyle/>
          <a:p>
            <a:pPr marL="0" indent="0">
              <a:buNone/>
            </a:pPr>
            <a:r>
              <a:rPr lang="en-US" dirty="0"/>
              <a:t>Other Methods of </a:t>
            </a:r>
            <a:r>
              <a:rPr lang="en-US" dirty="0" err="1"/>
              <a:t>HttpServletRequest</a:t>
            </a:r>
            <a:r>
              <a:rPr lang="en-US" dirty="0"/>
              <a:t> &amp; </a:t>
            </a:r>
            <a:r>
              <a:rPr lang="en-US" dirty="0" err="1"/>
              <a:t>HttpServletResponse</a:t>
            </a:r>
            <a:endParaRPr lang="en-US" dirty="0"/>
          </a:p>
        </p:txBody>
      </p:sp>
      <p:sp>
        <p:nvSpPr>
          <p:cNvPr id="4" name="Slide Number Placeholder 3"/>
          <p:cNvSpPr>
            <a:spLocks noGrp="1"/>
          </p:cNvSpPr>
          <p:nvPr>
            <p:ph type="sldNum" sz="quarter" idx="12"/>
          </p:nvPr>
        </p:nvSpPr>
        <p:spPr/>
        <p:txBody>
          <a:bodyPr/>
          <a:lstStyle/>
          <a:p>
            <a:fld id="{5EA8BEFB-AE5B-48F9-BBAD-B489CDE48C80}" type="slidenum">
              <a:rPr lang="en-US" smtClean="0"/>
              <a:pPr/>
              <a:t>29</a:t>
            </a:fld>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2961799445"/>
              </p:ext>
            </p:extLst>
          </p:nvPr>
        </p:nvGraphicFramePr>
        <p:xfrm>
          <a:off x="381000" y="1524000"/>
          <a:ext cx="8572500" cy="914400"/>
        </p:xfrm>
        <a:graphic>
          <a:graphicData uri="http://schemas.openxmlformats.org/drawingml/2006/table">
            <a:tbl>
              <a:tblPr firstRow="1" bandRow="1">
                <a:tableStyleId>{5940675A-B579-460E-94D1-54222C63F5DA}</a:tableStyleId>
              </a:tblPr>
              <a:tblGrid>
                <a:gridCol w="3200400">
                  <a:extLst>
                    <a:ext uri="{9D8B030D-6E8A-4147-A177-3AD203B41FA5}">
                      <a16:colId xmlns:a16="http://schemas.microsoft.com/office/drawing/2014/main" val="20000"/>
                    </a:ext>
                  </a:extLst>
                </a:gridCol>
                <a:gridCol w="5372100">
                  <a:extLst>
                    <a:ext uri="{9D8B030D-6E8A-4147-A177-3AD203B41FA5}">
                      <a16:colId xmlns:a16="http://schemas.microsoft.com/office/drawing/2014/main" val="20001"/>
                    </a:ext>
                  </a:extLst>
                </a:gridCol>
              </a:tblGrid>
              <a:tr h="370840">
                <a:tc>
                  <a:txBody>
                    <a:bodyPr/>
                    <a:lstStyle/>
                    <a:p>
                      <a:pPr>
                        <a:lnSpc>
                          <a:spcPct val="150000"/>
                        </a:lnSpc>
                      </a:pPr>
                      <a:r>
                        <a:rPr lang="en-US" dirty="0"/>
                        <a:t>void </a:t>
                      </a:r>
                      <a:r>
                        <a:rPr lang="en-US" b="1" dirty="0" err="1"/>
                        <a:t>addCookie</a:t>
                      </a:r>
                      <a:r>
                        <a:rPr lang="en-US" dirty="0"/>
                        <a:t>(Cookie cookie)</a:t>
                      </a:r>
                    </a:p>
                  </a:txBody>
                  <a:tcPr/>
                </a:tc>
                <a:tc>
                  <a:txBody>
                    <a:bodyPr/>
                    <a:lstStyle/>
                    <a:p>
                      <a:pPr>
                        <a:lnSpc>
                          <a:spcPct val="150000"/>
                        </a:lnSpc>
                      </a:pPr>
                      <a:r>
                        <a:rPr lang="en-US" sz="1800" b="0" i="0" kern="1200" dirty="0">
                          <a:solidFill>
                            <a:schemeClr val="tx1"/>
                          </a:solidFill>
                          <a:effectLst/>
                          <a:latin typeface="+mn-lt"/>
                          <a:ea typeface="+mn-ea"/>
                          <a:cs typeface="+mn-cs"/>
                        </a:rPr>
                        <a:t>Method of </a:t>
                      </a:r>
                      <a:r>
                        <a:rPr lang="en-US" sz="1800" b="0" i="0" kern="1200" dirty="0" err="1">
                          <a:solidFill>
                            <a:schemeClr val="tx1"/>
                          </a:solidFill>
                          <a:effectLst/>
                          <a:latin typeface="+mn-lt"/>
                          <a:ea typeface="+mn-ea"/>
                          <a:cs typeface="+mn-cs"/>
                        </a:rPr>
                        <a:t>HttpServletResponse</a:t>
                      </a:r>
                      <a:r>
                        <a:rPr lang="en-US" sz="1800" b="0" i="0" kern="1200" dirty="0">
                          <a:solidFill>
                            <a:schemeClr val="tx1"/>
                          </a:solidFill>
                          <a:effectLst/>
                          <a:latin typeface="+mn-lt"/>
                          <a:ea typeface="+mn-ea"/>
                          <a:cs typeface="+mn-cs"/>
                        </a:rPr>
                        <a:t> interface is used to add cookie in response object.</a:t>
                      </a:r>
                      <a:endParaRPr lang="en-US" dirty="0"/>
                    </a:p>
                  </a:txBody>
                  <a:tcPr/>
                </a:tc>
                <a:extLst>
                  <a:ext uri="{0D108BD9-81ED-4DB2-BD59-A6C34878D82A}">
                    <a16:rowId xmlns:a16="http://schemas.microsoft.com/office/drawing/2014/main" val="10000"/>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387654902"/>
              </p:ext>
            </p:extLst>
          </p:nvPr>
        </p:nvGraphicFramePr>
        <p:xfrm>
          <a:off x="376451" y="2438400"/>
          <a:ext cx="8572500" cy="1325880"/>
        </p:xfrm>
        <a:graphic>
          <a:graphicData uri="http://schemas.openxmlformats.org/drawingml/2006/table">
            <a:tbl>
              <a:tblPr firstRow="1" bandRow="1">
                <a:tableStyleId>{5940675A-B579-460E-94D1-54222C63F5DA}</a:tableStyleId>
              </a:tblPr>
              <a:tblGrid>
                <a:gridCol w="3200400">
                  <a:extLst>
                    <a:ext uri="{9D8B030D-6E8A-4147-A177-3AD203B41FA5}">
                      <a16:colId xmlns:a16="http://schemas.microsoft.com/office/drawing/2014/main" val="20000"/>
                    </a:ext>
                  </a:extLst>
                </a:gridCol>
                <a:gridCol w="5372100">
                  <a:extLst>
                    <a:ext uri="{9D8B030D-6E8A-4147-A177-3AD203B41FA5}">
                      <a16:colId xmlns:a16="http://schemas.microsoft.com/office/drawing/2014/main" val="20001"/>
                    </a:ext>
                  </a:extLst>
                </a:gridCol>
              </a:tblGrid>
              <a:tr h="370840">
                <a:tc>
                  <a:txBody>
                    <a:bodyPr/>
                    <a:lstStyle/>
                    <a:p>
                      <a:pPr>
                        <a:lnSpc>
                          <a:spcPct val="150000"/>
                        </a:lnSpc>
                      </a:pPr>
                      <a:r>
                        <a:rPr lang="en-US" dirty="0"/>
                        <a:t>Cookie[] </a:t>
                      </a:r>
                      <a:r>
                        <a:rPr lang="en-US" b="1" dirty="0" err="1"/>
                        <a:t>getCookies</a:t>
                      </a:r>
                      <a:r>
                        <a:rPr lang="en-US" b="1" dirty="0"/>
                        <a:t>()</a:t>
                      </a:r>
                    </a:p>
                  </a:txBody>
                  <a:tcPr/>
                </a:tc>
                <a:tc>
                  <a:txBody>
                    <a:bodyPr/>
                    <a:lstStyle/>
                    <a:p>
                      <a:pPr>
                        <a:lnSpc>
                          <a:spcPct val="150000"/>
                        </a:lnSpc>
                      </a:pPr>
                      <a:r>
                        <a:rPr lang="en-US" sz="1800" b="0" i="0" kern="1200" dirty="0">
                          <a:solidFill>
                            <a:schemeClr val="tx1"/>
                          </a:solidFill>
                          <a:effectLst/>
                          <a:latin typeface="+mn-lt"/>
                          <a:ea typeface="+mn-ea"/>
                          <a:cs typeface="+mn-cs"/>
                        </a:rPr>
                        <a:t>Returns an array containing all of the </a:t>
                      </a:r>
                      <a:r>
                        <a:rPr lang="en-US" dirty="0"/>
                        <a:t>Cookie</a:t>
                      </a:r>
                      <a:r>
                        <a:rPr lang="en-US" sz="1800" b="0" i="0" kern="1200" dirty="0">
                          <a:solidFill>
                            <a:schemeClr val="tx1"/>
                          </a:solidFill>
                          <a:effectLst/>
                          <a:latin typeface="+mn-lt"/>
                          <a:ea typeface="+mn-ea"/>
                          <a:cs typeface="+mn-cs"/>
                        </a:rPr>
                        <a:t> objects the client sent with this request. This method returns </a:t>
                      </a:r>
                      <a:r>
                        <a:rPr lang="en-US" dirty="0"/>
                        <a:t>null</a:t>
                      </a:r>
                      <a:r>
                        <a:rPr lang="en-US" sz="1800" b="0" i="0" kern="1200" dirty="0">
                          <a:solidFill>
                            <a:schemeClr val="tx1"/>
                          </a:solidFill>
                          <a:effectLst/>
                          <a:latin typeface="+mn-lt"/>
                          <a:ea typeface="+mn-ea"/>
                          <a:cs typeface="+mn-cs"/>
                        </a:rPr>
                        <a:t> if no cookies were sent.</a:t>
                      </a:r>
                      <a:endParaRPr lang="en-US" dirty="0"/>
                    </a:p>
                  </a:txBody>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456094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a:xfrm>
            <a:off x="685800" y="2130425"/>
            <a:ext cx="8153400" cy="1470025"/>
          </a:xfrm>
        </p:spPr>
        <p:txBody>
          <a:bodyPr/>
          <a:lstStyle/>
          <a:p>
            <a:r>
              <a:rPr lang="en-US" dirty="0"/>
              <a:t>Cookies and Session Management</a:t>
            </a:r>
          </a:p>
        </p:txBody>
      </p:sp>
      <p:sp>
        <p:nvSpPr>
          <p:cNvPr id="5" name="Subtitle 4"/>
          <p:cNvSpPr>
            <a:spLocks noGrp="1"/>
          </p:cNvSpPr>
          <p:nvPr>
            <p:ph type="subTitle" idx="1"/>
          </p:nvPr>
        </p:nvSpPr>
        <p:spPr/>
        <p:txBody>
          <a:bodyPr/>
          <a:lstStyle/>
          <a:p>
            <a:endParaRPr lang="en-US"/>
          </a:p>
        </p:txBody>
      </p:sp>
    </p:spTree>
    <p:extLst>
      <p:ext uri="{BB962C8B-B14F-4D97-AF65-F5344CB8AC3E}">
        <p14:creationId xmlns:p14="http://schemas.microsoft.com/office/powerpoint/2010/main" val="122859465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Session Management: Cookies </a:t>
            </a:r>
          </a:p>
        </p:txBody>
      </p:sp>
      <p:sp>
        <p:nvSpPr>
          <p:cNvPr id="3" name="Content Placeholder 2"/>
          <p:cNvSpPr>
            <a:spLocks noGrp="1"/>
          </p:cNvSpPr>
          <p:nvPr>
            <p:ph idx="1"/>
          </p:nvPr>
        </p:nvSpPr>
        <p:spPr/>
        <p:txBody>
          <a:bodyPr/>
          <a:lstStyle/>
          <a:p>
            <a:pPr marL="0" indent="0">
              <a:buNone/>
            </a:pPr>
            <a:r>
              <a:rPr lang="en-US" dirty="0"/>
              <a:t>How to create Cookie?</a:t>
            </a:r>
          </a:p>
          <a:p>
            <a:pPr marL="0" indent="0">
              <a:buNone/>
            </a:pPr>
            <a:r>
              <a:rPr lang="en-US" i="1" dirty="0"/>
              <a:t>Example</a:t>
            </a:r>
          </a:p>
          <a:p>
            <a:pPr marL="0" indent="0">
              <a:lnSpc>
                <a:spcPct val="150000"/>
              </a:lnSpc>
              <a:buNone/>
            </a:pPr>
            <a:r>
              <a:rPr lang="en-US" dirty="0">
                <a:solidFill>
                  <a:schemeClr val="tx1">
                    <a:lumMod val="75000"/>
                    <a:lumOff val="25000"/>
                  </a:schemeClr>
                </a:solidFill>
                <a:latin typeface="+mn-lt"/>
                <a:cs typeface="Courier New" panose="02070309020205020404" pitchFamily="49" charset="0"/>
              </a:rPr>
              <a:t>//creating cookie object</a:t>
            </a:r>
          </a:p>
          <a:p>
            <a:pPr marL="0" indent="0">
              <a:lnSpc>
                <a:spcPct val="150000"/>
              </a:lnSpc>
              <a:buNone/>
            </a:pPr>
            <a:r>
              <a:rPr lang="en-US" b="1" dirty="0">
                <a:latin typeface="Courier New" panose="02070309020205020404" pitchFamily="49" charset="0"/>
                <a:cs typeface="Courier New" panose="02070309020205020404" pitchFamily="49" charset="0"/>
              </a:rPr>
              <a:t>	Cookie c= </a:t>
            </a:r>
            <a:r>
              <a:rPr lang="en-US" b="1" dirty="0">
                <a:solidFill>
                  <a:srgbClr val="130BB5"/>
                </a:solidFill>
                <a:latin typeface="Courier New" panose="02070309020205020404" pitchFamily="49" charset="0"/>
                <a:cs typeface="Courier New" panose="02070309020205020404" pitchFamily="49" charset="0"/>
              </a:rPr>
              <a:t>new</a:t>
            </a:r>
            <a:r>
              <a:rPr lang="en-US" b="1" dirty="0">
                <a:latin typeface="Courier New" panose="02070309020205020404" pitchFamily="49" charset="0"/>
                <a:cs typeface="Courier New" panose="02070309020205020404" pitchFamily="49" charset="0"/>
              </a:rPr>
              <a:t> Cookie(</a:t>
            </a:r>
            <a:r>
              <a:rPr lang="en-US" b="1" dirty="0">
                <a:solidFill>
                  <a:schemeClr val="accent6">
                    <a:lumMod val="50000"/>
                  </a:schemeClr>
                </a:solidFill>
                <a:latin typeface="Courier New" panose="02070309020205020404" pitchFamily="49" charset="0"/>
                <a:cs typeface="Courier New" panose="02070309020205020404" pitchFamily="49" charset="0"/>
              </a:rPr>
              <a:t>"session_id"</a:t>
            </a:r>
            <a:r>
              <a:rPr lang="en-US" b="1" dirty="0">
                <a:latin typeface="Courier New" panose="02070309020205020404" pitchFamily="49" charset="0"/>
                <a:cs typeface="Courier New" panose="02070309020205020404" pitchFamily="49" charset="0"/>
              </a:rPr>
              <a:t>,</a:t>
            </a:r>
            <a:r>
              <a:rPr lang="en-US" b="1" dirty="0">
                <a:solidFill>
                  <a:schemeClr val="accent6">
                    <a:lumMod val="50000"/>
                  </a:schemeClr>
                </a:solidFill>
                <a:latin typeface="Courier New" panose="02070309020205020404" pitchFamily="49" charset="0"/>
                <a:cs typeface="Courier New" panose="02070309020205020404" pitchFamily="49" charset="0"/>
              </a:rPr>
              <a:t>"054"</a:t>
            </a:r>
            <a:r>
              <a:rPr lang="en-US" b="1" dirty="0">
                <a:latin typeface="Courier New" panose="02070309020205020404" pitchFamily="49" charset="0"/>
                <a:cs typeface="Courier New" panose="02070309020205020404" pitchFamily="49" charset="0"/>
              </a:rPr>
              <a:t>);</a:t>
            </a:r>
          </a:p>
          <a:p>
            <a:pPr marL="0" indent="0">
              <a:lnSpc>
                <a:spcPct val="150000"/>
              </a:lnSpc>
              <a:buNone/>
            </a:pPr>
            <a:r>
              <a:rPr lang="en-US" dirty="0">
                <a:solidFill>
                  <a:schemeClr val="tx1">
                    <a:lumMod val="75000"/>
                    <a:lumOff val="25000"/>
                  </a:schemeClr>
                </a:solidFill>
                <a:latin typeface="+mn-lt"/>
                <a:cs typeface="Courier New" panose="02070309020205020404" pitchFamily="49" charset="0"/>
              </a:rPr>
              <a:t>//adding cookie in the response</a:t>
            </a:r>
          </a:p>
          <a:p>
            <a:pPr marL="0" indent="0">
              <a:lnSpc>
                <a:spcPct val="150000"/>
              </a:lnSpc>
              <a:buNone/>
            </a:pPr>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response.addCookie</a:t>
            </a:r>
            <a:r>
              <a:rPr lang="en-US" b="1" dirty="0">
                <a:latin typeface="Courier New" panose="02070309020205020404" pitchFamily="49" charset="0"/>
                <a:cs typeface="Courier New" panose="02070309020205020404" pitchFamily="49" charset="0"/>
              </a:rPr>
              <a:t>(c);</a:t>
            </a:r>
          </a:p>
          <a:p>
            <a:pPr marL="0" indent="0">
              <a:lnSpc>
                <a:spcPct val="150000"/>
              </a:lnSpc>
              <a:buNone/>
            </a:pPr>
            <a:r>
              <a:rPr lang="en-US" b="1" dirty="0">
                <a:latin typeface="Courier New" panose="02070309020205020404" pitchFamily="49" charset="0"/>
                <a:cs typeface="Courier New" panose="02070309020205020404" pitchFamily="49" charset="0"/>
              </a:rPr>
              <a:t>	</a:t>
            </a:r>
          </a:p>
        </p:txBody>
      </p:sp>
      <p:sp>
        <p:nvSpPr>
          <p:cNvPr id="4" name="Slide Number Placeholder 3"/>
          <p:cNvSpPr>
            <a:spLocks noGrp="1"/>
          </p:cNvSpPr>
          <p:nvPr>
            <p:ph type="sldNum" sz="quarter" idx="12"/>
          </p:nvPr>
        </p:nvSpPr>
        <p:spPr/>
        <p:txBody>
          <a:bodyPr/>
          <a:lstStyle/>
          <a:p>
            <a:fld id="{5EA8BEFB-AE5B-48F9-BBAD-B489CDE48C80}" type="slidenum">
              <a:rPr lang="en-US" smtClean="0"/>
              <a:pPr/>
              <a:t>30</a:t>
            </a:fld>
            <a:endParaRPr lang="en-US" dirty="0"/>
          </a:p>
        </p:txBody>
      </p:sp>
    </p:spTree>
    <p:extLst>
      <p:ext uri="{BB962C8B-B14F-4D97-AF65-F5344CB8AC3E}">
        <p14:creationId xmlns:p14="http://schemas.microsoft.com/office/powerpoint/2010/main" val="9539549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Session Management: Cookies </a:t>
            </a:r>
          </a:p>
        </p:txBody>
      </p:sp>
      <p:sp>
        <p:nvSpPr>
          <p:cNvPr id="3" name="Content Placeholder 2"/>
          <p:cNvSpPr>
            <a:spLocks noGrp="1"/>
          </p:cNvSpPr>
          <p:nvPr>
            <p:ph idx="1"/>
          </p:nvPr>
        </p:nvSpPr>
        <p:spPr/>
        <p:txBody>
          <a:bodyPr/>
          <a:lstStyle/>
          <a:p>
            <a:pPr marL="0" indent="0">
              <a:lnSpc>
                <a:spcPct val="150000"/>
              </a:lnSpc>
              <a:buNone/>
            </a:pPr>
            <a:r>
              <a:rPr lang="en-US" sz="2800" b="1" dirty="0"/>
              <a:t>How to retrieve Cookies?</a:t>
            </a:r>
          </a:p>
          <a:p>
            <a:pPr marL="0" indent="0">
              <a:lnSpc>
                <a:spcPct val="150000"/>
              </a:lnSpc>
              <a:buNone/>
            </a:pPr>
            <a:r>
              <a:rPr lang="en-US" b="1" dirty="0">
                <a:latin typeface="Courier New" panose="02070309020205020404" pitchFamily="49" charset="0"/>
                <a:cs typeface="Courier New" panose="02070309020205020404" pitchFamily="49" charset="0"/>
              </a:rPr>
              <a:t>Cookie c[]=</a:t>
            </a:r>
            <a:r>
              <a:rPr lang="en-US" b="1" dirty="0" err="1">
                <a:latin typeface="Courier New" panose="02070309020205020404" pitchFamily="49" charset="0"/>
                <a:cs typeface="Courier New" panose="02070309020205020404" pitchFamily="49" charset="0"/>
              </a:rPr>
              <a:t>request.getCookies</a:t>
            </a:r>
            <a:r>
              <a:rPr lang="en-US" b="1" dirty="0">
                <a:latin typeface="Courier New" panose="02070309020205020404" pitchFamily="49" charset="0"/>
                <a:cs typeface="Courier New" panose="02070309020205020404" pitchFamily="49" charset="0"/>
              </a:rPr>
              <a:t>();  </a:t>
            </a:r>
          </a:p>
          <a:p>
            <a:pPr marL="0" indent="0">
              <a:buNone/>
            </a:pPr>
            <a:r>
              <a:rPr lang="en-US" b="1" dirty="0">
                <a:solidFill>
                  <a:srgbClr val="130BB5"/>
                </a:solidFill>
                <a:latin typeface="Courier New" panose="02070309020205020404" pitchFamily="49" charset="0"/>
                <a:cs typeface="Courier New" panose="02070309020205020404" pitchFamily="49" charset="0"/>
              </a:rPr>
              <a:t>for</a:t>
            </a:r>
            <a:r>
              <a:rPr lang="en-US" b="1" dirty="0">
                <a:latin typeface="Courier New" panose="02070309020205020404" pitchFamily="49" charset="0"/>
                <a:cs typeface="Courier New" panose="02070309020205020404" pitchFamily="49" charset="0"/>
              </a:rPr>
              <a:t>(</a:t>
            </a:r>
            <a:r>
              <a:rPr lang="en-US" b="1" dirty="0" err="1">
                <a:solidFill>
                  <a:srgbClr val="130BB5"/>
                </a:solidFill>
                <a:latin typeface="Courier New" panose="02070309020205020404" pitchFamily="49" charset="0"/>
                <a:cs typeface="Courier New" panose="02070309020205020404" pitchFamily="49" charset="0"/>
              </a:rPr>
              <a:t>int</a:t>
            </a:r>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i</a:t>
            </a:r>
            <a:r>
              <a:rPr lang="en-US" b="1" dirty="0">
                <a:latin typeface="Courier New" panose="02070309020205020404" pitchFamily="49" charset="0"/>
                <a:cs typeface="Courier New" panose="02070309020205020404" pitchFamily="49" charset="0"/>
              </a:rPr>
              <a:t>=0;i&lt;</a:t>
            </a:r>
            <a:r>
              <a:rPr lang="en-US" b="1" dirty="0" err="1">
                <a:latin typeface="Courier New" panose="02070309020205020404" pitchFamily="49" charset="0"/>
                <a:cs typeface="Courier New" panose="02070309020205020404" pitchFamily="49" charset="0"/>
              </a:rPr>
              <a:t>c.length;i</a:t>
            </a:r>
            <a:r>
              <a:rPr lang="en-US" b="1" dirty="0">
                <a:latin typeface="Courier New" panose="02070309020205020404" pitchFamily="49" charset="0"/>
                <a:cs typeface="Courier New" panose="02070309020205020404" pitchFamily="49" charset="0"/>
              </a:rPr>
              <a:t>++)</a:t>
            </a:r>
          </a:p>
          <a:p>
            <a:pPr marL="0" indent="0">
              <a:buNone/>
            </a:pPr>
            <a:r>
              <a:rPr lang="en-US" b="1" dirty="0">
                <a:latin typeface="Courier New" panose="02070309020205020404" pitchFamily="49" charset="0"/>
                <a:cs typeface="Courier New" panose="02070309020205020404" pitchFamily="49" charset="0"/>
              </a:rPr>
              <a:t>{  </a:t>
            </a:r>
          </a:p>
          <a:p>
            <a:pPr marL="0" indent="0">
              <a:buNone/>
            </a:pPr>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out.print</a:t>
            </a:r>
            <a:r>
              <a:rPr lang="en-US" b="1" dirty="0">
                <a:latin typeface="Courier New" panose="02070309020205020404" pitchFamily="49" charset="0"/>
                <a:cs typeface="Courier New" panose="02070309020205020404" pitchFamily="49" charset="0"/>
              </a:rPr>
              <a:t>(c[</a:t>
            </a:r>
            <a:r>
              <a:rPr lang="en-US" b="1" dirty="0" err="1">
                <a:latin typeface="Courier New" panose="02070309020205020404" pitchFamily="49" charset="0"/>
                <a:cs typeface="Courier New" panose="02070309020205020404" pitchFamily="49" charset="0"/>
              </a:rPr>
              <a:t>i</a:t>
            </a:r>
            <a:r>
              <a:rPr lang="en-US" b="1" dirty="0">
                <a:latin typeface="Courier New" panose="02070309020205020404" pitchFamily="49" charset="0"/>
                <a:cs typeface="Courier New" panose="02070309020205020404" pitchFamily="49" charset="0"/>
              </a:rPr>
              <a:t>].</a:t>
            </a:r>
            <a:r>
              <a:rPr lang="en-US" b="1" dirty="0" err="1">
                <a:latin typeface="Courier New" panose="02070309020205020404" pitchFamily="49" charset="0"/>
                <a:cs typeface="Courier New" panose="02070309020205020404" pitchFamily="49" charset="0"/>
              </a:rPr>
              <a:t>getName</a:t>
            </a:r>
            <a:r>
              <a:rPr lang="en-US" b="1" dirty="0">
                <a:latin typeface="Courier New" panose="02070309020205020404" pitchFamily="49" charset="0"/>
                <a:cs typeface="Courier New" panose="02070309020205020404" pitchFamily="49" charset="0"/>
              </a:rPr>
              <a:t>()+</a:t>
            </a:r>
            <a:r>
              <a:rPr lang="en-US" b="1" dirty="0">
                <a:solidFill>
                  <a:schemeClr val="accent6">
                    <a:lumMod val="50000"/>
                  </a:schemeClr>
                </a:solidFill>
                <a:latin typeface="Courier New" panose="02070309020205020404" pitchFamily="49" charset="0"/>
                <a:cs typeface="Courier New" panose="02070309020205020404" pitchFamily="49" charset="0"/>
              </a:rPr>
              <a:t>””</a:t>
            </a:r>
            <a:r>
              <a:rPr lang="en-US" b="1" dirty="0">
                <a:latin typeface="Courier New" panose="02070309020205020404" pitchFamily="49" charset="0"/>
                <a:cs typeface="Courier New" panose="02070309020205020404" pitchFamily="49" charset="0"/>
              </a:rPr>
              <a:t>+			     		 	c[</a:t>
            </a:r>
            <a:r>
              <a:rPr lang="en-US" b="1" dirty="0" err="1">
                <a:latin typeface="Courier New" panose="02070309020205020404" pitchFamily="49" charset="0"/>
                <a:cs typeface="Courier New" panose="02070309020205020404" pitchFamily="49" charset="0"/>
              </a:rPr>
              <a:t>i</a:t>
            </a:r>
            <a:r>
              <a:rPr lang="en-US" b="1" dirty="0">
                <a:latin typeface="Courier New" panose="02070309020205020404" pitchFamily="49" charset="0"/>
                <a:cs typeface="Courier New" panose="02070309020205020404" pitchFamily="49" charset="0"/>
              </a:rPr>
              <a:t>].</a:t>
            </a:r>
            <a:r>
              <a:rPr lang="en-US" b="1" dirty="0" err="1">
                <a:latin typeface="Courier New" panose="02070309020205020404" pitchFamily="49" charset="0"/>
                <a:cs typeface="Courier New" panose="02070309020205020404" pitchFamily="49" charset="0"/>
              </a:rPr>
              <a:t>getValue</a:t>
            </a:r>
            <a:r>
              <a:rPr lang="en-US" b="1" dirty="0">
                <a:latin typeface="Courier New" panose="02070309020205020404" pitchFamily="49" charset="0"/>
                <a:cs typeface="Courier New" panose="02070309020205020404" pitchFamily="49" charset="0"/>
              </a:rPr>
              <a:t>());</a:t>
            </a:r>
          </a:p>
          <a:p>
            <a:pPr marL="0" indent="0">
              <a:buNone/>
            </a:pPr>
            <a:r>
              <a:rPr lang="en-US" b="1" dirty="0">
                <a:latin typeface="Courier New" panose="02070309020205020404" pitchFamily="49" charset="0"/>
                <a:cs typeface="Courier New" panose="02070309020205020404" pitchFamily="49" charset="0"/>
              </a:rPr>
              <a:t>		</a:t>
            </a:r>
            <a:r>
              <a:rPr lang="en-US" b="1" dirty="0">
                <a:solidFill>
                  <a:schemeClr val="tx1">
                    <a:lumMod val="65000"/>
                    <a:lumOff val="35000"/>
                  </a:schemeClr>
                </a:solidFill>
                <a:latin typeface="Courier New" panose="02070309020205020404" pitchFamily="49" charset="0"/>
                <a:cs typeface="Courier New" panose="02070309020205020404" pitchFamily="49" charset="0"/>
              </a:rPr>
              <a:t>//printing </a:t>
            </a:r>
            <a:r>
              <a:rPr lang="en-US" b="1" dirty="0" err="1">
                <a:solidFill>
                  <a:schemeClr val="tx1">
                    <a:lumMod val="65000"/>
                    <a:lumOff val="35000"/>
                  </a:schemeClr>
                </a:solidFill>
                <a:latin typeface="Courier New" panose="02070309020205020404" pitchFamily="49" charset="0"/>
                <a:cs typeface="Courier New" panose="02070309020205020404" pitchFamily="49" charset="0"/>
              </a:rPr>
              <a:t>name&amp;value</a:t>
            </a:r>
            <a:r>
              <a:rPr lang="en-US" b="1" dirty="0">
                <a:solidFill>
                  <a:schemeClr val="tx1">
                    <a:lumMod val="65000"/>
                    <a:lumOff val="35000"/>
                  </a:schemeClr>
                </a:solidFill>
                <a:latin typeface="Courier New" panose="02070309020205020404" pitchFamily="49" charset="0"/>
                <a:cs typeface="Courier New" panose="02070309020205020404" pitchFamily="49" charset="0"/>
              </a:rPr>
              <a:t> of cookie  </a:t>
            </a:r>
          </a:p>
          <a:p>
            <a:pPr marL="0" indent="0">
              <a:buNone/>
            </a:pPr>
            <a:r>
              <a:rPr lang="en-US" b="1" dirty="0">
                <a:latin typeface="Courier New" panose="02070309020205020404" pitchFamily="49" charset="0"/>
                <a:cs typeface="Courier New" panose="02070309020205020404" pitchFamily="49" charset="0"/>
              </a:rPr>
              <a:t>}  </a:t>
            </a:r>
          </a:p>
          <a:p>
            <a:pPr marL="0" indent="0">
              <a:buNone/>
            </a:pPr>
            <a:endParaRPr lang="en-US" dirty="0"/>
          </a:p>
        </p:txBody>
      </p:sp>
      <p:sp>
        <p:nvSpPr>
          <p:cNvPr id="4" name="Slide Number Placeholder 3"/>
          <p:cNvSpPr>
            <a:spLocks noGrp="1"/>
          </p:cNvSpPr>
          <p:nvPr>
            <p:ph type="sldNum" sz="quarter" idx="12"/>
          </p:nvPr>
        </p:nvSpPr>
        <p:spPr/>
        <p:txBody>
          <a:bodyPr/>
          <a:lstStyle/>
          <a:p>
            <a:fld id="{5EA8BEFB-AE5B-48F9-BBAD-B489CDE48C80}" type="slidenum">
              <a:rPr lang="en-US" smtClean="0"/>
              <a:pPr/>
              <a:t>31</a:t>
            </a:fld>
            <a:endParaRPr lang="en-US" dirty="0"/>
          </a:p>
        </p:txBody>
      </p:sp>
    </p:spTree>
    <p:extLst>
      <p:ext uri="{BB962C8B-B14F-4D97-AF65-F5344CB8AC3E}">
        <p14:creationId xmlns:p14="http://schemas.microsoft.com/office/powerpoint/2010/main" val="1560851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Session Management: Cookies </a:t>
            </a:r>
          </a:p>
        </p:txBody>
      </p:sp>
      <p:sp>
        <p:nvSpPr>
          <p:cNvPr id="3" name="Content Placeholder 2"/>
          <p:cNvSpPr>
            <a:spLocks noGrp="1"/>
          </p:cNvSpPr>
          <p:nvPr>
            <p:ph idx="1"/>
          </p:nvPr>
        </p:nvSpPr>
        <p:spPr/>
        <p:txBody>
          <a:bodyPr/>
          <a:lstStyle/>
          <a:p>
            <a:pPr marL="0" indent="0">
              <a:buNone/>
            </a:pPr>
            <a:r>
              <a:rPr lang="en-US" sz="2800" b="1" dirty="0"/>
              <a:t>How to delete Cookie?</a:t>
            </a:r>
          </a:p>
          <a:p>
            <a:pPr marL="514350" indent="-514350">
              <a:buFont typeface="+mj-lt"/>
              <a:buAutoNum type="arabicPeriod"/>
            </a:pPr>
            <a:r>
              <a:rPr lang="en-US" sz="2800" dirty="0"/>
              <a:t>Read an already existing cookie and store it in Cookie object.</a:t>
            </a:r>
          </a:p>
          <a:p>
            <a:pPr marL="514350" indent="-514350">
              <a:buFont typeface="+mj-lt"/>
              <a:buAutoNum type="arabicPeriod"/>
            </a:pPr>
            <a:r>
              <a:rPr lang="en-US" sz="2800" dirty="0"/>
              <a:t>Set cookie age as zero using </a:t>
            </a:r>
            <a:r>
              <a:rPr lang="en-US" sz="2800" b="1" dirty="0" err="1"/>
              <a:t>setMaxAge</a:t>
            </a:r>
            <a:r>
              <a:rPr lang="en-US" sz="2800" b="1" dirty="0"/>
              <a:t>()</a:t>
            </a:r>
            <a:r>
              <a:rPr lang="en-US" sz="2800" dirty="0"/>
              <a:t> method to delete an existing cookie</a:t>
            </a:r>
          </a:p>
          <a:p>
            <a:pPr marL="514350" indent="-514350">
              <a:buFont typeface="+mj-lt"/>
              <a:buAutoNum type="arabicPeriod"/>
            </a:pPr>
            <a:r>
              <a:rPr lang="en-US" sz="2800" dirty="0"/>
              <a:t>Add this cookie back into response header.</a:t>
            </a:r>
          </a:p>
          <a:p>
            <a:pPr marL="0" indent="0">
              <a:buNone/>
            </a:pPr>
            <a:endParaRPr lang="en-US" sz="2800" b="1" dirty="0"/>
          </a:p>
          <a:p>
            <a:pPr marL="0" indent="0">
              <a:buNone/>
            </a:pPr>
            <a:endParaRPr lang="en-US" dirty="0"/>
          </a:p>
        </p:txBody>
      </p:sp>
      <p:sp>
        <p:nvSpPr>
          <p:cNvPr id="4" name="Slide Number Placeholder 3"/>
          <p:cNvSpPr>
            <a:spLocks noGrp="1"/>
          </p:cNvSpPr>
          <p:nvPr>
            <p:ph type="sldNum" sz="quarter" idx="12"/>
          </p:nvPr>
        </p:nvSpPr>
        <p:spPr/>
        <p:txBody>
          <a:bodyPr/>
          <a:lstStyle/>
          <a:p>
            <a:fld id="{5EA8BEFB-AE5B-48F9-BBAD-B489CDE48C80}" type="slidenum">
              <a:rPr lang="en-US" smtClean="0"/>
              <a:pPr/>
              <a:t>32</a:t>
            </a:fld>
            <a:endParaRPr lang="en-US" dirty="0"/>
          </a:p>
        </p:txBody>
      </p:sp>
    </p:spTree>
    <p:extLst>
      <p:ext uri="{BB962C8B-B14F-4D97-AF65-F5344CB8AC3E}">
        <p14:creationId xmlns:p14="http://schemas.microsoft.com/office/powerpoint/2010/main" val="2142548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Session Management: Cookies </a:t>
            </a:r>
          </a:p>
        </p:txBody>
      </p:sp>
      <p:sp>
        <p:nvSpPr>
          <p:cNvPr id="3" name="Content Placeholder 2"/>
          <p:cNvSpPr>
            <a:spLocks noGrp="1"/>
          </p:cNvSpPr>
          <p:nvPr>
            <p:ph idx="1"/>
          </p:nvPr>
        </p:nvSpPr>
        <p:spPr/>
        <p:txBody>
          <a:bodyPr/>
          <a:lstStyle/>
          <a:p>
            <a:pPr marL="0" indent="0">
              <a:buNone/>
            </a:pPr>
            <a:r>
              <a:rPr lang="en-US" sz="2800" b="1" dirty="0"/>
              <a:t>How to delete Cookie?</a:t>
            </a:r>
          </a:p>
          <a:p>
            <a:pPr marL="0" indent="0">
              <a:lnSpc>
                <a:spcPct val="150000"/>
              </a:lnSpc>
              <a:buNone/>
            </a:pPr>
            <a:r>
              <a:rPr lang="en-US" b="1" dirty="0">
                <a:solidFill>
                  <a:schemeClr val="tx1">
                    <a:lumMod val="65000"/>
                    <a:lumOff val="35000"/>
                  </a:schemeClr>
                </a:solidFill>
                <a:latin typeface="Courier New" panose="02070309020205020404" pitchFamily="49" charset="0"/>
                <a:cs typeface="Courier New" panose="02070309020205020404" pitchFamily="49" charset="0"/>
              </a:rPr>
              <a:t>//deleting value of cookie</a:t>
            </a:r>
          </a:p>
          <a:p>
            <a:pPr marL="0" indent="0">
              <a:lnSpc>
                <a:spcPct val="150000"/>
              </a:lnSpc>
              <a:buNone/>
            </a:pPr>
            <a:r>
              <a:rPr lang="en-US" b="1" dirty="0">
                <a:latin typeface="Courier New" panose="02070309020205020404" pitchFamily="49" charset="0"/>
                <a:cs typeface="Courier New" panose="02070309020205020404" pitchFamily="49" charset="0"/>
              </a:rPr>
              <a:t>	Cookie c = </a:t>
            </a:r>
            <a:r>
              <a:rPr lang="en-US" b="1" dirty="0">
                <a:solidFill>
                  <a:srgbClr val="130BB5"/>
                </a:solidFill>
                <a:latin typeface="Courier New" panose="02070309020205020404" pitchFamily="49" charset="0"/>
                <a:cs typeface="Courier New" panose="02070309020205020404" pitchFamily="49" charset="0"/>
              </a:rPr>
              <a:t>new</a:t>
            </a:r>
            <a:r>
              <a:rPr lang="en-US" b="1" dirty="0">
                <a:latin typeface="Courier New" panose="02070309020205020404" pitchFamily="49" charset="0"/>
                <a:cs typeface="Courier New" panose="02070309020205020404" pitchFamily="49" charset="0"/>
              </a:rPr>
              <a:t> Cookie(</a:t>
            </a:r>
            <a:r>
              <a:rPr lang="en-US" b="1" dirty="0">
                <a:solidFill>
                  <a:schemeClr val="accent6">
                    <a:lumMod val="50000"/>
                  </a:schemeClr>
                </a:solidFill>
                <a:latin typeface="Courier New" panose="02070309020205020404" pitchFamily="49" charset="0"/>
                <a:cs typeface="Courier New" panose="02070309020205020404" pitchFamily="49" charset="0"/>
              </a:rPr>
              <a:t>"user"</a:t>
            </a:r>
            <a:r>
              <a:rPr lang="en-US" b="1" dirty="0">
                <a:latin typeface="Courier New" panose="02070309020205020404" pitchFamily="49" charset="0"/>
                <a:cs typeface="Courier New" panose="02070309020205020404" pitchFamily="49" charset="0"/>
              </a:rPr>
              <a:t>,</a:t>
            </a:r>
            <a:r>
              <a:rPr lang="en-US" b="1" dirty="0">
                <a:solidFill>
                  <a:schemeClr val="accent6">
                    <a:lumMod val="50000"/>
                  </a:schemeClr>
                </a:solidFill>
                <a:latin typeface="Courier New" panose="02070309020205020404" pitchFamily="49" charset="0"/>
                <a:cs typeface="Courier New" panose="02070309020205020404" pitchFamily="49" charset="0"/>
              </a:rPr>
              <a:t>""</a:t>
            </a:r>
            <a:r>
              <a:rPr lang="en-US" b="1" dirty="0">
                <a:latin typeface="Courier New" panose="02070309020205020404" pitchFamily="49" charset="0"/>
                <a:cs typeface="Courier New" panose="02070309020205020404" pitchFamily="49" charset="0"/>
              </a:rPr>
              <a:t>);</a:t>
            </a:r>
          </a:p>
          <a:p>
            <a:pPr marL="0" indent="0">
              <a:lnSpc>
                <a:spcPct val="150000"/>
              </a:lnSpc>
              <a:buNone/>
            </a:pPr>
            <a:r>
              <a:rPr lang="en-US" b="1" dirty="0">
                <a:solidFill>
                  <a:schemeClr val="tx1">
                    <a:lumMod val="65000"/>
                    <a:lumOff val="35000"/>
                  </a:schemeClr>
                </a:solidFill>
                <a:latin typeface="Courier New" panose="02070309020205020404" pitchFamily="49" charset="0"/>
                <a:cs typeface="Courier New" panose="02070309020205020404" pitchFamily="49" charset="0"/>
              </a:rPr>
              <a:t>//changing the maximum age to 0 seconds</a:t>
            </a:r>
            <a:r>
              <a:rPr lang="en-US" b="1" dirty="0">
                <a:latin typeface="Courier New" panose="02070309020205020404" pitchFamily="49" charset="0"/>
                <a:cs typeface="Courier New" panose="02070309020205020404" pitchFamily="49" charset="0"/>
              </a:rPr>
              <a:t>  </a:t>
            </a:r>
          </a:p>
          <a:p>
            <a:pPr marL="0" indent="0">
              <a:lnSpc>
                <a:spcPct val="150000"/>
              </a:lnSpc>
              <a:buNone/>
            </a:pPr>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c.setMaxAge</a:t>
            </a:r>
            <a:r>
              <a:rPr lang="en-US" b="1" dirty="0">
                <a:latin typeface="Courier New" panose="02070309020205020404" pitchFamily="49" charset="0"/>
                <a:cs typeface="Courier New" panose="02070309020205020404" pitchFamily="49" charset="0"/>
              </a:rPr>
              <a:t>(0);</a:t>
            </a:r>
          </a:p>
          <a:p>
            <a:pPr marL="0" indent="0">
              <a:lnSpc>
                <a:spcPct val="150000"/>
              </a:lnSpc>
              <a:buNone/>
            </a:pPr>
            <a:r>
              <a:rPr lang="en-US" b="1" dirty="0">
                <a:solidFill>
                  <a:schemeClr val="tx1">
                    <a:lumMod val="65000"/>
                    <a:lumOff val="35000"/>
                  </a:schemeClr>
                </a:solidFill>
                <a:latin typeface="Courier New" panose="02070309020205020404" pitchFamily="49" charset="0"/>
                <a:cs typeface="Courier New" panose="02070309020205020404" pitchFamily="49" charset="0"/>
              </a:rPr>
              <a:t>//adding cookie in the response  </a:t>
            </a:r>
          </a:p>
          <a:p>
            <a:pPr marL="0" indent="0">
              <a:lnSpc>
                <a:spcPct val="150000"/>
              </a:lnSpc>
              <a:buNone/>
            </a:pPr>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response.addCookie</a:t>
            </a:r>
            <a:r>
              <a:rPr lang="en-US" b="1" dirty="0">
                <a:latin typeface="Courier New" panose="02070309020205020404" pitchFamily="49" charset="0"/>
                <a:cs typeface="Courier New" panose="02070309020205020404" pitchFamily="49" charset="0"/>
              </a:rPr>
              <a:t>(c);</a:t>
            </a:r>
          </a:p>
          <a:p>
            <a:pPr marL="0" indent="0">
              <a:buNone/>
            </a:pPr>
            <a:endParaRPr lang="en-US" dirty="0"/>
          </a:p>
        </p:txBody>
      </p:sp>
      <p:sp>
        <p:nvSpPr>
          <p:cNvPr id="4" name="Slide Number Placeholder 3"/>
          <p:cNvSpPr>
            <a:spLocks noGrp="1"/>
          </p:cNvSpPr>
          <p:nvPr>
            <p:ph type="sldNum" sz="quarter" idx="12"/>
          </p:nvPr>
        </p:nvSpPr>
        <p:spPr/>
        <p:txBody>
          <a:bodyPr/>
          <a:lstStyle/>
          <a:p>
            <a:fld id="{5EA8BEFB-AE5B-48F9-BBAD-B489CDE48C80}" type="slidenum">
              <a:rPr lang="en-US" smtClean="0"/>
              <a:pPr/>
              <a:t>33</a:t>
            </a:fld>
            <a:endParaRPr lang="en-US" dirty="0"/>
          </a:p>
        </p:txBody>
      </p:sp>
    </p:spTree>
    <p:extLst>
      <p:ext uri="{BB962C8B-B14F-4D97-AF65-F5344CB8AC3E}">
        <p14:creationId xmlns:p14="http://schemas.microsoft.com/office/powerpoint/2010/main" val="1538373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Session Management: Cookies </a:t>
            </a:r>
          </a:p>
        </p:txBody>
      </p:sp>
      <p:sp>
        <p:nvSpPr>
          <p:cNvPr id="4" name="Slide Number Placeholder 3"/>
          <p:cNvSpPr>
            <a:spLocks noGrp="1"/>
          </p:cNvSpPr>
          <p:nvPr>
            <p:ph type="sldNum" sz="quarter" idx="12"/>
          </p:nvPr>
        </p:nvSpPr>
        <p:spPr/>
        <p:txBody>
          <a:bodyPr/>
          <a:lstStyle/>
          <a:p>
            <a:fld id="{5EA8BEFB-AE5B-48F9-BBAD-B489CDE48C80}" type="slidenum">
              <a:rPr lang="en-US" smtClean="0"/>
              <a:pPr/>
              <a:t>34</a:t>
            </a:fld>
            <a:endParaRPr lang="en-US" dirty="0"/>
          </a:p>
        </p:txBody>
      </p:sp>
      <p:pic>
        <p:nvPicPr>
          <p:cNvPr id="7" name="Picture 6"/>
          <p:cNvPicPr>
            <a:picLocks noChangeAspect="1"/>
          </p:cNvPicPr>
          <p:nvPr/>
        </p:nvPicPr>
        <p:blipFill>
          <a:blip r:embed="rId2"/>
          <a:stretch>
            <a:fillRect/>
          </a:stretch>
        </p:blipFill>
        <p:spPr>
          <a:xfrm>
            <a:off x="1447800" y="1216925"/>
            <a:ext cx="2618664" cy="2126622"/>
          </a:xfrm>
          <a:prstGeom prst="rect">
            <a:avLst/>
          </a:prstGeom>
        </p:spPr>
      </p:pic>
      <p:sp>
        <p:nvSpPr>
          <p:cNvPr id="8" name="Rectangle 7"/>
          <p:cNvSpPr/>
          <p:nvPr/>
        </p:nvSpPr>
        <p:spPr>
          <a:xfrm>
            <a:off x="5334000" y="1216925"/>
            <a:ext cx="2618664" cy="212662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2"/>
                </a:solidFill>
              </a:rPr>
              <a:t>Cookie1.java</a:t>
            </a:r>
          </a:p>
          <a:p>
            <a:pPr algn="ctr"/>
            <a:endParaRPr lang="en-US" sz="2400" dirty="0">
              <a:solidFill>
                <a:schemeClr val="tx2"/>
              </a:solidFill>
            </a:endParaRPr>
          </a:p>
          <a:p>
            <a:pPr algn="ctr"/>
            <a:r>
              <a:rPr lang="en-US" dirty="0">
                <a:solidFill>
                  <a:schemeClr val="tx2"/>
                </a:solidFill>
              </a:rPr>
              <a:t>Add Cookie</a:t>
            </a:r>
          </a:p>
        </p:txBody>
      </p:sp>
      <p:sp>
        <p:nvSpPr>
          <p:cNvPr id="9" name="Rectangle 8"/>
          <p:cNvSpPr/>
          <p:nvPr/>
        </p:nvSpPr>
        <p:spPr>
          <a:xfrm>
            <a:off x="5401670" y="3899019"/>
            <a:ext cx="2618664" cy="212662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2"/>
                </a:solidFill>
              </a:rPr>
              <a:t>Cookie2.java</a:t>
            </a:r>
          </a:p>
          <a:p>
            <a:pPr algn="ctr"/>
            <a:endParaRPr lang="en-US" sz="2400" dirty="0">
              <a:solidFill>
                <a:schemeClr val="tx2"/>
              </a:solidFill>
            </a:endParaRPr>
          </a:p>
          <a:p>
            <a:pPr algn="ctr"/>
            <a:r>
              <a:rPr lang="en-US" dirty="0">
                <a:solidFill>
                  <a:schemeClr val="tx2"/>
                </a:solidFill>
              </a:rPr>
              <a:t>Retrieve Cookie</a:t>
            </a:r>
          </a:p>
          <a:p>
            <a:pPr algn="ctr"/>
            <a:r>
              <a:rPr lang="en-US" dirty="0">
                <a:solidFill>
                  <a:schemeClr val="tx2"/>
                </a:solidFill>
              </a:rPr>
              <a:t>Add Another Cookie</a:t>
            </a:r>
          </a:p>
          <a:p>
            <a:pPr algn="ctr"/>
            <a:endParaRPr lang="en-US" dirty="0"/>
          </a:p>
        </p:txBody>
      </p:sp>
      <p:sp>
        <p:nvSpPr>
          <p:cNvPr id="10" name="Rectangle 9"/>
          <p:cNvSpPr/>
          <p:nvPr/>
        </p:nvSpPr>
        <p:spPr>
          <a:xfrm>
            <a:off x="1447800" y="3899019"/>
            <a:ext cx="2618664" cy="212662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2400" dirty="0">
                <a:solidFill>
                  <a:srgbClr val="1F497D"/>
                </a:solidFill>
              </a:rPr>
              <a:t>Cookie3.java</a:t>
            </a:r>
          </a:p>
          <a:p>
            <a:pPr lvl="0" algn="ctr"/>
            <a:endParaRPr lang="en-US" sz="2400" dirty="0">
              <a:solidFill>
                <a:srgbClr val="1F497D"/>
              </a:solidFill>
            </a:endParaRPr>
          </a:p>
          <a:p>
            <a:pPr lvl="0" algn="ctr"/>
            <a:r>
              <a:rPr lang="en-US" dirty="0">
                <a:solidFill>
                  <a:srgbClr val="1F497D"/>
                </a:solidFill>
              </a:rPr>
              <a:t>Retrieve All Cookies</a:t>
            </a:r>
            <a:endParaRPr lang="en-US" dirty="0"/>
          </a:p>
        </p:txBody>
      </p:sp>
      <p:cxnSp>
        <p:nvCxnSpPr>
          <p:cNvPr id="13" name="Straight Arrow Connector 12"/>
          <p:cNvCxnSpPr>
            <a:stCxn id="7" idx="3"/>
            <a:endCxn id="8" idx="1"/>
          </p:cNvCxnSpPr>
          <p:nvPr/>
        </p:nvCxnSpPr>
        <p:spPr>
          <a:xfrm>
            <a:off x="4066464" y="2280236"/>
            <a:ext cx="1267536"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1434436" y="925583"/>
            <a:ext cx="1524000" cy="369332"/>
          </a:xfrm>
          <a:prstGeom prst="rect">
            <a:avLst/>
          </a:prstGeom>
          <a:noFill/>
        </p:spPr>
        <p:txBody>
          <a:bodyPr wrap="square" rtlCol="0">
            <a:spAutoFit/>
          </a:bodyPr>
          <a:lstStyle/>
          <a:p>
            <a:r>
              <a:rPr lang="en-US" b="1" dirty="0">
                <a:solidFill>
                  <a:schemeClr val="tx2"/>
                </a:solidFill>
              </a:rPr>
              <a:t>Cookie.html</a:t>
            </a:r>
          </a:p>
        </p:txBody>
      </p:sp>
      <p:cxnSp>
        <p:nvCxnSpPr>
          <p:cNvPr id="15" name="Straight Arrow Connector 14"/>
          <p:cNvCxnSpPr>
            <a:stCxn id="9" idx="1"/>
            <a:endCxn id="10" idx="3"/>
          </p:cNvCxnSpPr>
          <p:nvPr/>
        </p:nvCxnSpPr>
        <p:spPr>
          <a:xfrm flipH="1">
            <a:off x="4066464" y="4962330"/>
            <a:ext cx="1335206"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urved Connector 18"/>
          <p:cNvCxnSpPr>
            <a:stCxn id="8" idx="3"/>
            <a:endCxn id="9" idx="3"/>
          </p:cNvCxnSpPr>
          <p:nvPr/>
        </p:nvCxnSpPr>
        <p:spPr>
          <a:xfrm>
            <a:off x="7952664" y="2280236"/>
            <a:ext cx="67670" cy="2682094"/>
          </a:xfrm>
          <a:prstGeom prst="curvedConnector3">
            <a:avLst>
              <a:gd name="adj1" fmla="val 1123530"/>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6610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4"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Session Management: Cookies </a:t>
            </a:r>
          </a:p>
        </p:txBody>
      </p:sp>
      <p:sp>
        <p:nvSpPr>
          <p:cNvPr id="3" name="Content Placeholder 2"/>
          <p:cNvSpPr>
            <a:spLocks noGrp="1"/>
          </p:cNvSpPr>
          <p:nvPr>
            <p:ph idx="1"/>
          </p:nvPr>
        </p:nvSpPr>
        <p:spPr/>
        <p:txBody>
          <a:bodyPr>
            <a:noAutofit/>
          </a:bodyPr>
          <a:lstStyle/>
          <a:p>
            <a:pPr marL="0" indent="0">
              <a:buNone/>
            </a:pPr>
            <a:r>
              <a:rPr lang="en-US" sz="2000" b="1" dirty="0">
                <a:solidFill>
                  <a:srgbClr val="130BB5"/>
                </a:solidFill>
                <a:latin typeface="Courier New" panose="02070309020205020404" pitchFamily="49" charset="0"/>
                <a:cs typeface="Courier New" panose="02070309020205020404" pitchFamily="49" charset="0"/>
              </a:rPr>
              <a:t>&lt;html&gt;</a:t>
            </a:r>
          </a:p>
          <a:p>
            <a:pPr marL="0" indent="0">
              <a:buNone/>
            </a:pPr>
            <a:r>
              <a:rPr lang="en-US" sz="2000" b="1" dirty="0">
                <a:solidFill>
                  <a:srgbClr val="130BB5"/>
                </a:solidFill>
                <a:latin typeface="Courier New" panose="02070309020205020404" pitchFamily="49" charset="0"/>
                <a:cs typeface="Courier New" panose="02070309020205020404" pitchFamily="49" charset="0"/>
              </a:rPr>
              <a:t>    &lt;head&gt;</a:t>
            </a:r>
          </a:p>
          <a:p>
            <a:pPr marL="0" indent="0">
              <a:buNone/>
            </a:pPr>
            <a:r>
              <a:rPr lang="en-US" sz="2000" b="1" dirty="0">
                <a:solidFill>
                  <a:srgbClr val="130BB5"/>
                </a:solidFill>
                <a:latin typeface="Courier New" panose="02070309020205020404" pitchFamily="49" charset="0"/>
                <a:cs typeface="Courier New" panose="02070309020205020404" pitchFamily="49" charset="0"/>
              </a:rPr>
              <a:t>        &lt;title&gt;</a:t>
            </a:r>
            <a:r>
              <a:rPr lang="en-US" sz="2000" b="1" dirty="0">
                <a:latin typeface="Courier New" panose="02070309020205020404" pitchFamily="49" charset="0"/>
                <a:cs typeface="Courier New" panose="02070309020205020404" pitchFamily="49" charset="0"/>
              </a:rPr>
              <a:t>cookie</a:t>
            </a:r>
            <a:r>
              <a:rPr lang="en-US" sz="2000" b="1" dirty="0">
                <a:solidFill>
                  <a:srgbClr val="130BB5"/>
                </a:solidFill>
                <a:latin typeface="Courier New" panose="02070309020205020404" pitchFamily="49" charset="0"/>
                <a:cs typeface="Courier New" panose="02070309020205020404" pitchFamily="49" charset="0"/>
              </a:rPr>
              <a:t>&lt;/title&gt;</a:t>
            </a:r>
          </a:p>
          <a:p>
            <a:pPr marL="0" indent="0">
              <a:buNone/>
            </a:pPr>
            <a:r>
              <a:rPr lang="en-US" sz="2000" b="1" dirty="0">
                <a:solidFill>
                  <a:srgbClr val="130BB5"/>
                </a:solidFill>
                <a:latin typeface="Courier New" panose="02070309020205020404" pitchFamily="49" charset="0"/>
                <a:cs typeface="Courier New" panose="02070309020205020404" pitchFamily="49" charset="0"/>
              </a:rPr>
              <a:t>    &lt;/head&gt;</a:t>
            </a:r>
          </a:p>
          <a:p>
            <a:pPr marL="0" indent="0">
              <a:buNone/>
            </a:pPr>
            <a:r>
              <a:rPr lang="en-US" sz="2000" b="1" dirty="0">
                <a:solidFill>
                  <a:srgbClr val="130BB5"/>
                </a:solidFill>
                <a:latin typeface="Courier New" panose="02070309020205020404" pitchFamily="49" charset="0"/>
                <a:cs typeface="Courier New" panose="02070309020205020404" pitchFamily="49" charset="0"/>
              </a:rPr>
              <a:t>    &lt;body&gt;</a:t>
            </a:r>
          </a:p>
          <a:p>
            <a:pPr marL="0" indent="0">
              <a:buNone/>
            </a:pPr>
            <a:r>
              <a:rPr lang="en-US" sz="2000" b="1" dirty="0">
                <a:solidFill>
                  <a:srgbClr val="130BB5"/>
                </a:solidFill>
                <a:latin typeface="Courier New" panose="02070309020205020404" pitchFamily="49" charset="0"/>
                <a:cs typeface="Courier New" panose="02070309020205020404" pitchFamily="49" charset="0"/>
              </a:rPr>
              <a:t>      &lt;form</a:t>
            </a:r>
            <a:r>
              <a:rPr lang="en-US" sz="2000" b="1" dirty="0">
                <a:latin typeface="Courier New" panose="02070309020205020404" pitchFamily="49" charset="0"/>
                <a:cs typeface="Courier New" panose="02070309020205020404" pitchFamily="49" charset="0"/>
              </a:rPr>
              <a:t> </a:t>
            </a:r>
            <a:r>
              <a:rPr lang="en-US" sz="2000" b="1" dirty="0">
                <a:solidFill>
                  <a:srgbClr val="008000"/>
                </a:solidFill>
                <a:latin typeface="Courier New" panose="02070309020205020404" pitchFamily="49" charset="0"/>
                <a:cs typeface="Courier New" panose="02070309020205020404" pitchFamily="49" charset="0"/>
              </a:rPr>
              <a:t>action=</a:t>
            </a:r>
            <a:r>
              <a:rPr lang="en-US" sz="2000" b="1" dirty="0">
                <a:solidFill>
                  <a:schemeClr val="accent6">
                    <a:lumMod val="50000"/>
                  </a:schemeClr>
                </a:solidFill>
                <a:latin typeface="Courier New" panose="02070309020205020404" pitchFamily="49" charset="0"/>
                <a:cs typeface="Courier New" panose="02070309020205020404" pitchFamily="49" charset="0"/>
              </a:rPr>
              <a:t>"/Session/Cookie1"</a:t>
            </a:r>
            <a:r>
              <a:rPr lang="en-US" sz="2000" b="1" dirty="0">
                <a:latin typeface="Courier New" panose="02070309020205020404" pitchFamily="49" charset="0"/>
                <a:cs typeface="Courier New" panose="02070309020205020404" pitchFamily="49" charset="0"/>
              </a:rPr>
              <a:t> </a:t>
            </a:r>
            <a:r>
              <a:rPr lang="en-US" sz="2000" b="1" dirty="0">
                <a:solidFill>
                  <a:srgbClr val="130BB5"/>
                </a:solidFill>
                <a:latin typeface="Courier New" panose="02070309020205020404" pitchFamily="49" charset="0"/>
                <a:cs typeface="Courier New" panose="02070309020205020404" pitchFamily="49" charset="0"/>
              </a:rPr>
              <a:t>&gt;</a:t>
            </a:r>
          </a:p>
          <a:p>
            <a:pPr marL="0" indent="0">
              <a:buNone/>
            </a:pPr>
            <a:r>
              <a:rPr lang="en-US" sz="2000" b="1" dirty="0">
                <a:latin typeface="Courier New" panose="02070309020205020404" pitchFamily="49" charset="0"/>
                <a:cs typeface="Courier New" panose="02070309020205020404" pitchFamily="49" charset="0"/>
              </a:rPr>
              <a:t>	</a:t>
            </a:r>
            <a:r>
              <a:rPr lang="en-US" sz="2000" b="1" dirty="0">
                <a:solidFill>
                  <a:srgbClr val="130BB5"/>
                </a:solidFill>
                <a:latin typeface="Courier New" panose="02070309020205020404" pitchFamily="49" charset="0"/>
                <a:cs typeface="Courier New" panose="02070309020205020404" pitchFamily="49" charset="0"/>
              </a:rPr>
              <a:t>&lt;p&gt;</a:t>
            </a:r>
            <a:r>
              <a:rPr lang="en-US" sz="2000" b="1" dirty="0">
                <a:latin typeface="Courier New" panose="02070309020205020404" pitchFamily="49" charset="0"/>
                <a:cs typeface="Courier New" panose="02070309020205020404" pitchFamily="49" charset="0"/>
              </a:rPr>
              <a:t>Login ID</a:t>
            </a:r>
            <a:r>
              <a:rPr lang="en-US" sz="2000" b="1" dirty="0">
                <a:solidFill>
                  <a:srgbClr val="130BB5"/>
                </a:solidFill>
                <a:latin typeface="Courier New" panose="02070309020205020404" pitchFamily="49" charset="0"/>
                <a:cs typeface="Courier New" panose="02070309020205020404" pitchFamily="49" charset="0"/>
              </a:rPr>
              <a:t>:&lt;input </a:t>
            </a:r>
            <a:r>
              <a:rPr lang="en-US" sz="2000" b="1" dirty="0">
                <a:solidFill>
                  <a:srgbClr val="008000"/>
                </a:solidFill>
                <a:latin typeface="Courier New" panose="02070309020205020404" pitchFamily="49" charset="0"/>
                <a:cs typeface="Courier New" panose="02070309020205020404" pitchFamily="49" charset="0"/>
              </a:rPr>
              <a:t>type=</a:t>
            </a:r>
            <a:r>
              <a:rPr lang="en-US" sz="2000" b="1" dirty="0">
                <a:solidFill>
                  <a:schemeClr val="accent6">
                    <a:lumMod val="50000"/>
                  </a:schemeClr>
                </a:solidFill>
                <a:latin typeface="Courier New" panose="02070309020205020404" pitchFamily="49" charset="0"/>
                <a:cs typeface="Courier New" panose="02070309020205020404" pitchFamily="49" charset="0"/>
              </a:rPr>
              <a:t>"text" </a:t>
            </a:r>
            <a:r>
              <a:rPr lang="en-US" sz="2000" b="1" dirty="0">
                <a:solidFill>
                  <a:srgbClr val="008000"/>
                </a:solidFill>
                <a:latin typeface="Courier New" panose="02070309020205020404" pitchFamily="49" charset="0"/>
                <a:cs typeface="Courier New" panose="02070309020205020404" pitchFamily="49" charset="0"/>
              </a:rPr>
              <a:t>name=</a:t>
            </a:r>
            <a:r>
              <a:rPr lang="en-US" sz="2000" b="1" dirty="0">
                <a:solidFill>
                  <a:schemeClr val="accent6">
                    <a:lumMod val="50000"/>
                  </a:schemeClr>
                </a:solidFill>
                <a:latin typeface="Courier New" panose="02070309020205020404" pitchFamily="49" charset="0"/>
                <a:cs typeface="Courier New" panose="02070309020205020404" pitchFamily="49" charset="0"/>
              </a:rPr>
              <a:t>"login"</a:t>
            </a:r>
            <a:r>
              <a:rPr lang="en-US" sz="2000" b="1" dirty="0">
                <a:solidFill>
                  <a:srgbClr val="130BB5"/>
                </a:solidFill>
                <a:latin typeface="Courier New" panose="02070309020205020404" pitchFamily="49" charset="0"/>
                <a:cs typeface="Courier New" panose="02070309020205020404" pitchFamily="49" charset="0"/>
              </a:rPr>
              <a:t>&gt;&lt;/p&gt;</a:t>
            </a:r>
          </a:p>
          <a:p>
            <a:pPr marL="0" indent="0">
              <a:buNone/>
            </a:pPr>
            <a:r>
              <a:rPr lang="en-US" sz="2000" b="1" dirty="0">
                <a:latin typeface="Courier New" panose="02070309020205020404" pitchFamily="49" charset="0"/>
                <a:cs typeface="Courier New" panose="02070309020205020404" pitchFamily="49" charset="0"/>
              </a:rPr>
              <a:t>      </a:t>
            </a:r>
            <a:r>
              <a:rPr lang="en-US" sz="2000" b="1" dirty="0">
                <a:solidFill>
                  <a:srgbClr val="130BB5"/>
                </a:solidFill>
                <a:latin typeface="Courier New" panose="02070309020205020404" pitchFamily="49" charset="0"/>
                <a:cs typeface="Courier New" panose="02070309020205020404" pitchFamily="49" charset="0"/>
              </a:rPr>
              <a:t>&lt;p&gt;</a:t>
            </a:r>
            <a:r>
              <a:rPr lang="en-US" sz="2000" b="1" dirty="0">
                <a:latin typeface="Courier New" panose="02070309020205020404" pitchFamily="49" charset="0"/>
                <a:cs typeface="Courier New" panose="02070309020205020404" pitchFamily="49" charset="0"/>
              </a:rPr>
              <a:t>Password</a:t>
            </a:r>
            <a:r>
              <a:rPr lang="en-US" sz="2000" b="1" dirty="0">
                <a:solidFill>
                  <a:srgbClr val="130BB5"/>
                </a:solidFill>
                <a:latin typeface="Courier New" panose="02070309020205020404" pitchFamily="49" charset="0"/>
                <a:cs typeface="Courier New" panose="02070309020205020404" pitchFamily="49" charset="0"/>
              </a:rPr>
              <a:t>:&lt;input </a:t>
            </a:r>
            <a:r>
              <a:rPr lang="en-US" sz="2000" b="1" dirty="0">
                <a:solidFill>
                  <a:srgbClr val="008000"/>
                </a:solidFill>
                <a:latin typeface="Courier New" panose="02070309020205020404" pitchFamily="49" charset="0"/>
                <a:cs typeface="Courier New" panose="02070309020205020404" pitchFamily="49" charset="0"/>
              </a:rPr>
              <a:t>type=</a:t>
            </a:r>
            <a:r>
              <a:rPr lang="en-US" sz="2000" b="1" dirty="0">
                <a:solidFill>
                  <a:schemeClr val="accent6">
                    <a:lumMod val="50000"/>
                  </a:schemeClr>
                </a:solidFill>
                <a:latin typeface="Courier New" panose="02070309020205020404" pitchFamily="49" charset="0"/>
                <a:cs typeface="Courier New" panose="02070309020205020404" pitchFamily="49" charset="0"/>
              </a:rPr>
              <a:t>"password"</a:t>
            </a:r>
            <a:r>
              <a:rPr lang="en-US" sz="2000" b="1" dirty="0">
                <a:latin typeface="Courier New" panose="02070309020205020404" pitchFamily="49" charset="0"/>
                <a:cs typeface="Courier New" panose="02070309020205020404" pitchFamily="49" charset="0"/>
              </a:rPr>
              <a:t> </a:t>
            </a:r>
            <a:r>
              <a:rPr lang="en-US" sz="2000" b="1" dirty="0">
                <a:solidFill>
                  <a:srgbClr val="008000"/>
                </a:solidFill>
                <a:latin typeface="Courier New" panose="02070309020205020404" pitchFamily="49" charset="0"/>
                <a:cs typeface="Courier New" panose="02070309020205020404" pitchFamily="49" charset="0"/>
              </a:rPr>
              <a:t>name=</a:t>
            </a:r>
            <a:r>
              <a:rPr lang="en-US" sz="2000" b="1" dirty="0">
                <a:solidFill>
                  <a:schemeClr val="accent6">
                    <a:lumMod val="50000"/>
                  </a:schemeClr>
                </a:solidFill>
                <a:latin typeface="Courier New" panose="02070309020205020404" pitchFamily="49" charset="0"/>
                <a:cs typeface="Courier New" panose="02070309020205020404" pitchFamily="49" charset="0"/>
              </a:rPr>
              <a:t>"</a:t>
            </a:r>
            <a:r>
              <a:rPr lang="en-US" sz="2000" b="1" dirty="0" err="1">
                <a:solidFill>
                  <a:schemeClr val="accent6">
                    <a:lumMod val="50000"/>
                  </a:schemeClr>
                </a:solidFill>
                <a:latin typeface="Courier New" panose="02070309020205020404" pitchFamily="49" charset="0"/>
                <a:cs typeface="Courier New" panose="02070309020205020404" pitchFamily="49" charset="0"/>
              </a:rPr>
              <a:t>pwd</a:t>
            </a:r>
            <a:r>
              <a:rPr lang="en-US" sz="2000" b="1" dirty="0">
                <a:solidFill>
                  <a:schemeClr val="accent6">
                    <a:lumMod val="50000"/>
                  </a:schemeClr>
                </a:solidFill>
                <a:latin typeface="Courier New" panose="02070309020205020404" pitchFamily="49" charset="0"/>
                <a:cs typeface="Courier New" panose="02070309020205020404" pitchFamily="49" charset="0"/>
              </a:rPr>
              <a:t>"</a:t>
            </a:r>
            <a:r>
              <a:rPr lang="en-US" sz="2000" b="1" dirty="0">
                <a:solidFill>
                  <a:srgbClr val="130BB5"/>
                </a:solidFill>
                <a:latin typeface="Courier New" panose="02070309020205020404" pitchFamily="49" charset="0"/>
                <a:cs typeface="Courier New" panose="02070309020205020404" pitchFamily="49" charset="0"/>
              </a:rPr>
              <a:t>&gt;&lt;/p&gt;</a:t>
            </a:r>
          </a:p>
          <a:p>
            <a:pPr marL="0" indent="0">
              <a:buNone/>
            </a:pPr>
            <a:r>
              <a:rPr lang="en-US" sz="2000" b="1" dirty="0">
                <a:latin typeface="Courier New" panose="02070309020205020404" pitchFamily="49" charset="0"/>
                <a:cs typeface="Courier New" panose="02070309020205020404" pitchFamily="49" charset="0"/>
              </a:rPr>
              <a:t>      </a:t>
            </a:r>
            <a:r>
              <a:rPr lang="en-US" sz="2000" b="1" dirty="0">
                <a:solidFill>
                  <a:srgbClr val="130BB5"/>
                </a:solidFill>
                <a:latin typeface="Courier New" panose="02070309020205020404" pitchFamily="49" charset="0"/>
                <a:cs typeface="Courier New" panose="02070309020205020404" pitchFamily="49" charset="0"/>
              </a:rPr>
              <a:t>&lt;p&gt;&lt;input </a:t>
            </a:r>
            <a:r>
              <a:rPr lang="en-US" sz="2000" b="1" dirty="0">
                <a:solidFill>
                  <a:srgbClr val="008000"/>
                </a:solidFill>
                <a:latin typeface="Courier New" panose="02070309020205020404" pitchFamily="49" charset="0"/>
                <a:cs typeface="Courier New" panose="02070309020205020404" pitchFamily="49" charset="0"/>
              </a:rPr>
              <a:t>type=</a:t>
            </a:r>
            <a:r>
              <a:rPr lang="en-US" sz="2000" b="1" dirty="0">
                <a:solidFill>
                  <a:schemeClr val="accent6">
                    <a:lumMod val="50000"/>
                  </a:schemeClr>
                </a:solidFill>
                <a:latin typeface="Courier New" panose="02070309020205020404" pitchFamily="49" charset="0"/>
                <a:cs typeface="Courier New" panose="02070309020205020404" pitchFamily="49" charset="0"/>
              </a:rPr>
              <a:t>"submit"</a:t>
            </a:r>
            <a:r>
              <a:rPr lang="en-US" sz="2000" b="1" dirty="0">
                <a:latin typeface="Courier New" panose="02070309020205020404" pitchFamily="49" charset="0"/>
                <a:cs typeface="Courier New" panose="02070309020205020404" pitchFamily="49" charset="0"/>
              </a:rPr>
              <a:t> </a:t>
            </a:r>
            <a:r>
              <a:rPr lang="en-US" sz="2000" b="1" dirty="0">
                <a:solidFill>
                  <a:srgbClr val="008000"/>
                </a:solidFill>
                <a:latin typeface="Courier New" panose="02070309020205020404" pitchFamily="49" charset="0"/>
                <a:cs typeface="Courier New" panose="02070309020205020404" pitchFamily="49" charset="0"/>
              </a:rPr>
              <a:t>value=</a:t>
            </a:r>
            <a:r>
              <a:rPr lang="en-US" sz="2000" b="1" dirty="0">
                <a:solidFill>
                  <a:schemeClr val="accent6">
                    <a:lumMod val="50000"/>
                  </a:schemeClr>
                </a:solidFill>
                <a:latin typeface="Courier New" panose="02070309020205020404" pitchFamily="49" charset="0"/>
                <a:cs typeface="Courier New" panose="02070309020205020404" pitchFamily="49" charset="0"/>
              </a:rPr>
              <a:t>"Sign In"</a:t>
            </a:r>
            <a:r>
              <a:rPr lang="en-US" sz="2000" b="1" dirty="0">
                <a:solidFill>
                  <a:srgbClr val="130BB5"/>
                </a:solidFill>
                <a:latin typeface="Courier New" panose="02070309020205020404" pitchFamily="49" charset="0"/>
                <a:cs typeface="Courier New" panose="02070309020205020404" pitchFamily="49" charset="0"/>
              </a:rPr>
              <a:t>&gt;&lt;/p&gt;</a:t>
            </a:r>
          </a:p>
          <a:p>
            <a:pPr marL="0" indent="0">
              <a:buNone/>
            </a:pPr>
            <a:r>
              <a:rPr lang="en-US" sz="2000" b="1" dirty="0">
                <a:latin typeface="Courier New" panose="02070309020205020404" pitchFamily="49" charset="0"/>
                <a:cs typeface="Courier New" panose="02070309020205020404" pitchFamily="49" charset="0"/>
              </a:rPr>
              <a:t>        </a:t>
            </a:r>
            <a:r>
              <a:rPr lang="en-US" sz="2000" b="1" dirty="0">
                <a:solidFill>
                  <a:srgbClr val="130BB5"/>
                </a:solidFill>
                <a:latin typeface="Courier New" panose="02070309020205020404" pitchFamily="49" charset="0"/>
                <a:cs typeface="Courier New" panose="02070309020205020404" pitchFamily="49" charset="0"/>
              </a:rPr>
              <a:t>&lt;/form&gt;</a:t>
            </a:r>
          </a:p>
          <a:p>
            <a:pPr marL="0" indent="0">
              <a:buNone/>
            </a:pPr>
            <a:r>
              <a:rPr lang="en-US" sz="2000" b="1" dirty="0">
                <a:solidFill>
                  <a:srgbClr val="130BB5"/>
                </a:solidFill>
                <a:latin typeface="Courier New" panose="02070309020205020404" pitchFamily="49" charset="0"/>
                <a:cs typeface="Courier New" panose="02070309020205020404" pitchFamily="49" charset="0"/>
              </a:rPr>
              <a:t>    &lt;/body&gt;</a:t>
            </a:r>
          </a:p>
          <a:p>
            <a:pPr marL="0" indent="0">
              <a:buNone/>
            </a:pPr>
            <a:r>
              <a:rPr lang="en-US" sz="2000" b="1" dirty="0">
                <a:solidFill>
                  <a:srgbClr val="130BB5"/>
                </a:solidFill>
                <a:latin typeface="Courier New" panose="02070309020205020404" pitchFamily="49" charset="0"/>
                <a:cs typeface="Courier New" panose="02070309020205020404" pitchFamily="49" charset="0"/>
              </a:rPr>
              <a:t>&lt;/html&gt;</a:t>
            </a:r>
          </a:p>
        </p:txBody>
      </p:sp>
      <p:sp>
        <p:nvSpPr>
          <p:cNvPr id="4" name="Slide Number Placeholder 3"/>
          <p:cNvSpPr>
            <a:spLocks noGrp="1"/>
          </p:cNvSpPr>
          <p:nvPr>
            <p:ph type="sldNum" sz="quarter" idx="12"/>
          </p:nvPr>
        </p:nvSpPr>
        <p:spPr/>
        <p:txBody>
          <a:bodyPr/>
          <a:lstStyle/>
          <a:p>
            <a:fld id="{5EA8BEFB-AE5B-48F9-BBAD-B489CDE48C80}" type="slidenum">
              <a:rPr lang="en-US" smtClean="0"/>
              <a:pPr/>
              <a:t>35</a:t>
            </a:fld>
            <a:endParaRPr lang="en-US" dirty="0"/>
          </a:p>
        </p:txBody>
      </p:sp>
      <p:sp>
        <p:nvSpPr>
          <p:cNvPr id="13" name="Wave 12"/>
          <p:cNvSpPr/>
          <p:nvPr/>
        </p:nvSpPr>
        <p:spPr>
          <a:xfrm>
            <a:off x="7315200" y="914400"/>
            <a:ext cx="1828800" cy="533400"/>
          </a:xfrm>
          <a:prstGeom prst="wave">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2"/>
                </a:solidFill>
              </a:rPr>
              <a:t>cookie.html</a:t>
            </a:r>
          </a:p>
        </p:txBody>
      </p:sp>
      <p:pic>
        <p:nvPicPr>
          <p:cNvPr id="15" name="Picture 14"/>
          <p:cNvPicPr>
            <a:picLocks noChangeAspect="1"/>
          </p:cNvPicPr>
          <p:nvPr/>
        </p:nvPicPr>
        <p:blipFill>
          <a:blip r:embed="rId4"/>
          <a:stretch>
            <a:fillRect/>
          </a:stretch>
        </p:blipFill>
        <p:spPr>
          <a:xfrm>
            <a:off x="6629400" y="4639221"/>
            <a:ext cx="2514600" cy="1761579"/>
          </a:xfrm>
          <a:prstGeom prst="rect">
            <a:avLst/>
          </a:prstGeom>
        </p:spPr>
      </p:pic>
    </p:spTree>
    <p:controls>
      <mc:AlternateContent xmlns:mc="http://schemas.openxmlformats.org/markup-compatibility/2006">
        <mc:Choice xmlns:v="urn:schemas-microsoft-com:vml" Requires="v">
          <p:control spid="9292" name="HTMLText1" r:id="rId2" imgW="838080" imgH="228600"/>
        </mc:Choice>
        <mc:Fallback>
          <p:control name="HTMLText1" r:id="rId2" imgW="838080" imgH="228600">
            <p:pic>
              <p:nvPicPr>
                <p:cNvPr id="6" name="HTMLText1"/>
                <p:cNvPicPr preferRelativeResize="0">
                  <a:picLocks noChangeArrowheads="1" noChangeShapeType="1"/>
                </p:cNvPicPr>
                <p:nvPr/>
              </p:nvPicPr>
              <p:blipFill>
                <a:blip r:embed="rId5"/>
                <a:srcRect/>
                <a:stretch>
                  <a:fillRect/>
                </a:stretch>
              </p:blipFill>
              <p:spPr bwMode="auto">
                <a:xfrm>
                  <a:off x="0" y="0"/>
                  <a:ext cx="838200" cy="228600"/>
                </a:xfrm>
                <a:prstGeom prst="rect">
                  <a:avLst/>
                </a:prstGeom>
                <a:noFill/>
                <a:ln w="9525">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control>
        </mc:Fallback>
      </mc:AlternateContent>
    </p:controls>
    <p:extLst>
      <p:ext uri="{BB962C8B-B14F-4D97-AF65-F5344CB8AC3E}">
        <p14:creationId xmlns:p14="http://schemas.microsoft.com/office/powerpoint/2010/main" val="1022947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 calcmode="lin" valueType="num">
                                      <p:cBhvr additive="base">
                                        <p:cTn id="11"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0" end="0"/>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 calcmode="lin" valueType="num">
                                      <p:cBhvr additive="base">
                                        <p:cTn id="15"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 calcmode="lin" valueType="num">
                                      <p:cBhvr additive="base">
                                        <p:cTn id="23"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anim calcmode="lin" valueType="num">
                                      <p:cBhvr additive="base">
                                        <p:cTn id="2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anim calcmode="lin" valueType="num">
                                      <p:cBhvr additive="base">
                                        <p:cTn id="35"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3">
                                            <p:txEl>
                                              <p:pRg st="6" end="6"/>
                                            </p:txEl>
                                          </p:spTgt>
                                        </p:tgtEl>
                                        <p:attrNameLst>
                                          <p:attrName>style.visibility</p:attrName>
                                        </p:attrNameLst>
                                      </p:cBhvr>
                                      <p:to>
                                        <p:strVal val="visible"/>
                                      </p:to>
                                    </p:set>
                                    <p:anim calcmode="lin" valueType="num">
                                      <p:cBhvr additive="base">
                                        <p:cTn id="41"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3">
                                            <p:txEl>
                                              <p:pRg st="7" end="7"/>
                                            </p:txEl>
                                          </p:spTgt>
                                        </p:tgtEl>
                                        <p:attrNameLst>
                                          <p:attrName>style.visibility</p:attrName>
                                        </p:attrNameLst>
                                      </p:cBhvr>
                                      <p:to>
                                        <p:strVal val="visible"/>
                                      </p:to>
                                    </p:set>
                                    <p:anim calcmode="lin" valueType="num">
                                      <p:cBhvr additive="base">
                                        <p:cTn id="47"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nodeType="clickEffect">
                                  <p:stCondLst>
                                    <p:cond delay="0"/>
                                  </p:stCondLst>
                                  <p:childTnLst>
                                    <p:set>
                                      <p:cBhvr>
                                        <p:cTn id="52" dur="1" fill="hold">
                                          <p:stCondLst>
                                            <p:cond delay="0"/>
                                          </p:stCondLst>
                                        </p:cTn>
                                        <p:tgtEl>
                                          <p:spTgt spid="3">
                                            <p:txEl>
                                              <p:pRg st="8" end="8"/>
                                            </p:txEl>
                                          </p:spTgt>
                                        </p:tgtEl>
                                        <p:attrNameLst>
                                          <p:attrName>style.visibility</p:attrName>
                                        </p:attrNameLst>
                                      </p:cBhvr>
                                      <p:to>
                                        <p:strVal val="visible"/>
                                      </p:to>
                                    </p:set>
                                    <p:anim calcmode="lin" valueType="num">
                                      <p:cBhvr additive="base">
                                        <p:cTn id="53"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4"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nodeType="clickEffect">
                                  <p:stCondLst>
                                    <p:cond delay="0"/>
                                  </p:stCondLst>
                                  <p:childTnLst>
                                    <p:set>
                                      <p:cBhvr>
                                        <p:cTn id="58" dur="1" fill="hold">
                                          <p:stCondLst>
                                            <p:cond delay="0"/>
                                          </p:stCondLst>
                                        </p:cTn>
                                        <p:tgtEl>
                                          <p:spTgt spid="3">
                                            <p:txEl>
                                              <p:pRg st="9" end="9"/>
                                            </p:txEl>
                                          </p:spTgt>
                                        </p:tgtEl>
                                        <p:attrNameLst>
                                          <p:attrName>style.visibility</p:attrName>
                                        </p:attrNameLst>
                                      </p:cBhvr>
                                      <p:to>
                                        <p:strVal val="visible"/>
                                      </p:to>
                                    </p:set>
                                    <p:anim calcmode="lin" valueType="num">
                                      <p:cBhvr additive="base">
                                        <p:cTn id="59"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60" dur="500" fill="hold"/>
                                        <p:tgtEl>
                                          <p:spTgt spid="3">
                                            <p:txEl>
                                              <p:pRg st="9" end="9"/>
                                            </p:txEl>
                                          </p:spTgt>
                                        </p:tgtEl>
                                        <p:attrNameLst>
                                          <p:attrName>ppt_y</p:attrName>
                                        </p:attrNameLst>
                                      </p:cBhvr>
                                      <p:tavLst>
                                        <p:tav tm="0">
                                          <p:val>
                                            <p:strVal val="1+#ppt_h/2"/>
                                          </p:val>
                                        </p:tav>
                                        <p:tav tm="100000">
                                          <p:val>
                                            <p:strVal val="#ppt_y"/>
                                          </p:val>
                                        </p:tav>
                                      </p:tavLst>
                                    </p:anim>
                                  </p:childTnLst>
                                </p:cTn>
                              </p:par>
                              <p:par>
                                <p:cTn id="61" presetID="2" presetClass="entr" presetSubtype="4" fill="hold" nodeType="withEffect">
                                  <p:stCondLst>
                                    <p:cond delay="0"/>
                                  </p:stCondLst>
                                  <p:childTnLst>
                                    <p:set>
                                      <p:cBhvr>
                                        <p:cTn id="62" dur="1" fill="hold">
                                          <p:stCondLst>
                                            <p:cond delay="0"/>
                                          </p:stCondLst>
                                        </p:cTn>
                                        <p:tgtEl>
                                          <p:spTgt spid="3">
                                            <p:txEl>
                                              <p:pRg st="10" end="10"/>
                                            </p:txEl>
                                          </p:spTgt>
                                        </p:tgtEl>
                                        <p:attrNameLst>
                                          <p:attrName>style.visibility</p:attrName>
                                        </p:attrNameLst>
                                      </p:cBhvr>
                                      <p:to>
                                        <p:strVal val="visible"/>
                                      </p:to>
                                    </p:set>
                                    <p:anim calcmode="lin" valueType="num">
                                      <p:cBhvr additive="base">
                                        <p:cTn id="63"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64" dur="500" fill="hold"/>
                                        <p:tgtEl>
                                          <p:spTgt spid="3">
                                            <p:txEl>
                                              <p:pRg st="10" end="10"/>
                                            </p:txEl>
                                          </p:spTgt>
                                        </p:tgtEl>
                                        <p:attrNameLst>
                                          <p:attrName>ppt_y</p:attrName>
                                        </p:attrNameLst>
                                      </p:cBhvr>
                                      <p:tavLst>
                                        <p:tav tm="0">
                                          <p:val>
                                            <p:strVal val="1+#ppt_h/2"/>
                                          </p:val>
                                        </p:tav>
                                        <p:tav tm="100000">
                                          <p:val>
                                            <p:strVal val="#ppt_y"/>
                                          </p:val>
                                        </p:tav>
                                      </p:tavLst>
                                    </p:anim>
                                  </p:childTnLst>
                                </p:cTn>
                              </p:par>
                              <p:par>
                                <p:cTn id="65" presetID="2" presetClass="entr" presetSubtype="4" fill="hold" nodeType="withEffect">
                                  <p:stCondLst>
                                    <p:cond delay="0"/>
                                  </p:stCondLst>
                                  <p:childTnLst>
                                    <p:set>
                                      <p:cBhvr>
                                        <p:cTn id="66" dur="1" fill="hold">
                                          <p:stCondLst>
                                            <p:cond delay="0"/>
                                          </p:stCondLst>
                                        </p:cTn>
                                        <p:tgtEl>
                                          <p:spTgt spid="3">
                                            <p:txEl>
                                              <p:pRg st="11" end="11"/>
                                            </p:txEl>
                                          </p:spTgt>
                                        </p:tgtEl>
                                        <p:attrNameLst>
                                          <p:attrName>style.visibility</p:attrName>
                                        </p:attrNameLst>
                                      </p:cBhvr>
                                      <p:to>
                                        <p:strVal val="visible"/>
                                      </p:to>
                                    </p:set>
                                    <p:anim calcmode="lin" valueType="num">
                                      <p:cBhvr additive="base">
                                        <p:cTn id="67" dur="500" fill="hold"/>
                                        <p:tgtEl>
                                          <p:spTgt spid="3">
                                            <p:txEl>
                                              <p:pRg st="11" end="11"/>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3">
                                            <p:txEl>
                                              <p:pRg st="11" end="11"/>
                                            </p:txEl>
                                          </p:spTgt>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Session Management: Cookies </a:t>
            </a:r>
          </a:p>
        </p:txBody>
      </p:sp>
      <p:sp>
        <p:nvSpPr>
          <p:cNvPr id="3" name="Content Placeholder 2"/>
          <p:cNvSpPr>
            <a:spLocks noGrp="1"/>
          </p:cNvSpPr>
          <p:nvPr>
            <p:ph idx="1"/>
          </p:nvPr>
        </p:nvSpPr>
        <p:spPr/>
        <p:txBody>
          <a:bodyPr>
            <a:noAutofit/>
          </a:bodyPr>
          <a:lstStyle/>
          <a:p>
            <a:pPr marL="457200" indent="-457200">
              <a:buFont typeface="+mj-lt"/>
              <a:buAutoNum type="arabicPeriod"/>
            </a:pPr>
            <a:r>
              <a:rPr lang="en-US" sz="1600" b="1" dirty="0">
                <a:solidFill>
                  <a:srgbClr val="130BB5"/>
                </a:solidFill>
                <a:latin typeface="Courier New" panose="02070309020205020404" pitchFamily="49" charset="0"/>
                <a:cs typeface="Courier New" panose="02070309020205020404" pitchFamily="49" charset="0"/>
              </a:rPr>
              <a:t>public class </a:t>
            </a:r>
            <a:r>
              <a:rPr lang="en-US" sz="1600" b="1" dirty="0">
                <a:latin typeface="Courier New" panose="02070309020205020404" pitchFamily="49" charset="0"/>
                <a:cs typeface="Courier New" panose="02070309020205020404" pitchFamily="49" charset="0"/>
              </a:rPr>
              <a:t>Cookie1 </a:t>
            </a:r>
            <a:r>
              <a:rPr lang="en-US" sz="1600" b="1" dirty="0">
                <a:solidFill>
                  <a:srgbClr val="130BB5"/>
                </a:solidFill>
                <a:latin typeface="Courier New" panose="02070309020205020404" pitchFamily="49" charset="0"/>
                <a:cs typeface="Courier New" panose="02070309020205020404" pitchFamily="49" charset="0"/>
              </a:rPr>
              <a:t>extends</a:t>
            </a:r>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HttpServlet</a:t>
            </a:r>
            <a:endParaRPr lang="en-US" sz="1600" b="1" dirty="0">
              <a:latin typeface="Courier New" panose="02070309020205020404" pitchFamily="49" charset="0"/>
              <a:cs typeface="Courier New" panose="02070309020205020404" pitchFamily="49" charset="0"/>
            </a:endParaRPr>
          </a:p>
          <a:p>
            <a:pPr marL="457200" indent="-457200">
              <a:buFont typeface="+mj-lt"/>
              <a:buAutoNum type="arabicPeriod"/>
            </a:pPr>
            <a:r>
              <a:rPr lang="en-US" sz="1600" b="1" dirty="0">
                <a:latin typeface="Courier New" panose="02070309020205020404" pitchFamily="49" charset="0"/>
                <a:cs typeface="Courier New" panose="02070309020205020404" pitchFamily="49" charset="0"/>
              </a:rPr>
              <a:t>{   </a:t>
            </a:r>
            <a:r>
              <a:rPr lang="en-US" sz="1600" b="1" dirty="0">
                <a:solidFill>
                  <a:srgbClr val="130BB5"/>
                </a:solidFill>
                <a:latin typeface="Courier New" panose="02070309020205020404" pitchFamily="49" charset="0"/>
                <a:cs typeface="Courier New" panose="02070309020205020404" pitchFamily="49" charset="0"/>
              </a:rPr>
              <a:t>public void </a:t>
            </a:r>
            <a:r>
              <a:rPr lang="en-US" sz="1600" b="1" dirty="0" err="1">
                <a:latin typeface="Courier New" panose="02070309020205020404" pitchFamily="49" charset="0"/>
                <a:cs typeface="Courier New" panose="02070309020205020404" pitchFamily="49" charset="0"/>
              </a:rPr>
              <a:t>doGet</a:t>
            </a:r>
            <a:r>
              <a:rPr lang="en-US" sz="1600" b="1" dirty="0">
                <a:latin typeface="Courier New" panose="02070309020205020404" pitchFamily="49" charset="0"/>
                <a:cs typeface="Courier New" panose="02070309020205020404" pitchFamily="49" charset="0"/>
              </a:rPr>
              <a:t>(</a:t>
            </a:r>
            <a:r>
              <a:rPr lang="en-US" sz="1600" b="1" dirty="0" err="1">
                <a:latin typeface="Courier New" panose="02070309020205020404" pitchFamily="49" charset="0"/>
                <a:cs typeface="Courier New" panose="02070309020205020404" pitchFamily="49" charset="0"/>
              </a:rPr>
              <a:t>HttpServletRequest</a:t>
            </a:r>
            <a:r>
              <a:rPr lang="en-US" sz="1600" b="1" dirty="0">
                <a:latin typeface="Courier New" panose="02070309020205020404" pitchFamily="49" charset="0"/>
                <a:cs typeface="Courier New" panose="02070309020205020404" pitchFamily="49" charset="0"/>
              </a:rPr>
              <a:t> request, 					   </a:t>
            </a:r>
            <a:r>
              <a:rPr lang="en-US" sz="1600" b="1" dirty="0" err="1">
                <a:latin typeface="Courier New" panose="02070309020205020404" pitchFamily="49" charset="0"/>
                <a:cs typeface="Courier New" panose="02070309020205020404" pitchFamily="49" charset="0"/>
              </a:rPr>
              <a:t>HttpServletResponse</a:t>
            </a:r>
            <a:r>
              <a:rPr lang="en-US" sz="1600" b="1" dirty="0">
                <a:latin typeface="Courier New" panose="02070309020205020404" pitchFamily="49" charset="0"/>
                <a:cs typeface="Courier New" panose="02070309020205020404" pitchFamily="49" charset="0"/>
              </a:rPr>
              <a:t> response) </a:t>
            </a:r>
          </a:p>
          <a:p>
            <a:pPr marL="457200" indent="-457200">
              <a:buFont typeface="+mj-lt"/>
              <a:buAutoNum type="arabicPeriod"/>
            </a:pPr>
            <a:r>
              <a:rPr lang="en-US" sz="1600" b="1" dirty="0">
                <a:latin typeface="Courier New" panose="02070309020205020404" pitchFamily="49" charset="0"/>
                <a:cs typeface="Courier New" panose="02070309020205020404" pitchFamily="49" charset="0"/>
              </a:rPr>
              <a:t>                              </a:t>
            </a:r>
            <a:r>
              <a:rPr lang="en-US" sz="1600" b="1" dirty="0">
                <a:solidFill>
                  <a:srgbClr val="130BB5"/>
                </a:solidFill>
                <a:latin typeface="Courier New" panose="02070309020205020404" pitchFamily="49" charset="0"/>
                <a:cs typeface="Courier New" panose="02070309020205020404" pitchFamily="49" charset="0"/>
              </a:rPr>
              <a:t>throws</a:t>
            </a:r>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ServletException,IOException</a:t>
            </a:r>
            <a:endParaRPr lang="en-US" sz="1600" b="1" dirty="0">
              <a:latin typeface="Courier New" panose="02070309020205020404" pitchFamily="49" charset="0"/>
              <a:cs typeface="Courier New" panose="02070309020205020404" pitchFamily="49" charset="0"/>
            </a:endParaRPr>
          </a:p>
          <a:p>
            <a:pPr marL="457200" indent="-457200">
              <a:buFont typeface="+mj-lt"/>
              <a:buAutoNum type="arabicPeriod"/>
            </a:pPr>
            <a:r>
              <a:rPr lang="en-US" sz="1600" b="1" dirty="0">
                <a:latin typeface="Courier New" panose="02070309020205020404" pitchFamily="49" charset="0"/>
                <a:cs typeface="Courier New" panose="02070309020205020404" pitchFamily="49" charset="0"/>
              </a:rPr>
              <a:t>    {   </a:t>
            </a:r>
            <a:r>
              <a:rPr lang="en-US" sz="1600" b="1" dirty="0" err="1">
                <a:latin typeface="Courier New" panose="02070309020205020404" pitchFamily="49" charset="0"/>
                <a:cs typeface="Courier New" panose="02070309020205020404" pitchFamily="49" charset="0"/>
              </a:rPr>
              <a:t>response.setContentType</a:t>
            </a:r>
            <a:r>
              <a:rPr lang="en-US" sz="1600" b="1" dirty="0">
                <a:latin typeface="Courier New" panose="02070309020205020404" pitchFamily="49" charset="0"/>
                <a:cs typeface="Courier New" panose="02070309020205020404" pitchFamily="49" charset="0"/>
              </a:rPr>
              <a:t>(</a:t>
            </a:r>
            <a:r>
              <a:rPr lang="en-US" sz="1600" b="1" dirty="0">
                <a:solidFill>
                  <a:schemeClr val="accent6">
                    <a:lumMod val="50000"/>
                  </a:schemeClr>
                </a:solidFill>
                <a:latin typeface="Courier New" panose="02070309020205020404" pitchFamily="49" charset="0"/>
                <a:cs typeface="Courier New" panose="02070309020205020404" pitchFamily="49" charset="0"/>
              </a:rPr>
              <a:t>"text/html"</a:t>
            </a:r>
            <a:r>
              <a:rPr lang="en-US" sz="1600" b="1" dirty="0">
                <a:latin typeface="Courier New" panose="02070309020205020404" pitchFamily="49" charset="0"/>
                <a:cs typeface="Courier New" panose="02070309020205020404" pitchFamily="49" charset="0"/>
              </a:rPr>
              <a:t>);</a:t>
            </a:r>
          </a:p>
          <a:p>
            <a:pPr marL="457200" indent="-457200">
              <a:buFont typeface="+mj-lt"/>
              <a:buAutoNum type="arabicPeriod"/>
            </a:pPr>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PrintWriter</a:t>
            </a:r>
            <a:r>
              <a:rPr lang="en-US" sz="1600" b="1" dirty="0">
                <a:latin typeface="Courier New" panose="02070309020205020404" pitchFamily="49" charset="0"/>
                <a:cs typeface="Courier New" panose="02070309020205020404" pitchFamily="49" charset="0"/>
              </a:rPr>
              <a:t> out=</a:t>
            </a:r>
            <a:r>
              <a:rPr lang="en-US" sz="1600" b="1" dirty="0" err="1">
                <a:latin typeface="Courier New" panose="02070309020205020404" pitchFamily="49" charset="0"/>
                <a:cs typeface="Courier New" panose="02070309020205020404" pitchFamily="49" charset="0"/>
              </a:rPr>
              <a:t>response.getWriter</a:t>
            </a:r>
            <a:r>
              <a:rPr lang="en-US" sz="1600" b="1" dirty="0">
                <a:latin typeface="Courier New" panose="02070309020205020404" pitchFamily="49" charset="0"/>
                <a:cs typeface="Courier New" panose="02070309020205020404" pitchFamily="49" charset="0"/>
              </a:rPr>
              <a:t>();</a:t>
            </a:r>
          </a:p>
          <a:p>
            <a:pPr marL="457200" indent="-457200">
              <a:buFont typeface="+mj-lt"/>
              <a:buAutoNum type="arabicPeriod"/>
            </a:pPr>
            <a:r>
              <a:rPr lang="en-US" sz="1600" b="1" dirty="0">
                <a:latin typeface="Courier New" panose="02070309020205020404" pitchFamily="49" charset="0"/>
                <a:cs typeface="Courier New" panose="02070309020205020404" pitchFamily="49" charset="0"/>
              </a:rPr>
              <a:t>        String login=</a:t>
            </a:r>
            <a:r>
              <a:rPr lang="en-US" sz="1600" b="1" dirty="0" err="1">
                <a:latin typeface="Courier New" panose="02070309020205020404" pitchFamily="49" charset="0"/>
                <a:cs typeface="Courier New" panose="02070309020205020404" pitchFamily="49" charset="0"/>
              </a:rPr>
              <a:t>request.getParameter</a:t>
            </a:r>
            <a:r>
              <a:rPr lang="en-US" sz="1600" b="1" dirty="0">
                <a:latin typeface="Courier New" panose="02070309020205020404" pitchFamily="49" charset="0"/>
                <a:cs typeface="Courier New" panose="02070309020205020404" pitchFamily="49" charset="0"/>
              </a:rPr>
              <a:t>(</a:t>
            </a:r>
            <a:r>
              <a:rPr lang="en-US" sz="1600" b="1" dirty="0">
                <a:solidFill>
                  <a:schemeClr val="accent6">
                    <a:lumMod val="50000"/>
                  </a:schemeClr>
                </a:solidFill>
                <a:latin typeface="Courier New" panose="02070309020205020404" pitchFamily="49" charset="0"/>
                <a:cs typeface="Courier New" panose="02070309020205020404" pitchFamily="49" charset="0"/>
              </a:rPr>
              <a:t>"login"</a:t>
            </a:r>
            <a:r>
              <a:rPr lang="en-US" sz="1600" b="1" dirty="0">
                <a:latin typeface="Courier New" panose="02070309020205020404" pitchFamily="49" charset="0"/>
                <a:cs typeface="Courier New" panose="02070309020205020404" pitchFamily="49" charset="0"/>
              </a:rPr>
              <a:t>);</a:t>
            </a:r>
          </a:p>
          <a:p>
            <a:pPr marL="457200" indent="-457200">
              <a:buFont typeface="+mj-lt"/>
              <a:buAutoNum type="arabicPeriod"/>
            </a:pPr>
            <a:r>
              <a:rPr lang="en-US" sz="1600" b="1" dirty="0">
                <a:latin typeface="Courier New" panose="02070309020205020404" pitchFamily="49" charset="0"/>
                <a:cs typeface="Courier New" panose="02070309020205020404" pitchFamily="49" charset="0"/>
              </a:rPr>
              <a:t>        String </a:t>
            </a:r>
            <a:r>
              <a:rPr lang="en-US" sz="1600" b="1" dirty="0" err="1">
                <a:latin typeface="Courier New" panose="02070309020205020404" pitchFamily="49" charset="0"/>
                <a:cs typeface="Courier New" panose="02070309020205020404" pitchFamily="49" charset="0"/>
              </a:rPr>
              <a:t>pwd</a:t>
            </a:r>
            <a:r>
              <a:rPr lang="en-US" sz="1600" b="1" dirty="0">
                <a:latin typeface="Courier New" panose="02070309020205020404" pitchFamily="49" charset="0"/>
                <a:cs typeface="Courier New" panose="02070309020205020404" pitchFamily="49" charset="0"/>
              </a:rPr>
              <a:t>=</a:t>
            </a:r>
            <a:r>
              <a:rPr lang="en-US" sz="1600" b="1" dirty="0" err="1">
                <a:latin typeface="Courier New" panose="02070309020205020404" pitchFamily="49" charset="0"/>
                <a:cs typeface="Courier New" panose="02070309020205020404" pitchFamily="49" charset="0"/>
              </a:rPr>
              <a:t>request.getParameter</a:t>
            </a:r>
            <a:r>
              <a:rPr lang="en-US" sz="1600" b="1" dirty="0">
                <a:latin typeface="Courier New" panose="02070309020205020404" pitchFamily="49" charset="0"/>
                <a:cs typeface="Courier New" panose="02070309020205020404" pitchFamily="49" charset="0"/>
              </a:rPr>
              <a:t>(</a:t>
            </a:r>
            <a:r>
              <a:rPr lang="en-US" sz="1600" b="1" dirty="0">
                <a:solidFill>
                  <a:schemeClr val="accent6">
                    <a:lumMod val="50000"/>
                  </a:schemeClr>
                </a:solidFill>
                <a:latin typeface="Courier New" panose="02070309020205020404" pitchFamily="49" charset="0"/>
                <a:cs typeface="Courier New" panose="02070309020205020404" pitchFamily="49" charset="0"/>
              </a:rPr>
              <a:t>"</a:t>
            </a:r>
            <a:r>
              <a:rPr lang="en-US" sz="1600" b="1" dirty="0" err="1">
                <a:solidFill>
                  <a:schemeClr val="accent6">
                    <a:lumMod val="50000"/>
                  </a:schemeClr>
                </a:solidFill>
                <a:latin typeface="Courier New" panose="02070309020205020404" pitchFamily="49" charset="0"/>
                <a:cs typeface="Courier New" panose="02070309020205020404" pitchFamily="49" charset="0"/>
              </a:rPr>
              <a:t>pwd</a:t>
            </a:r>
            <a:r>
              <a:rPr lang="en-US" sz="1600" b="1" dirty="0">
                <a:solidFill>
                  <a:schemeClr val="accent6">
                    <a:lumMod val="50000"/>
                  </a:schemeClr>
                </a:solidFill>
                <a:latin typeface="Courier New" panose="02070309020205020404" pitchFamily="49" charset="0"/>
                <a:cs typeface="Courier New" panose="02070309020205020404" pitchFamily="49" charset="0"/>
              </a:rPr>
              <a:t>"</a:t>
            </a:r>
            <a:r>
              <a:rPr lang="en-US" sz="1600" b="1" dirty="0">
                <a:latin typeface="Courier New" panose="02070309020205020404" pitchFamily="49" charset="0"/>
                <a:cs typeface="Courier New" panose="02070309020205020404" pitchFamily="49" charset="0"/>
              </a:rPr>
              <a:t>);</a:t>
            </a:r>
          </a:p>
          <a:p>
            <a:pPr marL="457200" indent="-457200">
              <a:buFont typeface="+mj-lt"/>
              <a:buAutoNum type="arabicPeriod"/>
            </a:pPr>
            <a:r>
              <a:rPr lang="en-US" sz="1600" b="1" dirty="0">
                <a:latin typeface="Courier New" panose="02070309020205020404" pitchFamily="49" charset="0"/>
                <a:cs typeface="Courier New" panose="02070309020205020404" pitchFamily="49" charset="0"/>
              </a:rPr>
              <a:t>        </a:t>
            </a:r>
            <a:r>
              <a:rPr lang="en-US" sz="1600" b="1" dirty="0">
                <a:solidFill>
                  <a:srgbClr val="130BB5"/>
                </a:solidFill>
                <a:latin typeface="Courier New" panose="02070309020205020404" pitchFamily="49" charset="0"/>
                <a:cs typeface="Courier New" panose="02070309020205020404" pitchFamily="49" charset="0"/>
              </a:rPr>
              <a:t>if</a:t>
            </a:r>
            <a:r>
              <a:rPr lang="en-US" sz="1600" b="1" dirty="0">
                <a:latin typeface="Courier New" panose="02070309020205020404" pitchFamily="49" charset="0"/>
                <a:cs typeface="Courier New" panose="02070309020205020404" pitchFamily="49" charset="0"/>
              </a:rPr>
              <a:t>(</a:t>
            </a:r>
            <a:r>
              <a:rPr lang="en-US" sz="1600" b="1" dirty="0" err="1">
                <a:latin typeface="Courier New" panose="02070309020205020404" pitchFamily="49" charset="0"/>
                <a:cs typeface="Courier New" panose="02070309020205020404" pitchFamily="49" charset="0"/>
              </a:rPr>
              <a:t>login.equals</a:t>
            </a:r>
            <a:r>
              <a:rPr lang="en-US" sz="1600" b="1" dirty="0">
                <a:latin typeface="Courier New" panose="02070309020205020404" pitchFamily="49" charset="0"/>
                <a:cs typeface="Courier New" panose="02070309020205020404" pitchFamily="49" charset="0"/>
              </a:rPr>
              <a:t>(</a:t>
            </a:r>
            <a:r>
              <a:rPr lang="en-US" sz="1600" b="1" dirty="0">
                <a:solidFill>
                  <a:schemeClr val="accent6">
                    <a:lumMod val="50000"/>
                  </a:schemeClr>
                </a:solidFill>
                <a:latin typeface="Courier New" panose="02070309020205020404" pitchFamily="49" charset="0"/>
                <a:cs typeface="Courier New" panose="02070309020205020404" pitchFamily="49" charset="0"/>
              </a:rPr>
              <a:t>"java"</a:t>
            </a:r>
            <a:r>
              <a:rPr lang="en-US" sz="1600" b="1" dirty="0">
                <a:latin typeface="Courier New" panose="02070309020205020404" pitchFamily="49" charset="0"/>
                <a:cs typeface="Courier New" panose="02070309020205020404" pitchFamily="49" charset="0"/>
              </a:rPr>
              <a:t>) &amp;&amp; </a:t>
            </a:r>
            <a:r>
              <a:rPr lang="en-US" sz="1600" b="1" dirty="0" err="1">
                <a:latin typeface="Courier New" panose="02070309020205020404" pitchFamily="49" charset="0"/>
                <a:cs typeface="Courier New" panose="02070309020205020404" pitchFamily="49" charset="0"/>
              </a:rPr>
              <a:t>pwd.equals</a:t>
            </a:r>
            <a:r>
              <a:rPr lang="en-US" sz="1600" b="1" dirty="0">
                <a:latin typeface="Courier New" panose="02070309020205020404" pitchFamily="49" charset="0"/>
                <a:cs typeface="Courier New" panose="02070309020205020404" pitchFamily="49" charset="0"/>
              </a:rPr>
              <a:t>(</a:t>
            </a:r>
            <a:r>
              <a:rPr lang="en-US" sz="1600" b="1" dirty="0">
                <a:solidFill>
                  <a:schemeClr val="accent6">
                    <a:lumMod val="50000"/>
                  </a:schemeClr>
                </a:solidFill>
                <a:latin typeface="Courier New" panose="02070309020205020404" pitchFamily="49" charset="0"/>
                <a:cs typeface="Courier New" panose="02070309020205020404" pitchFamily="49" charset="0"/>
              </a:rPr>
              <a:t>"servlet"</a:t>
            </a:r>
            <a:r>
              <a:rPr lang="en-US" sz="1600" b="1" dirty="0">
                <a:latin typeface="Courier New" panose="02070309020205020404" pitchFamily="49" charset="0"/>
                <a:cs typeface="Courier New" panose="02070309020205020404" pitchFamily="49" charset="0"/>
              </a:rPr>
              <a:t>))</a:t>
            </a:r>
          </a:p>
          <a:p>
            <a:pPr marL="457200" indent="-457200">
              <a:buFont typeface="+mj-lt"/>
              <a:buAutoNum type="arabicPeriod"/>
            </a:pPr>
            <a:r>
              <a:rPr lang="en-US" sz="1600" b="1" dirty="0">
                <a:latin typeface="Courier New" panose="02070309020205020404" pitchFamily="49" charset="0"/>
                <a:cs typeface="Courier New" panose="02070309020205020404" pitchFamily="49" charset="0"/>
              </a:rPr>
              <a:t>        {   Cookie c = </a:t>
            </a:r>
            <a:r>
              <a:rPr lang="en-US" sz="1600" b="1" dirty="0">
                <a:solidFill>
                  <a:srgbClr val="130BB5"/>
                </a:solidFill>
                <a:latin typeface="Courier New" panose="02070309020205020404" pitchFamily="49" charset="0"/>
                <a:cs typeface="Courier New" panose="02070309020205020404" pitchFamily="49" charset="0"/>
              </a:rPr>
              <a:t>new</a:t>
            </a:r>
            <a:r>
              <a:rPr lang="en-US" sz="1600" b="1" dirty="0">
                <a:latin typeface="Courier New" panose="02070309020205020404" pitchFamily="49" charset="0"/>
                <a:cs typeface="Courier New" panose="02070309020205020404" pitchFamily="49" charset="0"/>
              </a:rPr>
              <a:t> Cookie(</a:t>
            </a:r>
            <a:r>
              <a:rPr lang="en-US" sz="1600" b="1" dirty="0">
                <a:solidFill>
                  <a:schemeClr val="accent6">
                    <a:lumMod val="50000"/>
                  </a:schemeClr>
                </a:solidFill>
                <a:latin typeface="Courier New" panose="02070309020205020404" pitchFamily="49" charset="0"/>
                <a:cs typeface="Courier New" panose="02070309020205020404" pitchFamily="49" charset="0"/>
              </a:rPr>
              <a:t>"c1"</a:t>
            </a:r>
            <a:r>
              <a:rPr lang="en-US" sz="1600" b="1" dirty="0">
                <a:latin typeface="Courier New" panose="02070309020205020404" pitchFamily="49" charset="0"/>
                <a:cs typeface="Courier New" panose="02070309020205020404" pitchFamily="49" charset="0"/>
              </a:rPr>
              <a:t>,login);</a:t>
            </a:r>
            <a:r>
              <a:rPr lang="en-US" sz="1600" b="1" dirty="0">
                <a:solidFill>
                  <a:schemeClr val="tx1">
                    <a:lumMod val="65000"/>
                    <a:lumOff val="35000"/>
                  </a:schemeClr>
                </a:solidFill>
                <a:latin typeface="Courier New" panose="02070309020205020404" pitchFamily="49" charset="0"/>
                <a:cs typeface="Courier New" panose="02070309020205020404" pitchFamily="49" charset="0"/>
              </a:rPr>
              <a:t>//create cookie</a:t>
            </a:r>
          </a:p>
          <a:p>
            <a:pPr marL="457200" indent="-457200">
              <a:buFont typeface="+mj-lt"/>
              <a:buAutoNum type="arabicPeriod"/>
            </a:pPr>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response.addCookie</a:t>
            </a:r>
            <a:r>
              <a:rPr lang="en-US" sz="1600" b="1" dirty="0">
                <a:latin typeface="Courier New" panose="02070309020205020404" pitchFamily="49" charset="0"/>
                <a:cs typeface="Courier New" panose="02070309020205020404" pitchFamily="49" charset="0"/>
              </a:rPr>
              <a:t>(c);</a:t>
            </a:r>
            <a:r>
              <a:rPr lang="en-US" sz="1600" b="1" dirty="0">
                <a:solidFill>
                  <a:schemeClr val="tx1">
                    <a:lumMod val="65000"/>
                    <a:lumOff val="35000"/>
                  </a:schemeClr>
                </a:solidFill>
                <a:latin typeface="Courier New" panose="02070309020205020404" pitchFamily="49" charset="0"/>
                <a:cs typeface="Courier New" panose="02070309020205020404" pitchFamily="49" charset="0"/>
              </a:rPr>
              <a:t>//adds cookie with response</a:t>
            </a:r>
          </a:p>
          <a:p>
            <a:pPr marL="457200" indent="-457200">
              <a:buFont typeface="+mj-lt"/>
              <a:buAutoNum type="arabicPeriod"/>
            </a:pPr>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out.println</a:t>
            </a:r>
            <a:r>
              <a:rPr lang="en-US" sz="1600" b="1" dirty="0">
                <a:latin typeface="Courier New" panose="02070309020205020404" pitchFamily="49" charset="0"/>
                <a:cs typeface="Courier New" panose="02070309020205020404" pitchFamily="49" charset="0"/>
              </a:rPr>
              <a:t>(</a:t>
            </a:r>
            <a:r>
              <a:rPr lang="en-US" sz="1600" b="1" dirty="0">
                <a:solidFill>
                  <a:schemeClr val="accent6">
                    <a:lumMod val="50000"/>
                  </a:schemeClr>
                </a:solidFill>
                <a:latin typeface="Courier New" panose="02070309020205020404" pitchFamily="49" charset="0"/>
                <a:cs typeface="Courier New" panose="02070309020205020404" pitchFamily="49" charset="0"/>
              </a:rPr>
              <a:t>"Cookie named:"</a:t>
            </a:r>
            <a:r>
              <a:rPr lang="en-US" sz="1600" b="1" dirty="0">
                <a:latin typeface="Courier New" panose="02070309020205020404" pitchFamily="49" charset="0"/>
                <a:cs typeface="Courier New" panose="02070309020205020404" pitchFamily="49" charset="0"/>
              </a:rPr>
              <a:t>+</a:t>
            </a:r>
            <a:r>
              <a:rPr lang="en-US" sz="1600" b="1" dirty="0" err="1">
                <a:latin typeface="Courier New" panose="02070309020205020404" pitchFamily="49" charset="0"/>
                <a:cs typeface="Courier New" panose="02070309020205020404" pitchFamily="49" charset="0"/>
              </a:rPr>
              <a:t>c.getName</a:t>
            </a:r>
            <a:r>
              <a:rPr lang="en-US" sz="1600" b="1" dirty="0">
                <a:latin typeface="Courier New" panose="02070309020205020404" pitchFamily="49" charset="0"/>
                <a:cs typeface="Courier New" panose="02070309020205020404" pitchFamily="49" charset="0"/>
              </a:rPr>
              <a:t>()+</a:t>
            </a:r>
            <a:r>
              <a:rPr lang="en-US" sz="1600" b="1" dirty="0">
                <a:solidFill>
                  <a:schemeClr val="accent6">
                    <a:lumMod val="50000"/>
                  </a:schemeClr>
                </a:solidFill>
                <a:latin typeface="Courier New" panose="02070309020205020404" pitchFamily="49" charset="0"/>
                <a:cs typeface="Courier New" panose="02070309020205020404" pitchFamily="49" charset="0"/>
              </a:rPr>
              <a:t>" added"</a:t>
            </a:r>
            <a:r>
              <a:rPr lang="en-US" sz="1600" b="1" dirty="0">
                <a:latin typeface="Courier New" panose="02070309020205020404" pitchFamily="49" charset="0"/>
                <a:cs typeface="Courier New" panose="02070309020205020404" pitchFamily="49" charset="0"/>
              </a:rPr>
              <a:t>);</a:t>
            </a:r>
          </a:p>
          <a:p>
            <a:pPr marL="457200" indent="-457200">
              <a:buFont typeface="+mj-lt"/>
              <a:buAutoNum type="arabicPeriod"/>
            </a:pPr>
            <a:r>
              <a:rPr lang="en-US" sz="1600" b="1" dirty="0">
                <a:latin typeface="Courier New" panose="02070309020205020404" pitchFamily="49" charset="0"/>
                <a:cs typeface="Courier New" panose="02070309020205020404" pitchFamily="49" charset="0"/>
              </a:rPr>
              <a:t>            String path=</a:t>
            </a:r>
            <a:r>
              <a:rPr lang="en-US" sz="1600" b="1" dirty="0">
                <a:solidFill>
                  <a:schemeClr val="accent6">
                    <a:lumMod val="50000"/>
                  </a:schemeClr>
                </a:solidFill>
                <a:latin typeface="Courier New" panose="02070309020205020404" pitchFamily="49" charset="0"/>
                <a:cs typeface="Courier New" panose="02070309020205020404" pitchFamily="49" charset="0"/>
              </a:rPr>
              <a:t>"/Session/Cookie2"</a:t>
            </a:r>
            <a:r>
              <a:rPr lang="en-US" sz="1600" b="1" dirty="0">
                <a:latin typeface="Courier New" panose="02070309020205020404" pitchFamily="49" charset="0"/>
                <a:cs typeface="Courier New" panose="02070309020205020404" pitchFamily="49" charset="0"/>
              </a:rPr>
              <a:t>;</a:t>
            </a:r>
          </a:p>
          <a:p>
            <a:pPr marL="457200" indent="-457200">
              <a:buFont typeface="+mj-lt"/>
              <a:buAutoNum type="arabicPeriod"/>
            </a:pPr>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out.println</a:t>
            </a:r>
            <a:r>
              <a:rPr lang="en-US" sz="1600" b="1" dirty="0">
                <a:latin typeface="Courier New" panose="02070309020205020404" pitchFamily="49" charset="0"/>
                <a:cs typeface="Courier New" panose="02070309020205020404" pitchFamily="49" charset="0"/>
              </a:rPr>
              <a:t>(</a:t>
            </a:r>
            <a:r>
              <a:rPr lang="en-US" sz="1600" b="1" dirty="0">
                <a:solidFill>
                  <a:schemeClr val="accent6">
                    <a:lumMod val="50000"/>
                  </a:schemeClr>
                </a:solidFill>
                <a:latin typeface="Courier New" panose="02070309020205020404" pitchFamily="49" charset="0"/>
                <a:cs typeface="Courier New" panose="02070309020205020404" pitchFamily="49" charset="0"/>
              </a:rPr>
              <a:t>"&lt;p&gt;&lt;a </a:t>
            </a:r>
            <a:r>
              <a:rPr lang="en-US" sz="1600" b="1" dirty="0" err="1">
                <a:solidFill>
                  <a:schemeClr val="accent6">
                    <a:lumMod val="50000"/>
                  </a:schemeClr>
                </a:solidFill>
                <a:latin typeface="Courier New" panose="02070309020205020404" pitchFamily="49" charset="0"/>
                <a:cs typeface="Courier New" panose="02070309020205020404" pitchFamily="49" charset="0"/>
              </a:rPr>
              <a:t>href</a:t>
            </a:r>
            <a:r>
              <a:rPr lang="en-US" sz="1600" b="1" dirty="0">
                <a:solidFill>
                  <a:schemeClr val="accent6">
                    <a:lumMod val="50000"/>
                  </a:schemeClr>
                </a:solidFill>
                <a:latin typeface="Courier New" panose="02070309020205020404" pitchFamily="49" charset="0"/>
                <a:cs typeface="Courier New" panose="02070309020205020404" pitchFamily="49" charset="0"/>
              </a:rPr>
              <a:t>="</a:t>
            </a:r>
            <a:r>
              <a:rPr lang="en-US" sz="1600" b="1" dirty="0">
                <a:latin typeface="Courier New" panose="02070309020205020404" pitchFamily="49" charset="0"/>
                <a:cs typeface="Courier New" panose="02070309020205020404" pitchFamily="49" charset="0"/>
              </a:rPr>
              <a:t>+path+</a:t>
            </a:r>
            <a:r>
              <a:rPr lang="en-US" sz="1600" b="1" dirty="0">
                <a:solidFill>
                  <a:schemeClr val="accent6">
                    <a:lumMod val="50000"/>
                  </a:schemeClr>
                </a:solidFill>
                <a:latin typeface="Courier New" panose="02070309020205020404" pitchFamily="49" charset="0"/>
                <a:cs typeface="Courier New" panose="02070309020205020404" pitchFamily="49" charset="0"/>
              </a:rPr>
              <a:t>"&gt;next page&lt;/a&gt;&lt;/p&gt;"</a:t>
            </a:r>
            <a:r>
              <a:rPr lang="en-US" sz="1600" b="1" dirty="0">
                <a:latin typeface="Courier New" panose="02070309020205020404" pitchFamily="49" charset="0"/>
                <a:cs typeface="Courier New" panose="02070309020205020404" pitchFamily="49" charset="0"/>
              </a:rPr>
              <a:t>);</a:t>
            </a:r>
          </a:p>
          <a:p>
            <a:pPr marL="457200" indent="-457200">
              <a:buFont typeface="+mj-lt"/>
              <a:buAutoNum type="arabicPeriod"/>
            </a:pPr>
            <a:r>
              <a:rPr lang="en-US" sz="1600" b="1" dirty="0">
                <a:latin typeface="Courier New" panose="02070309020205020404" pitchFamily="49" charset="0"/>
                <a:cs typeface="Courier New" panose="02070309020205020404" pitchFamily="49" charset="0"/>
              </a:rPr>
              <a:t>        } </a:t>
            </a:r>
          </a:p>
          <a:p>
            <a:pPr marL="457200" indent="-457200">
              <a:buFont typeface="+mj-lt"/>
              <a:buAutoNum type="arabicPeriod"/>
            </a:pPr>
            <a:r>
              <a:rPr lang="en-US" sz="1600" b="1" dirty="0">
                <a:latin typeface="Courier New" panose="02070309020205020404" pitchFamily="49" charset="0"/>
                <a:cs typeface="Courier New" panose="02070309020205020404" pitchFamily="49" charset="0"/>
              </a:rPr>
              <a:t>        </a:t>
            </a:r>
            <a:r>
              <a:rPr lang="en-US" sz="1600" b="1" dirty="0">
                <a:solidFill>
                  <a:srgbClr val="130BB5"/>
                </a:solidFill>
                <a:latin typeface="Courier New" panose="02070309020205020404" pitchFamily="49" charset="0"/>
                <a:cs typeface="Courier New" panose="02070309020205020404" pitchFamily="49" charset="0"/>
              </a:rPr>
              <a:t>else</a:t>
            </a:r>
            <a:r>
              <a:rPr lang="en-US" sz="1600" b="1" dirty="0">
                <a:latin typeface="Courier New" panose="02070309020205020404" pitchFamily="49" charset="0"/>
                <a:cs typeface="Courier New" panose="02070309020205020404" pitchFamily="49" charset="0"/>
              </a:rPr>
              <a:t> {   </a:t>
            </a:r>
            <a:r>
              <a:rPr lang="en-US" sz="1600" b="1" dirty="0">
                <a:solidFill>
                  <a:schemeClr val="tx1">
                    <a:lumMod val="65000"/>
                    <a:lumOff val="35000"/>
                  </a:schemeClr>
                </a:solidFill>
                <a:latin typeface="Courier New" panose="02070309020205020404" pitchFamily="49" charset="0"/>
                <a:cs typeface="Courier New" panose="02070309020205020404" pitchFamily="49" charset="0"/>
              </a:rPr>
              <a:t>//Redirect page to cookie.html</a:t>
            </a:r>
            <a:r>
              <a:rPr lang="en-US" sz="1600" b="1" dirty="0">
                <a:latin typeface="Courier New" panose="02070309020205020404" pitchFamily="49" charset="0"/>
                <a:cs typeface="Courier New" panose="02070309020205020404" pitchFamily="49" charset="0"/>
              </a:rPr>
              <a:t>}</a:t>
            </a:r>
          </a:p>
          <a:p>
            <a:pPr marL="457200" indent="-457200">
              <a:buFont typeface="+mj-lt"/>
              <a:buAutoNum type="arabicPeriod"/>
            </a:pPr>
            <a:r>
              <a:rPr lang="en-US" sz="1600" b="1" dirty="0">
                <a:latin typeface="Courier New" panose="02070309020205020404" pitchFamily="49" charset="0"/>
                <a:cs typeface="Courier New" panose="02070309020205020404" pitchFamily="49" charset="0"/>
              </a:rPr>
              <a:t>} }</a:t>
            </a:r>
          </a:p>
          <a:p>
            <a:pPr marL="457200" indent="-457200">
              <a:buFont typeface="+mj-lt"/>
              <a:buAutoNum type="arabicPeriod"/>
            </a:pPr>
            <a:endParaRPr lang="en-US" sz="1400" dirty="0">
              <a:latin typeface="Courier New" panose="02070309020205020404" pitchFamily="49" charset="0"/>
              <a:cs typeface="Courier New" panose="02070309020205020404" pitchFamily="49" charset="0"/>
            </a:endParaRPr>
          </a:p>
        </p:txBody>
      </p:sp>
      <p:sp>
        <p:nvSpPr>
          <p:cNvPr id="4" name="Slide Number Placeholder 3"/>
          <p:cNvSpPr>
            <a:spLocks noGrp="1"/>
          </p:cNvSpPr>
          <p:nvPr>
            <p:ph type="sldNum" sz="quarter" idx="12"/>
          </p:nvPr>
        </p:nvSpPr>
        <p:spPr/>
        <p:txBody>
          <a:bodyPr/>
          <a:lstStyle/>
          <a:p>
            <a:fld id="{5EA8BEFB-AE5B-48F9-BBAD-B489CDE48C80}" type="slidenum">
              <a:rPr lang="en-US" smtClean="0"/>
              <a:pPr/>
              <a:t>36</a:t>
            </a:fld>
            <a:endParaRPr lang="en-US" dirty="0"/>
          </a:p>
        </p:txBody>
      </p:sp>
      <p:sp>
        <p:nvSpPr>
          <p:cNvPr id="5" name="Wave 4"/>
          <p:cNvSpPr/>
          <p:nvPr/>
        </p:nvSpPr>
        <p:spPr>
          <a:xfrm>
            <a:off x="7315200" y="914400"/>
            <a:ext cx="1828800" cy="533400"/>
          </a:xfrm>
          <a:prstGeom prst="wave">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2"/>
                </a:solidFill>
              </a:rPr>
              <a:t>Cookie1.java</a:t>
            </a:r>
          </a:p>
        </p:txBody>
      </p:sp>
      <p:sp>
        <p:nvSpPr>
          <p:cNvPr id="6" name="Rectangle 5"/>
          <p:cNvSpPr/>
          <p:nvPr/>
        </p:nvSpPr>
        <p:spPr>
          <a:xfrm>
            <a:off x="2514600" y="2971800"/>
            <a:ext cx="685800" cy="304800"/>
          </a:xfrm>
          <a:prstGeom prst="rect">
            <a:avLst/>
          </a:prstGeom>
          <a:solidFill>
            <a:srgbClr val="FF0000">
              <a:alpha val="2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5486400" y="3962400"/>
            <a:ext cx="685800" cy="304800"/>
          </a:xfrm>
          <a:prstGeom prst="rect">
            <a:avLst/>
          </a:prstGeom>
          <a:solidFill>
            <a:srgbClr val="FF0000">
              <a:alpha val="2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56486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 calcmode="lin" valueType="num">
                                      <p:cBhvr additive="base">
                                        <p:cTn id="11"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 calcmode="lin" valueType="num">
                                      <p:cBhvr additive="base">
                                        <p:cTn id="1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 calcmode="lin" valueType="num">
                                      <p:cBhvr additive="base">
                                        <p:cTn id="21"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 calcmode="lin" valueType="num">
                                      <p:cBhvr additive="base">
                                        <p:cTn id="27"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3">
                                            <p:txEl>
                                              <p:pRg st="4" end="4"/>
                                            </p:txEl>
                                          </p:spTgt>
                                        </p:tgtEl>
                                        <p:attrNameLst>
                                          <p:attrName>style.visibility</p:attrName>
                                        </p:attrNameLst>
                                      </p:cBhvr>
                                      <p:to>
                                        <p:strVal val="visible"/>
                                      </p:to>
                                    </p:set>
                                    <p:anim calcmode="lin" valueType="num">
                                      <p:cBhvr additive="base">
                                        <p:cTn id="33"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3">
                                            <p:txEl>
                                              <p:pRg st="5" end="5"/>
                                            </p:txEl>
                                          </p:spTgt>
                                        </p:tgtEl>
                                        <p:attrNameLst>
                                          <p:attrName>style.visibility</p:attrName>
                                        </p:attrNameLst>
                                      </p:cBhvr>
                                      <p:to>
                                        <p:strVal val="visible"/>
                                      </p:to>
                                    </p:set>
                                    <p:anim calcmode="lin" valueType="num">
                                      <p:cBhvr additive="base">
                                        <p:cTn id="39"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nodeType="clickEffect">
                                  <p:stCondLst>
                                    <p:cond delay="0"/>
                                  </p:stCondLst>
                                  <p:childTnLst>
                                    <p:set>
                                      <p:cBhvr>
                                        <p:cTn id="44" dur="1" fill="hold">
                                          <p:stCondLst>
                                            <p:cond delay="0"/>
                                          </p:stCondLst>
                                        </p:cTn>
                                        <p:tgtEl>
                                          <p:spTgt spid="3">
                                            <p:txEl>
                                              <p:pRg st="6" end="6"/>
                                            </p:txEl>
                                          </p:spTgt>
                                        </p:tgtEl>
                                        <p:attrNameLst>
                                          <p:attrName>style.visibility</p:attrName>
                                        </p:attrNameLst>
                                      </p:cBhvr>
                                      <p:to>
                                        <p:strVal val="visible"/>
                                      </p:to>
                                    </p:set>
                                    <p:anim calcmode="lin" valueType="num">
                                      <p:cBhvr additive="base">
                                        <p:cTn id="45"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nodeType="clickEffect">
                                  <p:stCondLst>
                                    <p:cond delay="0"/>
                                  </p:stCondLst>
                                  <p:childTnLst>
                                    <p:set>
                                      <p:cBhvr>
                                        <p:cTn id="50" dur="1" fill="hold">
                                          <p:stCondLst>
                                            <p:cond delay="0"/>
                                          </p:stCondLst>
                                        </p:cTn>
                                        <p:tgtEl>
                                          <p:spTgt spid="3">
                                            <p:txEl>
                                              <p:pRg st="7" end="7"/>
                                            </p:txEl>
                                          </p:spTgt>
                                        </p:tgtEl>
                                        <p:attrNameLst>
                                          <p:attrName>style.visibility</p:attrName>
                                        </p:attrNameLst>
                                      </p:cBhvr>
                                      <p:to>
                                        <p:strVal val="visible"/>
                                      </p:to>
                                    </p:set>
                                    <p:anim calcmode="lin" valueType="num">
                                      <p:cBhvr additive="base">
                                        <p:cTn id="51"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4" fill="hold" nodeType="clickEffect">
                                  <p:stCondLst>
                                    <p:cond delay="0"/>
                                  </p:stCondLst>
                                  <p:childTnLst>
                                    <p:set>
                                      <p:cBhvr>
                                        <p:cTn id="56" dur="1" fill="hold">
                                          <p:stCondLst>
                                            <p:cond delay="0"/>
                                          </p:stCondLst>
                                        </p:cTn>
                                        <p:tgtEl>
                                          <p:spTgt spid="3">
                                            <p:txEl>
                                              <p:pRg st="8" end="8"/>
                                            </p:txEl>
                                          </p:spTgt>
                                        </p:tgtEl>
                                        <p:attrNameLst>
                                          <p:attrName>style.visibility</p:attrName>
                                        </p:attrNameLst>
                                      </p:cBhvr>
                                      <p:to>
                                        <p:strVal val="visible"/>
                                      </p:to>
                                    </p:set>
                                    <p:anim calcmode="lin" valueType="num">
                                      <p:cBhvr additive="base">
                                        <p:cTn id="57"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8"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6"/>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7"/>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2" presetClass="entr" presetSubtype="4" fill="hold" nodeType="clickEffect">
                                  <p:stCondLst>
                                    <p:cond delay="0"/>
                                  </p:stCondLst>
                                  <p:childTnLst>
                                    <p:set>
                                      <p:cBhvr>
                                        <p:cTn id="68" dur="1" fill="hold">
                                          <p:stCondLst>
                                            <p:cond delay="0"/>
                                          </p:stCondLst>
                                        </p:cTn>
                                        <p:tgtEl>
                                          <p:spTgt spid="3">
                                            <p:txEl>
                                              <p:pRg st="9" end="9"/>
                                            </p:txEl>
                                          </p:spTgt>
                                        </p:tgtEl>
                                        <p:attrNameLst>
                                          <p:attrName>style.visibility</p:attrName>
                                        </p:attrNameLst>
                                      </p:cBhvr>
                                      <p:to>
                                        <p:strVal val="visible"/>
                                      </p:to>
                                    </p:set>
                                    <p:anim calcmode="lin" valueType="num">
                                      <p:cBhvr additive="base">
                                        <p:cTn id="69"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70"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2" presetClass="entr" presetSubtype="4" fill="hold" nodeType="clickEffect">
                                  <p:stCondLst>
                                    <p:cond delay="0"/>
                                  </p:stCondLst>
                                  <p:childTnLst>
                                    <p:set>
                                      <p:cBhvr>
                                        <p:cTn id="74" dur="1" fill="hold">
                                          <p:stCondLst>
                                            <p:cond delay="0"/>
                                          </p:stCondLst>
                                        </p:cTn>
                                        <p:tgtEl>
                                          <p:spTgt spid="3">
                                            <p:txEl>
                                              <p:pRg st="10" end="10"/>
                                            </p:txEl>
                                          </p:spTgt>
                                        </p:tgtEl>
                                        <p:attrNameLst>
                                          <p:attrName>style.visibility</p:attrName>
                                        </p:attrNameLst>
                                      </p:cBhvr>
                                      <p:to>
                                        <p:strVal val="visible"/>
                                      </p:to>
                                    </p:set>
                                    <p:anim calcmode="lin" valueType="num">
                                      <p:cBhvr additive="base">
                                        <p:cTn id="75"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76" dur="500" fill="hold"/>
                                        <p:tgtEl>
                                          <p:spTgt spid="3">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77" fill="hold">
                      <p:stCondLst>
                        <p:cond delay="indefinite"/>
                      </p:stCondLst>
                      <p:childTnLst>
                        <p:par>
                          <p:cTn id="78" fill="hold">
                            <p:stCondLst>
                              <p:cond delay="0"/>
                            </p:stCondLst>
                            <p:childTnLst>
                              <p:par>
                                <p:cTn id="79" presetID="2" presetClass="entr" presetSubtype="4" fill="hold" nodeType="clickEffect">
                                  <p:stCondLst>
                                    <p:cond delay="0"/>
                                  </p:stCondLst>
                                  <p:childTnLst>
                                    <p:set>
                                      <p:cBhvr>
                                        <p:cTn id="80" dur="1" fill="hold">
                                          <p:stCondLst>
                                            <p:cond delay="0"/>
                                          </p:stCondLst>
                                        </p:cTn>
                                        <p:tgtEl>
                                          <p:spTgt spid="3">
                                            <p:txEl>
                                              <p:pRg st="11" end="11"/>
                                            </p:txEl>
                                          </p:spTgt>
                                        </p:tgtEl>
                                        <p:attrNameLst>
                                          <p:attrName>style.visibility</p:attrName>
                                        </p:attrNameLst>
                                      </p:cBhvr>
                                      <p:to>
                                        <p:strVal val="visible"/>
                                      </p:to>
                                    </p:set>
                                    <p:anim calcmode="lin" valueType="num">
                                      <p:cBhvr additive="base">
                                        <p:cTn id="81" dur="500" fill="hold"/>
                                        <p:tgtEl>
                                          <p:spTgt spid="3">
                                            <p:txEl>
                                              <p:pRg st="11" end="11"/>
                                            </p:txEl>
                                          </p:spTgt>
                                        </p:tgtEl>
                                        <p:attrNameLst>
                                          <p:attrName>ppt_x</p:attrName>
                                        </p:attrNameLst>
                                      </p:cBhvr>
                                      <p:tavLst>
                                        <p:tav tm="0">
                                          <p:val>
                                            <p:strVal val="#ppt_x"/>
                                          </p:val>
                                        </p:tav>
                                        <p:tav tm="100000">
                                          <p:val>
                                            <p:strVal val="#ppt_x"/>
                                          </p:val>
                                        </p:tav>
                                      </p:tavLst>
                                    </p:anim>
                                    <p:anim calcmode="lin" valueType="num">
                                      <p:cBhvr additive="base">
                                        <p:cTn id="82" dur="500" fill="hold"/>
                                        <p:tgtEl>
                                          <p:spTgt spid="3">
                                            <p:txEl>
                                              <p:pRg st="11" end="11"/>
                                            </p:txEl>
                                          </p:spTgt>
                                        </p:tgtEl>
                                        <p:attrNameLst>
                                          <p:attrName>ppt_y</p:attrName>
                                        </p:attrNameLst>
                                      </p:cBhvr>
                                      <p:tavLst>
                                        <p:tav tm="0">
                                          <p:val>
                                            <p:strVal val="1+#ppt_h/2"/>
                                          </p:val>
                                        </p:tav>
                                        <p:tav tm="100000">
                                          <p:val>
                                            <p:strVal val="#ppt_y"/>
                                          </p:val>
                                        </p:tav>
                                      </p:tavLst>
                                    </p:anim>
                                  </p:childTnLst>
                                </p:cTn>
                              </p:par>
                            </p:childTnLst>
                          </p:cTn>
                        </p:par>
                      </p:childTnLst>
                    </p:cTn>
                  </p:par>
                  <p:par>
                    <p:cTn id="83" fill="hold">
                      <p:stCondLst>
                        <p:cond delay="indefinite"/>
                      </p:stCondLst>
                      <p:childTnLst>
                        <p:par>
                          <p:cTn id="84" fill="hold">
                            <p:stCondLst>
                              <p:cond delay="0"/>
                            </p:stCondLst>
                            <p:childTnLst>
                              <p:par>
                                <p:cTn id="85" presetID="2" presetClass="entr" presetSubtype="4" fill="hold" nodeType="clickEffect">
                                  <p:stCondLst>
                                    <p:cond delay="0"/>
                                  </p:stCondLst>
                                  <p:childTnLst>
                                    <p:set>
                                      <p:cBhvr>
                                        <p:cTn id="86" dur="1" fill="hold">
                                          <p:stCondLst>
                                            <p:cond delay="0"/>
                                          </p:stCondLst>
                                        </p:cTn>
                                        <p:tgtEl>
                                          <p:spTgt spid="3">
                                            <p:txEl>
                                              <p:pRg st="12" end="12"/>
                                            </p:txEl>
                                          </p:spTgt>
                                        </p:tgtEl>
                                        <p:attrNameLst>
                                          <p:attrName>style.visibility</p:attrName>
                                        </p:attrNameLst>
                                      </p:cBhvr>
                                      <p:to>
                                        <p:strVal val="visible"/>
                                      </p:to>
                                    </p:set>
                                    <p:anim calcmode="lin" valueType="num">
                                      <p:cBhvr additive="base">
                                        <p:cTn id="87" dur="500" fill="hold"/>
                                        <p:tgtEl>
                                          <p:spTgt spid="3">
                                            <p:txEl>
                                              <p:pRg st="12" end="12"/>
                                            </p:txEl>
                                          </p:spTgt>
                                        </p:tgtEl>
                                        <p:attrNameLst>
                                          <p:attrName>ppt_x</p:attrName>
                                        </p:attrNameLst>
                                      </p:cBhvr>
                                      <p:tavLst>
                                        <p:tav tm="0">
                                          <p:val>
                                            <p:strVal val="#ppt_x"/>
                                          </p:val>
                                        </p:tav>
                                        <p:tav tm="100000">
                                          <p:val>
                                            <p:strVal val="#ppt_x"/>
                                          </p:val>
                                        </p:tav>
                                      </p:tavLst>
                                    </p:anim>
                                    <p:anim calcmode="lin" valueType="num">
                                      <p:cBhvr additive="base">
                                        <p:cTn id="88" dur="500" fill="hold"/>
                                        <p:tgtEl>
                                          <p:spTgt spid="3">
                                            <p:txEl>
                                              <p:pRg st="12" end="12"/>
                                            </p:txEl>
                                          </p:spTgt>
                                        </p:tgtEl>
                                        <p:attrNameLst>
                                          <p:attrName>ppt_y</p:attrName>
                                        </p:attrNameLst>
                                      </p:cBhvr>
                                      <p:tavLst>
                                        <p:tav tm="0">
                                          <p:val>
                                            <p:strVal val="1+#ppt_h/2"/>
                                          </p:val>
                                        </p:tav>
                                        <p:tav tm="100000">
                                          <p:val>
                                            <p:strVal val="#ppt_y"/>
                                          </p:val>
                                        </p:tav>
                                      </p:tavLst>
                                    </p:anim>
                                  </p:childTnLst>
                                </p:cTn>
                              </p:par>
                              <p:par>
                                <p:cTn id="89" presetID="2" presetClass="entr" presetSubtype="4" fill="hold" nodeType="withEffect">
                                  <p:stCondLst>
                                    <p:cond delay="0"/>
                                  </p:stCondLst>
                                  <p:childTnLst>
                                    <p:set>
                                      <p:cBhvr>
                                        <p:cTn id="90" dur="1" fill="hold">
                                          <p:stCondLst>
                                            <p:cond delay="0"/>
                                          </p:stCondLst>
                                        </p:cTn>
                                        <p:tgtEl>
                                          <p:spTgt spid="3">
                                            <p:txEl>
                                              <p:pRg st="13" end="13"/>
                                            </p:txEl>
                                          </p:spTgt>
                                        </p:tgtEl>
                                        <p:attrNameLst>
                                          <p:attrName>style.visibility</p:attrName>
                                        </p:attrNameLst>
                                      </p:cBhvr>
                                      <p:to>
                                        <p:strVal val="visible"/>
                                      </p:to>
                                    </p:set>
                                    <p:anim calcmode="lin" valueType="num">
                                      <p:cBhvr additive="base">
                                        <p:cTn id="91" dur="500" fill="hold"/>
                                        <p:tgtEl>
                                          <p:spTgt spid="3">
                                            <p:txEl>
                                              <p:pRg st="13" end="13"/>
                                            </p:txEl>
                                          </p:spTgt>
                                        </p:tgtEl>
                                        <p:attrNameLst>
                                          <p:attrName>ppt_x</p:attrName>
                                        </p:attrNameLst>
                                      </p:cBhvr>
                                      <p:tavLst>
                                        <p:tav tm="0">
                                          <p:val>
                                            <p:strVal val="#ppt_x"/>
                                          </p:val>
                                        </p:tav>
                                        <p:tav tm="100000">
                                          <p:val>
                                            <p:strVal val="#ppt_x"/>
                                          </p:val>
                                        </p:tav>
                                      </p:tavLst>
                                    </p:anim>
                                    <p:anim calcmode="lin" valueType="num">
                                      <p:cBhvr additive="base">
                                        <p:cTn id="92" dur="500" fill="hold"/>
                                        <p:tgtEl>
                                          <p:spTgt spid="3">
                                            <p:txEl>
                                              <p:pRg st="13" end="13"/>
                                            </p:txEl>
                                          </p:spTgt>
                                        </p:tgtEl>
                                        <p:attrNameLst>
                                          <p:attrName>ppt_y</p:attrName>
                                        </p:attrNameLst>
                                      </p:cBhvr>
                                      <p:tavLst>
                                        <p:tav tm="0">
                                          <p:val>
                                            <p:strVal val="1+#ppt_h/2"/>
                                          </p:val>
                                        </p:tav>
                                        <p:tav tm="100000">
                                          <p:val>
                                            <p:strVal val="#ppt_y"/>
                                          </p:val>
                                        </p:tav>
                                      </p:tavLst>
                                    </p:anim>
                                  </p:childTnLst>
                                </p:cTn>
                              </p:par>
                              <p:par>
                                <p:cTn id="93" presetID="2" presetClass="entr" presetSubtype="4" fill="hold" nodeType="withEffect">
                                  <p:stCondLst>
                                    <p:cond delay="0"/>
                                  </p:stCondLst>
                                  <p:childTnLst>
                                    <p:set>
                                      <p:cBhvr>
                                        <p:cTn id="94" dur="1" fill="hold">
                                          <p:stCondLst>
                                            <p:cond delay="0"/>
                                          </p:stCondLst>
                                        </p:cTn>
                                        <p:tgtEl>
                                          <p:spTgt spid="3">
                                            <p:txEl>
                                              <p:pRg st="14" end="14"/>
                                            </p:txEl>
                                          </p:spTgt>
                                        </p:tgtEl>
                                        <p:attrNameLst>
                                          <p:attrName>style.visibility</p:attrName>
                                        </p:attrNameLst>
                                      </p:cBhvr>
                                      <p:to>
                                        <p:strVal val="visible"/>
                                      </p:to>
                                    </p:set>
                                    <p:anim calcmode="lin" valueType="num">
                                      <p:cBhvr additive="base">
                                        <p:cTn id="95" dur="500" fill="hold"/>
                                        <p:tgtEl>
                                          <p:spTgt spid="3">
                                            <p:txEl>
                                              <p:pRg st="14" end="14"/>
                                            </p:txEl>
                                          </p:spTgt>
                                        </p:tgtEl>
                                        <p:attrNameLst>
                                          <p:attrName>ppt_x</p:attrName>
                                        </p:attrNameLst>
                                      </p:cBhvr>
                                      <p:tavLst>
                                        <p:tav tm="0">
                                          <p:val>
                                            <p:strVal val="#ppt_x"/>
                                          </p:val>
                                        </p:tav>
                                        <p:tav tm="100000">
                                          <p:val>
                                            <p:strVal val="#ppt_x"/>
                                          </p:val>
                                        </p:tav>
                                      </p:tavLst>
                                    </p:anim>
                                    <p:anim calcmode="lin" valueType="num">
                                      <p:cBhvr additive="base">
                                        <p:cTn id="96" dur="500" fill="hold"/>
                                        <p:tgtEl>
                                          <p:spTgt spid="3">
                                            <p:txEl>
                                              <p:pRg st="14" end="14"/>
                                            </p:txEl>
                                          </p:spTgt>
                                        </p:tgtEl>
                                        <p:attrNameLst>
                                          <p:attrName>ppt_y</p:attrName>
                                        </p:attrNameLst>
                                      </p:cBhvr>
                                      <p:tavLst>
                                        <p:tav tm="0">
                                          <p:val>
                                            <p:strVal val="1+#ppt_h/2"/>
                                          </p:val>
                                        </p:tav>
                                        <p:tav tm="100000">
                                          <p:val>
                                            <p:strVal val="#ppt_y"/>
                                          </p:val>
                                        </p:tav>
                                      </p:tavLst>
                                    </p:anim>
                                  </p:childTnLst>
                                </p:cTn>
                              </p:par>
                              <p:par>
                                <p:cTn id="97" presetID="2" presetClass="entr" presetSubtype="4" fill="hold" nodeType="withEffect">
                                  <p:stCondLst>
                                    <p:cond delay="0"/>
                                  </p:stCondLst>
                                  <p:childTnLst>
                                    <p:set>
                                      <p:cBhvr>
                                        <p:cTn id="98" dur="1" fill="hold">
                                          <p:stCondLst>
                                            <p:cond delay="0"/>
                                          </p:stCondLst>
                                        </p:cTn>
                                        <p:tgtEl>
                                          <p:spTgt spid="3">
                                            <p:txEl>
                                              <p:pRg st="15" end="15"/>
                                            </p:txEl>
                                          </p:spTgt>
                                        </p:tgtEl>
                                        <p:attrNameLst>
                                          <p:attrName>style.visibility</p:attrName>
                                        </p:attrNameLst>
                                      </p:cBhvr>
                                      <p:to>
                                        <p:strVal val="visible"/>
                                      </p:to>
                                    </p:set>
                                    <p:anim calcmode="lin" valueType="num">
                                      <p:cBhvr additive="base">
                                        <p:cTn id="99" dur="500" fill="hold"/>
                                        <p:tgtEl>
                                          <p:spTgt spid="3">
                                            <p:txEl>
                                              <p:pRg st="15" end="15"/>
                                            </p:txEl>
                                          </p:spTgt>
                                        </p:tgtEl>
                                        <p:attrNameLst>
                                          <p:attrName>ppt_x</p:attrName>
                                        </p:attrNameLst>
                                      </p:cBhvr>
                                      <p:tavLst>
                                        <p:tav tm="0">
                                          <p:val>
                                            <p:strVal val="#ppt_x"/>
                                          </p:val>
                                        </p:tav>
                                        <p:tav tm="100000">
                                          <p:val>
                                            <p:strVal val="#ppt_x"/>
                                          </p:val>
                                        </p:tav>
                                      </p:tavLst>
                                    </p:anim>
                                    <p:anim calcmode="lin" valueType="num">
                                      <p:cBhvr additive="base">
                                        <p:cTn id="100" dur="500" fill="hold"/>
                                        <p:tgtEl>
                                          <p:spTgt spid="3">
                                            <p:txEl>
                                              <p:pRg st="15" end="1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Session Management: Cookies </a:t>
            </a:r>
          </a:p>
        </p:txBody>
      </p:sp>
      <p:sp>
        <p:nvSpPr>
          <p:cNvPr id="4" name="Slide Number Placeholder 3"/>
          <p:cNvSpPr>
            <a:spLocks noGrp="1"/>
          </p:cNvSpPr>
          <p:nvPr>
            <p:ph type="sldNum" sz="quarter" idx="12"/>
          </p:nvPr>
        </p:nvSpPr>
        <p:spPr/>
        <p:txBody>
          <a:bodyPr/>
          <a:lstStyle/>
          <a:p>
            <a:fld id="{5EA8BEFB-AE5B-48F9-BBAD-B489CDE48C80}" type="slidenum">
              <a:rPr lang="en-US" smtClean="0"/>
              <a:pPr/>
              <a:t>37</a:t>
            </a:fld>
            <a:endParaRPr lang="en-US"/>
          </a:p>
        </p:txBody>
      </p:sp>
      <p:pic>
        <p:nvPicPr>
          <p:cNvPr id="5" name="Picture 4"/>
          <p:cNvPicPr>
            <a:picLocks noChangeAspect="1"/>
          </p:cNvPicPr>
          <p:nvPr/>
        </p:nvPicPr>
        <p:blipFill>
          <a:blip r:embed="rId2"/>
          <a:stretch>
            <a:fillRect/>
          </a:stretch>
        </p:blipFill>
        <p:spPr>
          <a:xfrm>
            <a:off x="190500" y="1371600"/>
            <a:ext cx="8669777" cy="2286000"/>
          </a:xfrm>
          <a:prstGeom prst="rect">
            <a:avLst/>
          </a:prstGeom>
        </p:spPr>
      </p:pic>
      <p:sp>
        <p:nvSpPr>
          <p:cNvPr id="6" name="TextBox 5"/>
          <p:cNvSpPr txBox="1"/>
          <p:nvPr/>
        </p:nvSpPr>
        <p:spPr>
          <a:xfrm>
            <a:off x="190500" y="990600"/>
            <a:ext cx="4229100" cy="369332"/>
          </a:xfrm>
          <a:prstGeom prst="rect">
            <a:avLst/>
          </a:prstGeom>
          <a:noFill/>
        </p:spPr>
        <p:txBody>
          <a:bodyPr wrap="square" rtlCol="0">
            <a:spAutoFit/>
          </a:bodyPr>
          <a:lstStyle/>
          <a:p>
            <a:r>
              <a:rPr lang="en-US" b="1" dirty="0"/>
              <a:t>Output: Cookie1.java </a:t>
            </a:r>
            <a:r>
              <a:rPr lang="en-US" dirty="0"/>
              <a:t>[add Cookie]</a:t>
            </a:r>
          </a:p>
        </p:txBody>
      </p:sp>
    </p:spTree>
    <p:extLst>
      <p:ext uri="{BB962C8B-B14F-4D97-AF65-F5344CB8AC3E}">
        <p14:creationId xmlns:p14="http://schemas.microsoft.com/office/powerpoint/2010/main" val="106489327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Session Management: Cookies </a:t>
            </a:r>
          </a:p>
        </p:txBody>
      </p:sp>
      <p:sp>
        <p:nvSpPr>
          <p:cNvPr id="3" name="Content Placeholder 2"/>
          <p:cNvSpPr>
            <a:spLocks noGrp="1"/>
          </p:cNvSpPr>
          <p:nvPr>
            <p:ph idx="1"/>
          </p:nvPr>
        </p:nvSpPr>
        <p:spPr/>
        <p:txBody>
          <a:bodyPr>
            <a:noAutofit/>
          </a:bodyPr>
          <a:lstStyle/>
          <a:p>
            <a:pPr marL="457200" indent="-457200">
              <a:buFont typeface="+mj-lt"/>
              <a:buAutoNum type="arabicPeriod"/>
            </a:pPr>
            <a:r>
              <a:rPr lang="en-US" sz="1700" b="1" dirty="0">
                <a:solidFill>
                  <a:srgbClr val="130BB5"/>
                </a:solidFill>
                <a:latin typeface="Courier New" panose="02070309020205020404" pitchFamily="49" charset="0"/>
                <a:cs typeface="Courier New" panose="02070309020205020404" pitchFamily="49" charset="0"/>
              </a:rPr>
              <a:t>public class </a:t>
            </a:r>
            <a:r>
              <a:rPr lang="en-US" sz="1700" b="1" dirty="0">
                <a:latin typeface="Courier New" panose="02070309020205020404" pitchFamily="49" charset="0"/>
                <a:cs typeface="Courier New" panose="02070309020205020404" pitchFamily="49" charset="0"/>
              </a:rPr>
              <a:t>Cookie2 </a:t>
            </a:r>
            <a:r>
              <a:rPr lang="en-US" sz="1700" b="1" dirty="0">
                <a:solidFill>
                  <a:srgbClr val="130BB5"/>
                </a:solidFill>
                <a:latin typeface="Courier New" panose="02070309020205020404" pitchFamily="49" charset="0"/>
                <a:cs typeface="Courier New" panose="02070309020205020404" pitchFamily="49" charset="0"/>
              </a:rPr>
              <a:t>extends</a:t>
            </a:r>
            <a:r>
              <a:rPr lang="en-US" sz="1700" b="1" dirty="0">
                <a:latin typeface="Courier New" panose="02070309020205020404" pitchFamily="49" charset="0"/>
                <a:cs typeface="Courier New" panose="02070309020205020404" pitchFamily="49" charset="0"/>
              </a:rPr>
              <a:t> </a:t>
            </a:r>
            <a:r>
              <a:rPr lang="en-US" sz="1700" b="1" dirty="0" err="1">
                <a:latin typeface="Courier New" panose="02070309020205020404" pitchFamily="49" charset="0"/>
                <a:cs typeface="Courier New" panose="02070309020205020404" pitchFamily="49" charset="0"/>
              </a:rPr>
              <a:t>HttpServlet</a:t>
            </a:r>
            <a:endParaRPr lang="en-US" sz="1700" b="1" dirty="0">
              <a:latin typeface="Courier New" panose="02070309020205020404" pitchFamily="49" charset="0"/>
              <a:cs typeface="Courier New" panose="02070309020205020404" pitchFamily="49" charset="0"/>
            </a:endParaRPr>
          </a:p>
          <a:p>
            <a:pPr marL="457200" indent="-457200">
              <a:buFont typeface="+mj-lt"/>
              <a:buAutoNum type="arabicPeriod"/>
            </a:pPr>
            <a:r>
              <a:rPr lang="en-US" sz="1700" b="1" dirty="0">
                <a:latin typeface="Courier New" panose="02070309020205020404" pitchFamily="49" charset="0"/>
                <a:cs typeface="Courier New" panose="02070309020205020404" pitchFamily="49" charset="0"/>
              </a:rPr>
              <a:t>{   </a:t>
            </a:r>
            <a:r>
              <a:rPr lang="en-US" sz="1700" b="1" dirty="0">
                <a:solidFill>
                  <a:srgbClr val="130BB5"/>
                </a:solidFill>
                <a:latin typeface="Courier New" panose="02070309020205020404" pitchFamily="49" charset="0"/>
                <a:cs typeface="Courier New" panose="02070309020205020404" pitchFamily="49" charset="0"/>
              </a:rPr>
              <a:t>public void </a:t>
            </a:r>
            <a:r>
              <a:rPr lang="en-US" sz="1700" b="1" dirty="0" err="1">
                <a:latin typeface="Courier New" panose="02070309020205020404" pitchFamily="49" charset="0"/>
                <a:cs typeface="Courier New" panose="02070309020205020404" pitchFamily="49" charset="0"/>
              </a:rPr>
              <a:t>doGet</a:t>
            </a:r>
            <a:r>
              <a:rPr lang="en-US" sz="1700" b="1" dirty="0">
                <a:latin typeface="Courier New" panose="02070309020205020404" pitchFamily="49" charset="0"/>
                <a:cs typeface="Courier New" panose="02070309020205020404" pitchFamily="49" charset="0"/>
              </a:rPr>
              <a:t>(</a:t>
            </a:r>
            <a:r>
              <a:rPr lang="en-US" sz="1700" b="1" dirty="0" err="1">
                <a:latin typeface="Courier New" panose="02070309020205020404" pitchFamily="49" charset="0"/>
                <a:cs typeface="Courier New" panose="02070309020205020404" pitchFamily="49" charset="0"/>
              </a:rPr>
              <a:t>HttpServletRequest</a:t>
            </a:r>
            <a:r>
              <a:rPr lang="en-US" sz="1700" b="1" dirty="0">
                <a:latin typeface="Courier New" panose="02070309020205020404" pitchFamily="49" charset="0"/>
                <a:cs typeface="Courier New" panose="02070309020205020404" pitchFamily="49" charset="0"/>
              </a:rPr>
              <a:t> request, 					     </a:t>
            </a:r>
            <a:r>
              <a:rPr lang="en-US" sz="1700" b="1" dirty="0" err="1">
                <a:latin typeface="Courier New" panose="02070309020205020404" pitchFamily="49" charset="0"/>
                <a:cs typeface="Courier New" panose="02070309020205020404" pitchFamily="49" charset="0"/>
              </a:rPr>
              <a:t>HttpServletResponse</a:t>
            </a:r>
            <a:r>
              <a:rPr lang="en-US" sz="1700" b="1" dirty="0">
                <a:latin typeface="Courier New" panose="02070309020205020404" pitchFamily="49" charset="0"/>
                <a:cs typeface="Courier New" panose="02070309020205020404" pitchFamily="49" charset="0"/>
              </a:rPr>
              <a:t> response) </a:t>
            </a:r>
            <a:r>
              <a:rPr lang="en-US" sz="1700" b="1" dirty="0">
                <a:solidFill>
                  <a:srgbClr val="130BB5"/>
                </a:solidFill>
                <a:latin typeface="Courier New" panose="02070309020205020404" pitchFamily="49" charset="0"/>
                <a:cs typeface="Courier New" panose="02070309020205020404" pitchFamily="49" charset="0"/>
              </a:rPr>
              <a:t>throws</a:t>
            </a:r>
            <a:r>
              <a:rPr lang="en-US" sz="1700" b="1" dirty="0">
                <a:latin typeface="Courier New" panose="02070309020205020404" pitchFamily="49" charset="0"/>
                <a:cs typeface="Courier New" panose="02070309020205020404" pitchFamily="49" charset="0"/>
              </a:rPr>
              <a:t> 						</a:t>
            </a:r>
            <a:r>
              <a:rPr lang="en-US" sz="1700" b="1" dirty="0" err="1">
                <a:latin typeface="Courier New" panose="02070309020205020404" pitchFamily="49" charset="0"/>
                <a:cs typeface="Courier New" panose="02070309020205020404" pitchFamily="49" charset="0"/>
              </a:rPr>
              <a:t>ServletException,IOException</a:t>
            </a:r>
            <a:endParaRPr lang="en-US" sz="1700" b="1" dirty="0">
              <a:latin typeface="Courier New" panose="02070309020205020404" pitchFamily="49" charset="0"/>
              <a:cs typeface="Courier New" panose="02070309020205020404" pitchFamily="49" charset="0"/>
            </a:endParaRPr>
          </a:p>
          <a:p>
            <a:pPr marL="457200" indent="-457200">
              <a:buFont typeface="+mj-lt"/>
              <a:buAutoNum type="arabicPeriod"/>
            </a:pPr>
            <a:r>
              <a:rPr lang="en-US" sz="1700" b="1" dirty="0">
                <a:latin typeface="Courier New" panose="02070309020205020404" pitchFamily="49" charset="0"/>
                <a:cs typeface="Courier New" panose="02070309020205020404" pitchFamily="49" charset="0"/>
              </a:rPr>
              <a:t>    {   </a:t>
            </a:r>
            <a:r>
              <a:rPr lang="en-US" sz="1700" b="1" dirty="0" err="1">
                <a:latin typeface="Courier New" panose="02070309020205020404" pitchFamily="49" charset="0"/>
                <a:cs typeface="Courier New" panose="02070309020205020404" pitchFamily="49" charset="0"/>
              </a:rPr>
              <a:t>response.setContentType</a:t>
            </a:r>
            <a:r>
              <a:rPr lang="en-US" sz="1700" b="1" dirty="0">
                <a:latin typeface="Courier New" panose="02070309020205020404" pitchFamily="49" charset="0"/>
                <a:cs typeface="Courier New" panose="02070309020205020404" pitchFamily="49" charset="0"/>
              </a:rPr>
              <a:t>(</a:t>
            </a:r>
            <a:r>
              <a:rPr lang="en-US" sz="1700" b="1" dirty="0">
                <a:solidFill>
                  <a:schemeClr val="accent6">
                    <a:lumMod val="50000"/>
                  </a:schemeClr>
                </a:solidFill>
                <a:latin typeface="Courier New" panose="02070309020205020404" pitchFamily="49" charset="0"/>
                <a:cs typeface="Courier New" panose="02070309020205020404" pitchFamily="49" charset="0"/>
              </a:rPr>
              <a:t>"text/html"</a:t>
            </a:r>
            <a:r>
              <a:rPr lang="en-US" sz="1700" b="1" dirty="0">
                <a:latin typeface="Courier New" panose="02070309020205020404" pitchFamily="49" charset="0"/>
                <a:cs typeface="Courier New" panose="02070309020205020404" pitchFamily="49" charset="0"/>
              </a:rPr>
              <a:t>);</a:t>
            </a:r>
          </a:p>
          <a:p>
            <a:pPr marL="457200" indent="-457200">
              <a:buFont typeface="+mj-lt"/>
              <a:buAutoNum type="arabicPeriod"/>
            </a:pPr>
            <a:r>
              <a:rPr lang="en-US" sz="1700" b="1" dirty="0">
                <a:latin typeface="Courier New" panose="02070309020205020404" pitchFamily="49" charset="0"/>
                <a:cs typeface="Courier New" panose="02070309020205020404" pitchFamily="49" charset="0"/>
              </a:rPr>
              <a:t>        </a:t>
            </a:r>
            <a:r>
              <a:rPr lang="en-US" sz="1700" b="1" dirty="0" err="1">
                <a:latin typeface="Courier New" panose="02070309020205020404" pitchFamily="49" charset="0"/>
                <a:cs typeface="Courier New" panose="02070309020205020404" pitchFamily="49" charset="0"/>
              </a:rPr>
              <a:t>PrintWriter</a:t>
            </a:r>
            <a:r>
              <a:rPr lang="en-US" sz="1700" b="1" dirty="0">
                <a:latin typeface="Courier New" panose="02070309020205020404" pitchFamily="49" charset="0"/>
                <a:cs typeface="Courier New" panose="02070309020205020404" pitchFamily="49" charset="0"/>
              </a:rPr>
              <a:t> out=</a:t>
            </a:r>
            <a:r>
              <a:rPr lang="en-US" sz="1700" b="1" dirty="0" err="1">
                <a:latin typeface="Courier New" panose="02070309020205020404" pitchFamily="49" charset="0"/>
                <a:cs typeface="Courier New" panose="02070309020205020404" pitchFamily="49" charset="0"/>
              </a:rPr>
              <a:t>response.getWriter</a:t>
            </a:r>
            <a:r>
              <a:rPr lang="en-US" sz="1700" b="1" dirty="0">
                <a:latin typeface="Courier New" panose="02070309020205020404" pitchFamily="49" charset="0"/>
                <a:cs typeface="Courier New" panose="02070309020205020404" pitchFamily="49" charset="0"/>
              </a:rPr>
              <a:t>();</a:t>
            </a:r>
          </a:p>
          <a:p>
            <a:pPr marL="457200" indent="-457200">
              <a:buFont typeface="+mj-lt"/>
              <a:buAutoNum type="arabicPeriod"/>
            </a:pPr>
            <a:r>
              <a:rPr lang="en-US" sz="1700" b="1" dirty="0">
                <a:latin typeface="Courier New" panose="02070309020205020404" pitchFamily="49" charset="0"/>
                <a:cs typeface="Courier New" panose="02070309020205020404" pitchFamily="49" charset="0"/>
              </a:rPr>
              <a:t>        Cookie c[]=</a:t>
            </a:r>
            <a:r>
              <a:rPr lang="en-US" sz="1700" b="1" dirty="0" err="1">
                <a:latin typeface="Courier New" panose="02070309020205020404" pitchFamily="49" charset="0"/>
                <a:cs typeface="Courier New" panose="02070309020205020404" pitchFamily="49" charset="0"/>
              </a:rPr>
              <a:t>request.getCookies</a:t>
            </a:r>
            <a:r>
              <a:rPr lang="en-US" sz="1700" b="1" dirty="0">
                <a:latin typeface="Courier New" panose="02070309020205020404" pitchFamily="49" charset="0"/>
                <a:cs typeface="Courier New" panose="02070309020205020404" pitchFamily="49" charset="0"/>
              </a:rPr>
              <a:t>();</a:t>
            </a:r>
          </a:p>
          <a:p>
            <a:pPr marL="457200" indent="-457200">
              <a:buFont typeface="+mj-lt"/>
              <a:buAutoNum type="arabicPeriod"/>
            </a:pPr>
            <a:r>
              <a:rPr lang="en-US" sz="1700" b="1" dirty="0">
                <a:latin typeface="Courier New" panose="02070309020205020404" pitchFamily="49" charset="0"/>
                <a:cs typeface="Courier New" panose="02070309020205020404" pitchFamily="49" charset="0"/>
              </a:rPr>
              <a:t>        </a:t>
            </a:r>
            <a:r>
              <a:rPr lang="en-US" sz="1700" b="1" dirty="0" err="1">
                <a:latin typeface="Courier New" panose="02070309020205020404" pitchFamily="49" charset="0"/>
                <a:cs typeface="Courier New" panose="02070309020205020404" pitchFamily="49" charset="0"/>
              </a:rPr>
              <a:t>out.println</a:t>
            </a:r>
            <a:r>
              <a:rPr lang="en-US" sz="1700" b="1" dirty="0">
                <a:latin typeface="Courier New" panose="02070309020205020404" pitchFamily="49" charset="0"/>
                <a:cs typeface="Courier New" panose="02070309020205020404" pitchFamily="49" charset="0"/>
              </a:rPr>
              <a:t>(</a:t>
            </a:r>
            <a:r>
              <a:rPr lang="en-US" sz="1700" b="1" dirty="0">
                <a:solidFill>
                  <a:schemeClr val="accent6">
                    <a:lumMod val="50000"/>
                  </a:schemeClr>
                </a:solidFill>
                <a:latin typeface="Courier New" panose="02070309020205020404" pitchFamily="49" charset="0"/>
                <a:cs typeface="Courier New" panose="02070309020205020404" pitchFamily="49" charset="0"/>
              </a:rPr>
              <a:t>"</a:t>
            </a:r>
            <a:r>
              <a:rPr lang="en-US" sz="1700" b="1" dirty="0" err="1">
                <a:solidFill>
                  <a:schemeClr val="accent6">
                    <a:lumMod val="50000"/>
                  </a:schemeClr>
                </a:solidFill>
                <a:latin typeface="Courier New" panose="02070309020205020404" pitchFamily="49" charset="0"/>
                <a:cs typeface="Courier New" panose="02070309020205020404" pitchFamily="49" charset="0"/>
              </a:rPr>
              <a:t>c.length</a:t>
            </a:r>
            <a:r>
              <a:rPr lang="en-US" sz="1700" b="1" dirty="0">
                <a:solidFill>
                  <a:schemeClr val="accent6">
                    <a:lumMod val="50000"/>
                  </a:schemeClr>
                </a:solidFill>
                <a:latin typeface="Courier New" panose="02070309020205020404" pitchFamily="49" charset="0"/>
                <a:cs typeface="Courier New" panose="02070309020205020404" pitchFamily="49" charset="0"/>
              </a:rPr>
              <a:t>="</a:t>
            </a:r>
            <a:r>
              <a:rPr lang="en-US" sz="1700" b="1" dirty="0">
                <a:latin typeface="Courier New" panose="02070309020205020404" pitchFamily="49" charset="0"/>
                <a:cs typeface="Courier New" panose="02070309020205020404" pitchFamily="49" charset="0"/>
              </a:rPr>
              <a:t>+</a:t>
            </a:r>
            <a:r>
              <a:rPr lang="en-US" sz="1700" b="1" dirty="0" err="1">
                <a:latin typeface="Courier New" panose="02070309020205020404" pitchFamily="49" charset="0"/>
                <a:cs typeface="Courier New" panose="02070309020205020404" pitchFamily="49" charset="0"/>
              </a:rPr>
              <a:t>c.length</a:t>
            </a:r>
            <a:r>
              <a:rPr lang="en-US" sz="1700" b="1" dirty="0">
                <a:latin typeface="Courier New" panose="02070309020205020404" pitchFamily="49" charset="0"/>
                <a:cs typeface="Courier New" panose="02070309020205020404" pitchFamily="49" charset="0"/>
              </a:rPr>
              <a:t>);</a:t>
            </a:r>
          </a:p>
          <a:p>
            <a:pPr marL="457200" indent="-457200">
              <a:buFont typeface="+mj-lt"/>
              <a:buAutoNum type="arabicPeriod"/>
            </a:pPr>
            <a:r>
              <a:rPr lang="en-US" sz="1700" b="1" dirty="0">
                <a:latin typeface="Courier New" panose="02070309020205020404" pitchFamily="49" charset="0"/>
                <a:cs typeface="Courier New" panose="02070309020205020404" pitchFamily="49" charset="0"/>
              </a:rPr>
              <a:t>        </a:t>
            </a:r>
            <a:r>
              <a:rPr lang="en-US" sz="1700" b="1" dirty="0">
                <a:solidFill>
                  <a:srgbClr val="130BB5"/>
                </a:solidFill>
                <a:latin typeface="Courier New" panose="02070309020205020404" pitchFamily="49" charset="0"/>
                <a:cs typeface="Courier New" panose="02070309020205020404" pitchFamily="49" charset="0"/>
              </a:rPr>
              <a:t>for</a:t>
            </a:r>
            <a:r>
              <a:rPr lang="en-US" sz="1700" b="1" dirty="0">
                <a:latin typeface="Courier New" panose="02070309020205020404" pitchFamily="49" charset="0"/>
                <a:cs typeface="Courier New" panose="02070309020205020404" pitchFamily="49" charset="0"/>
              </a:rPr>
              <a:t>(</a:t>
            </a:r>
            <a:r>
              <a:rPr lang="en-US" sz="1700" b="1" dirty="0" err="1">
                <a:solidFill>
                  <a:srgbClr val="130BB5"/>
                </a:solidFill>
                <a:latin typeface="Courier New" panose="02070309020205020404" pitchFamily="49" charset="0"/>
                <a:cs typeface="Courier New" panose="02070309020205020404" pitchFamily="49" charset="0"/>
              </a:rPr>
              <a:t>int</a:t>
            </a:r>
            <a:r>
              <a:rPr lang="en-US" sz="1700" b="1" dirty="0">
                <a:latin typeface="Courier New" panose="02070309020205020404" pitchFamily="49" charset="0"/>
                <a:cs typeface="Courier New" panose="02070309020205020404" pitchFamily="49" charset="0"/>
              </a:rPr>
              <a:t> </a:t>
            </a:r>
            <a:r>
              <a:rPr lang="en-US" sz="1700" b="1" dirty="0" err="1">
                <a:latin typeface="Courier New" panose="02070309020205020404" pitchFamily="49" charset="0"/>
                <a:cs typeface="Courier New" panose="02070309020205020404" pitchFamily="49" charset="0"/>
              </a:rPr>
              <a:t>i</a:t>
            </a:r>
            <a:r>
              <a:rPr lang="en-US" sz="1700" b="1" dirty="0">
                <a:latin typeface="Courier New" panose="02070309020205020404" pitchFamily="49" charset="0"/>
                <a:cs typeface="Courier New" panose="02070309020205020404" pitchFamily="49" charset="0"/>
              </a:rPr>
              <a:t>=0;i&lt;</a:t>
            </a:r>
            <a:r>
              <a:rPr lang="en-US" sz="1700" b="1" dirty="0" err="1">
                <a:latin typeface="Courier New" panose="02070309020205020404" pitchFamily="49" charset="0"/>
                <a:cs typeface="Courier New" panose="02070309020205020404" pitchFamily="49" charset="0"/>
              </a:rPr>
              <a:t>c.length;i</a:t>
            </a:r>
            <a:r>
              <a:rPr lang="en-US" sz="1700" b="1" dirty="0">
                <a:latin typeface="Courier New" panose="02070309020205020404" pitchFamily="49" charset="0"/>
                <a:cs typeface="Courier New" panose="02070309020205020404" pitchFamily="49" charset="0"/>
              </a:rPr>
              <a:t>++)</a:t>
            </a:r>
          </a:p>
          <a:p>
            <a:pPr marL="457200" indent="-457200">
              <a:buFont typeface="+mj-lt"/>
              <a:buAutoNum type="arabicPeriod"/>
            </a:pPr>
            <a:r>
              <a:rPr lang="en-US" sz="1700" b="1" dirty="0">
                <a:latin typeface="Courier New" panose="02070309020205020404" pitchFamily="49" charset="0"/>
                <a:cs typeface="Courier New" panose="02070309020205020404" pitchFamily="49" charset="0"/>
              </a:rPr>
              <a:t>        {	</a:t>
            </a:r>
            <a:r>
              <a:rPr lang="en-US" sz="1700" b="1" dirty="0" err="1">
                <a:latin typeface="Courier New" panose="02070309020205020404" pitchFamily="49" charset="0"/>
                <a:cs typeface="Courier New" panose="02070309020205020404" pitchFamily="49" charset="0"/>
              </a:rPr>
              <a:t>out.println</a:t>
            </a:r>
            <a:r>
              <a:rPr lang="en-US" sz="1700" b="1" dirty="0">
                <a:latin typeface="Courier New" panose="02070309020205020404" pitchFamily="49" charset="0"/>
                <a:cs typeface="Courier New" panose="02070309020205020404" pitchFamily="49" charset="0"/>
              </a:rPr>
              <a:t>(</a:t>
            </a:r>
            <a:r>
              <a:rPr lang="en-US" sz="1700" b="1" dirty="0">
                <a:solidFill>
                  <a:schemeClr val="accent6">
                    <a:lumMod val="50000"/>
                  </a:schemeClr>
                </a:solidFill>
                <a:latin typeface="Courier New" panose="02070309020205020404" pitchFamily="49" charset="0"/>
                <a:cs typeface="Courier New" panose="02070309020205020404" pitchFamily="49" charset="0"/>
              </a:rPr>
              <a:t>"</a:t>
            </a:r>
            <a:r>
              <a:rPr lang="en-US" sz="1700" b="1" dirty="0" err="1">
                <a:solidFill>
                  <a:schemeClr val="accent6">
                    <a:lumMod val="50000"/>
                  </a:schemeClr>
                </a:solidFill>
                <a:latin typeface="Courier New" panose="02070309020205020404" pitchFamily="49" charset="0"/>
                <a:cs typeface="Courier New" panose="02070309020205020404" pitchFamily="49" charset="0"/>
              </a:rPr>
              <a:t>CookieName</a:t>
            </a:r>
            <a:r>
              <a:rPr lang="en-US" sz="1700" b="1" dirty="0">
                <a:solidFill>
                  <a:schemeClr val="accent6">
                    <a:lumMod val="50000"/>
                  </a:schemeClr>
                </a:solidFill>
                <a:latin typeface="Courier New" panose="02070309020205020404" pitchFamily="49" charset="0"/>
                <a:cs typeface="Courier New" panose="02070309020205020404" pitchFamily="49" charset="0"/>
              </a:rPr>
              <a:t>="</a:t>
            </a:r>
            <a:r>
              <a:rPr lang="en-US" sz="1700" b="1" dirty="0">
                <a:latin typeface="Courier New" panose="02070309020205020404" pitchFamily="49" charset="0"/>
                <a:cs typeface="Courier New" panose="02070309020205020404" pitchFamily="49" charset="0"/>
              </a:rPr>
              <a:t>+c[</a:t>
            </a:r>
            <a:r>
              <a:rPr lang="en-US" sz="1700" b="1" dirty="0" err="1">
                <a:latin typeface="Courier New" panose="02070309020205020404" pitchFamily="49" charset="0"/>
                <a:cs typeface="Courier New" panose="02070309020205020404" pitchFamily="49" charset="0"/>
              </a:rPr>
              <a:t>i</a:t>
            </a:r>
            <a:r>
              <a:rPr lang="en-US" sz="1700" b="1" dirty="0">
                <a:latin typeface="Courier New" panose="02070309020205020404" pitchFamily="49" charset="0"/>
                <a:cs typeface="Courier New" panose="02070309020205020404" pitchFamily="49" charset="0"/>
              </a:rPr>
              <a:t>].</a:t>
            </a:r>
            <a:r>
              <a:rPr lang="en-US" sz="1700" b="1" dirty="0" err="1">
                <a:latin typeface="Courier New" panose="02070309020205020404" pitchFamily="49" charset="0"/>
                <a:cs typeface="Courier New" panose="02070309020205020404" pitchFamily="49" charset="0"/>
              </a:rPr>
              <a:t>getName</a:t>
            </a:r>
            <a:r>
              <a:rPr lang="en-US" sz="1700" b="1" dirty="0">
                <a:latin typeface="Courier New" panose="02070309020205020404" pitchFamily="49" charset="0"/>
                <a:cs typeface="Courier New" panose="02070309020205020404" pitchFamily="49" charset="0"/>
              </a:rPr>
              <a:t>()+</a:t>
            </a:r>
          </a:p>
          <a:p>
            <a:pPr marL="457200" indent="-457200">
              <a:buFont typeface="+mj-lt"/>
              <a:buAutoNum type="arabicPeriod"/>
            </a:pPr>
            <a:r>
              <a:rPr lang="en-US" sz="1700" b="1" dirty="0">
                <a:solidFill>
                  <a:schemeClr val="accent6">
                    <a:lumMod val="50000"/>
                  </a:schemeClr>
                </a:solidFill>
                <a:latin typeface="Courier New" panose="02070309020205020404" pitchFamily="49" charset="0"/>
                <a:cs typeface="Courier New" panose="02070309020205020404" pitchFamily="49" charset="0"/>
              </a:rPr>
              <a:t>                      "</a:t>
            </a:r>
            <a:r>
              <a:rPr lang="en-US" sz="1700" b="1" dirty="0" err="1">
                <a:solidFill>
                  <a:schemeClr val="accent6">
                    <a:lumMod val="50000"/>
                  </a:schemeClr>
                </a:solidFill>
                <a:latin typeface="Courier New" panose="02070309020205020404" pitchFamily="49" charset="0"/>
                <a:cs typeface="Courier New" panose="02070309020205020404" pitchFamily="49" charset="0"/>
              </a:rPr>
              <a:t>CookieValue</a:t>
            </a:r>
            <a:r>
              <a:rPr lang="en-US" sz="1700" b="1" dirty="0">
                <a:solidFill>
                  <a:schemeClr val="accent6">
                    <a:lumMod val="50000"/>
                  </a:schemeClr>
                </a:solidFill>
                <a:latin typeface="Courier New" panose="02070309020205020404" pitchFamily="49" charset="0"/>
                <a:cs typeface="Courier New" panose="02070309020205020404" pitchFamily="49" charset="0"/>
              </a:rPr>
              <a:t>="</a:t>
            </a:r>
            <a:r>
              <a:rPr lang="en-US" sz="1700" b="1" dirty="0">
                <a:latin typeface="Courier New" panose="02070309020205020404" pitchFamily="49" charset="0"/>
                <a:cs typeface="Courier New" panose="02070309020205020404" pitchFamily="49" charset="0"/>
              </a:rPr>
              <a:t>+c[</a:t>
            </a:r>
            <a:r>
              <a:rPr lang="en-US" sz="1700" b="1" dirty="0" err="1">
                <a:latin typeface="Courier New" panose="02070309020205020404" pitchFamily="49" charset="0"/>
                <a:cs typeface="Courier New" panose="02070309020205020404" pitchFamily="49" charset="0"/>
              </a:rPr>
              <a:t>i</a:t>
            </a:r>
            <a:r>
              <a:rPr lang="en-US" sz="1700" b="1" dirty="0">
                <a:latin typeface="Courier New" panose="02070309020205020404" pitchFamily="49" charset="0"/>
                <a:cs typeface="Courier New" panose="02070309020205020404" pitchFamily="49" charset="0"/>
              </a:rPr>
              <a:t>].</a:t>
            </a:r>
            <a:r>
              <a:rPr lang="en-US" sz="1700" b="1" dirty="0" err="1">
                <a:latin typeface="Courier New" panose="02070309020205020404" pitchFamily="49" charset="0"/>
                <a:cs typeface="Courier New" panose="02070309020205020404" pitchFamily="49" charset="0"/>
              </a:rPr>
              <a:t>getValue</a:t>
            </a:r>
            <a:r>
              <a:rPr lang="en-US" sz="1700" b="1" dirty="0">
                <a:latin typeface="Courier New" panose="02070309020205020404" pitchFamily="49" charset="0"/>
                <a:cs typeface="Courier New" panose="02070309020205020404" pitchFamily="49" charset="0"/>
              </a:rPr>
              <a:t>());}</a:t>
            </a:r>
          </a:p>
          <a:p>
            <a:pPr marL="457200" indent="-457200">
              <a:buFont typeface="+mj-lt"/>
              <a:buAutoNum type="arabicPeriod"/>
            </a:pPr>
            <a:r>
              <a:rPr lang="en-US" sz="1700" b="1" dirty="0">
                <a:latin typeface="Courier New" panose="02070309020205020404" pitchFamily="49" charset="0"/>
                <a:cs typeface="Courier New" panose="02070309020205020404" pitchFamily="49" charset="0"/>
              </a:rPr>
              <a:t>           </a:t>
            </a:r>
            <a:r>
              <a:rPr lang="en-US" sz="1700" b="1" dirty="0">
                <a:solidFill>
                  <a:schemeClr val="tx1">
                    <a:lumMod val="65000"/>
                    <a:lumOff val="35000"/>
                  </a:schemeClr>
                </a:solidFill>
                <a:latin typeface="Courier New" panose="02070309020205020404" pitchFamily="49" charset="0"/>
                <a:cs typeface="Courier New" panose="02070309020205020404" pitchFamily="49" charset="0"/>
              </a:rPr>
              <a:t>//to add another cookie</a:t>
            </a:r>
          </a:p>
          <a:p>
            <a:pPr marL="457200" indent="-457200">
              <a:buFont typeface="+mj-lt"/>
              <a:buAutoNum type="arabicPeriod"/>
            </a:pPr>
            <a:r>
              <a:rPr lang="en-US" sz="1700" b="1" dirty="0">
                <a:latin typeface="Courier New" panose="02070309020205020404" pitchFamily="49" charset="0"/>
                <a:cs typeface="Courier New" panose="02070309020205020404" pitchFamily="49" charset="0"/>
              </a:rPr>
              <a:t>           Cookie c1 = </a:t>
            </a:r>
            <a:r>
              <a:rPr lang="en-US" sz="1700" b="1" dirty="0">
                <a:solidFill>
                  <a:srgbClr val="130BB5"/>
                </a:solidFill>
                <a:latin typeface="Courier New" panose="02070309020205020404" pitchFamily="49" charset="0"/>
                <a:cs typeface="Courier New" panose="02070309020205020404" pitchFamily="49" charset="0"/>
              </a:rPr>
              <a:t>new</a:t>
            </a:r>
            <a:r>
              <a:rPr lang="en-US" sz="1700" b="1" dirty="0">
                <a:latin typeface="Courier New" panose="02070309020205020404" pitchFamily="49" charset="0"/>
                <a:cs typeface="Courier New" panose="02070309020205020404" pitchFamily="49" charset="0"/>
              </a:rPr>
              <a:t> Cookie(</a:t>
            </a:r>
            <a:r>
              <a:rPr lang="en-US" sz="1700" b="1" dirty="0">
                <a:solidFill>
                  <a:schemeClr val="accent6">
                    <a:lumMod val="50000"/>
                  </a:schemeClr>
                </a:solidFill>
                <a:latin typeface="Courier New" panose="02070309020205020404" pitchFamily="49" charset="0"/>
                <a:cs typeface="Courier New" panose="02070309020205020404" pitchFamily="49" charset="0"/>
              </a:rPr>
              <a:t>"c2"</a:t>
            </a:r>
            <a:r>
              <a:rPr lang="en-US" sz="1700" b="1" dirty="0">
                <a:latin typeface="Courier New" panose="02070309020205020404" pitchFamily="49" charset="0"/>
                <a:cs typeface="Courier New" panose="02070309020205020404" pitchFamily="49" charset="0"/>
              </a:rPr>
              <a:t>,</a:t>
            </a:r>
            <a:r>
              <a:rPr lang="en-US" sz="1700" b="1" dirty="0">
                <a:solidFill>
                  <a:schemeClr val="accent6">
                    <a:lumMod val="50000"/>
                  </a:schemeClr>
                </a:solidFill>
                <a:latin typeface="Courier New" panose="02070309020205020404" pitchFamily="49" charset="0"/>
                <a:cs typeface="Courier New" panose="02070309020205020404" pitchFamily="49" charset="0"/>
              </a:rPr>
              <a:t>"054"</a:t>
            </a:r>
            <a:r>
              <a:rPr lang="en-US" sz="1700" b="1" dirty="0">
                <a:latin typeface="Courier New" panose="02070309020205020404" pitchFamily="49" charset="0"/>
                <a:cs typeface="Courier New" panose="02070309020205020404" pitchFamily="49" charset="0"/>
              </a:rPr>
              <a:t>);</a:t>
            </a:r>
          </a:p>
          <a:p>
            <a:pPr marL="457200" indent="-457200">
              <a:buFont typeface="+mj-lt"/>
              <a:buAutoNum type="arabicPeriod"/>
            </a:pPr>
            <a:r>
              <a:rPr lang="en-US" sz="1700" b="1" dirty="0">
                <a:latin typeface="Courier New" panose="02070309020205020404" pitchFamily="49" charset="0"/>
                <a:cs typeface="Courier New" panose="02070309020205020404" pitchFamily="49" charset="0"/>
              </a:rPr>
              <a:t>           </a:t>
            </a:r>
            <a:r>
              <a:rPr lang="en-US" sz="1700" b="1" dirty="0" err="1">
                <a:latin typeface="Courier New" panose="02070309020205020404" pitchFamily="49" charset="0"/>
                <a:cs typeface="Courier New" panose="02070309020205020404" pitchFamily="49" charset="0"/>
              </a:rPr>
              <a:t>response.addCookie</a:t>
            </a:r>
            <a:r>
              <a:rPr lang="en-US" sz="1700" b="1" dirty="0">
                <a:latin typeface="Courier New" panose="02070309020205020404" pitchFamily="49" charset="0"/>
                <a:cs typeface="Courier New" panose="02070309020205020404" pitchFamily="49" charset="0"/>
              </a:rPr>
              <a:t>(c1);</a:t>
            </a:r>
          </a:p>
          <a:p>
            <a:pPr marL="457200" indent="-457200">
              <a:buFont typeface="+mj-lt"/>
              <a:buAutoNum type="arabicPeriod"/>
            </a:pPr>
            <a:r>
              <a:rPr lang="en-US" sz="1700" b="1" dirty="0">
                <a:latin typeface="Courier New" panose="02070309020205020404" pitchFamily="49" charset="0"/>
                <a:cs typeface="Courier New" panose="02070309020205020404" pitchFamily="49" charset="0"/>
              </a:rPr>
              <a:t>        String path=</a:t>
            </a:r>
            <a:r>
              <a:rPr lang="en-US" sz="1700" b="1" dirty="0">
                <a:solidFill>
                  <a:schemeClr val="accent6">
                    <a:lumMod val="50000"/>
                  </a:schemeClr>
                </a:solidFill>
                <a:latin typeface="Courier New" panose="02070309020205020404" pitchFamily="49" charset="0"/>
                <a:cs typeface="Courier New" panose="02070309020205020404" pitchFamily="49" charset="0"/>
              </a:rPr>
              <a:t>"/Session/Cookie3"</a:t>
            </a:r>
            <a:r>
              <a:rPr lang="en-US" sz="1700" b="1" dirty="0">
                <a:latin typeface="Courier New" panose="02070309020205020404" pitchFamily="49" charset="0"/>
                <a:cs typeface="Courier New" panose="02070309020205020404" pitchFamily="49" charset="0"/>
              </a:rPr>
              <a:t>;</a:t>
            </a:r>
          </a:p>
          <a:p>
            <a:pPr marL="457200" indent="-457200">
              <a:buFont typeface="+mj-lt"/>
              <a:buAutoNum type="arabicPeriod"/>
            </a:pPr>
            <a:r>
              <a:rPr lang="en-US" sz="1700" b="1" dirty="0">
                <a:latin typeface="Courier New" panose="02070309020205020404" pitchFamily="49" charset="0"/>
                <a:cs typeface="Courier New" panose="02070309020205020404" pitchFamily="49" charset="0"/>
              </a:rPr>
              <a:t>        </a:t>
            </a:r>
            <a:r>
              <a:rPr lang="en-US" sz="1700" b="1" dirty="0" err="1">
                <a:latin typeface="Courier New" panose="02070309020205020404" pitchFamily="49" charset="0"/>
                <a:cs typeface="Courier New" panose="02070309020205020404" pitchFamily="49" charset="0"/>
              </a:rPr>
              <a:t>out.println</a:t>
            </a:r>
            <a:r>
              <a:rPr lang="en-US" sz="1700" b="1" dirty="0">
                <a:latin typeface="Courier New" panose="02070309020205020404" pitchFamily="49" charset="0"/>
                <a:cs typeface="Courier New" panose="02070309020205020404" pitchFamily="49" charset="0"/>
              </a:rPr>
              <a:t>(</a:t>
            </a:r>
            <a:r>
              <a:rPr lang="en-US" sz="1700" b="1" dirty="0">
                <a:solidFill>
                  <a:schemeClr val="accent6">
                    <a:lumMod val="50000"/>
                  </a:schemeClr>
                </a:solidFill>
                <a:latin typeface="Courier New" panose="02070309020205020404" pitchFamily="49" charset="0"/>
                <a:cs typeface="Courier New" panose="02070309020205020404" pitchFamily="49" charset="0"/>
              </a:rPr>
              <a:t>"&lt;a </a:t>
            </a:r>
            <a:r>
              <a:rPr lang="en-US" sz="1700" b="1" dirty="0" err="1">
                <a:solidFill>
                  <a:schemeClr val="accent6">
                    <a:lumMod val="50000"/>
                  </a:schemeClr>
                </a:solidFill>
                <a:latin typeface="Courier New" panose="02070309020205020404" pitchFamily="49" charset="0"/>
                <a:cs typeface="Courier New" panose="02070309020205020404" pitchFamily="49" charset="0"/>
              </a:rPr>
              <a:t>href</a:t>
            </a:r>
            <a:r>
              <a:rPr lang="en-US" sz="1700" b="1" dirty="0">
                <a:solidFill>
                  <a:schemeClr val="accent6">
                    <a:lumMod val="50000"/>
                  </a:schemeClr>
                </a:solidFill>
                <a:latin typeface="Courier New" panose="02070309020205020404" pitchFamily="49" charset="0"/>
                <a:cs typeface="Courier New" panose="02070309020205020404" pitchFamily="49" charset="0"/>
              </a:rPr>
              <a:t>="</a:t>
            </a:r>
            <a:r>
              <a:rPr lang="en-US" sz="1700" b="1" dirty="0">
                <a:latin typeface="Courier New" panose="02070309020205020404" pitchFamily="49" charset="0"/>
                <a:cs typeface="Courier New" panose="02070309020205020404" pitchFamily="49" charset="0"/>
              </a:rPr>
              <a:t>+path+</a:t>
            </a:r>
            <a:r>
              <a:rPr lang="en-US" sz="1700" b="1" dirty="0">
                <a:solidFill>
                  <a:schemeClr val="accent6">
                    <a:lumMod val="50000"/>
                  </a:schemeClr>
                </a:solidFill>
                <a:latin typeface="Courier New" panose="02070309020205020404" pitchFamily="49" charset="0"/>
                <a:cs typeface="Courier New" panose="02070309020205020404" pitchFamily="49" charset="0"/>
              </a:rPr>
              <a:t>"&gt;next page&lt;/a&gt;"</a:t>
            </a:r>
            <a:r>
              <a:rPr lang="en-US" sz="1700" b="1" dirty="0">
                <a:latin typeface="Courier New" panose="02070309020205020404" pitchFamily="49" charset="0"/>
                <a:cs typeface="Courier New" panose="02070309020205020404" pitchFamily="49" charset="0"/>
              </a:rPr>
              <a:t>);}}</a:t>
            </a:r>
          </a:p>
        </p:txBody>
      </p:sp>
      <p:sp>
        <p:nvSpPr>
          <p:cNvPr id="4" name="Slide Number Placeholder 3"/>
          <p:cNvSpPr>
            <a:spLocks noGrp="1"/>
          </p:cNvSpPr>
          <p:nvPr>
            <p:ph type="sldNum" sz="quarter" idx="12"/>
          </p:nvPr>
        </p:nvSpPr>
        <p:spPr/>
        <p:txBody>
          <a:bodyPr/>
          <a:lstStyle/>
          <a:p>
            <a:fld id="{5EA8BEFB-AE5B-48F9-BBAD-B489CDE48C80}" type="slidenum">
              <a:rPr lang="en-US" smtClean="0"/>
              <a:pPr/>
              <a:t>38</a:t>
            </a:fld>
            <a:endParaRPr lang="en-US" dirty="0"/>
          </a:p>
        </p:txBody>
      </p:sp>
      <p:sp>
        <p:nvSpPr>
          <p:cNvPr id="5" name="Wave 4"/>
          <p:cNvSpPr/>
          <p:nvPr/>
        </p:nvSpPr>
        <p:spPr>
          <a:xfrm>
            <a:off x="7315200" y="914400"/>
            <a:ext cx="1828800" cy="533400"/>
          </a:xfrm>
          <a:prstGeom prst="wave">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2"/>
                </a:solidFill>
              </a:rPr>
              <a:t>Cookie2.java</a:t>
            </a:r>
          </a:p>
        </p:txBody>
      </p:sp>
    </p:spTree>
    <p:extLst>
      <p:ext uri="{BB962C8B-B14F-4D97-AF65-F5344CB8AC3E}">
        <p14:creationId xmlns:p14="http://schemas.microsoft.com/office/powerpoint/2010/main" val="2894681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 calcmode="lin" valueType="num">
                                      <p:cBhvr additive="base">
                                        <p:cTn id="11"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 calcmode="lin" valueType="num">
                                      <p:cBhvr additive="base">
                                        <p:cTn id="1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 calcmode="lin" valueType="num">
                                      <p:cBhvr additive="base">
                                        <p:cTn id="2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anim calcmode="lin" valueType="num">
                                      <p:cBhvr additive="base">
                                        <p:cTn id="2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 calcmode="lin" valueType="num">
                                      <p:cBhvr additive="base">
                                        <p:cTn id="3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3">
                                            <p:txEl>
                                              <p:pRg st="5" end="5"/>
                                            </p:txEl>
                                          </p:spTgt>
                                        </p:tgtEl>
                                        <p:attrNameLst>
                                          <p:attrName>style.visibility</p:attrName>
                                        </p:attrNameLst>
                                      </p:cBhvr>
                                      <p:to>
                                        <p:strVal val="visible"/>
                                      </p:to>
                                    </p:set>
                                    <p:anim calcmode="lin" valueType="num">
                                      <p:cBhvr additive="base">
                                        <p:cTn id="41"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3">
                                            <p:txEl>
                                              <p:pRg st="6" end="6"/>
                                            </p:txEl>
                                          </p:spTgt>
                                        </p:tgtEl>
                                        <p:attrNameLst>
                                          <p:attrName>style.visibility</p:attrName>
                                        </p:attrNameLst>
                                      </p:cBhvr>
                                      <p:to>
                                        <p:strVal val="visible"/>
                                      </p:to>
                                    </p:set>
                                    <p:anim calcmode="lin" valueType="num">
                                      <p:cBhvr additive="base">
                                        <p:cTn id="47"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nodeType="clickEffect">
                                  <p:stCondLst>
                                    <p:cond delay="0"/>
                                  </p:stCondLst>
                                  <p:childTnLst>
                                    <p:set>
                                      <p:cBhvr>
                                        <p:cTn id="52" dur="1" fill="hold">
                                          <p:stCondLst>
                                            <p:cond delay="0"/>
                                          </p:stCondLst>
                                        </p:cTn>
                                        <p:tgtEl>
                                          <p:spTgt spid="3">
                                            <p:txEl>
                                              <p:pRg st="7" end="7"/>
                                            </p:txEl>
                                          </p:spTgt>
                                        </p:tgtEl>
                                        <p:attrNameLst>
                                          <p:attrName>style.visibility</p:attrName>
                                        </p:attrNameLst>
                                      </p:cBhvr>
                                      <p:to>
                                        <p:strVal val="visible"/>
                                      </p:to>
                                    </p:set>
                                    <p:anim calcmode="lin" valueType="num">
                                      <p:cBhvr additive="base">
                                        <p:cTn id="53"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4"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nodeType="clickEffect">
                                  <p:stCondLst>
                                    <p:cond delay="0"/>
                                  </p:stCondLst>
                                  <p:childTnLst>
                                    <p:set>
                                      <p:cBhvr>
                                        <p:cTn id="58" dur="1" fill="hold">
                                          <p:stCondLst>
                                            <p:cond delay="0"/>
                                          </p:stCondLst>
                                        </p:cTn>
                                        <p:tgtEl>
                                          <p:spTgt spid="3">
                                            <p:txEl>
                                              <p:pRg st="8" end="8"/>
                                            </p:txEl>
                                          </p:spTgt>
                                        </p:tgtEl>
                                        <p:attrNameLst>
                                          <p:attrName>style.visibility</p:attrName>
                                        </p:attrNameLst>
                                      </p:cBhvr>
                                      <p:to>
                                        <p:strVal val="visible"/>
                                      </p:to>
                                    </p:set>
                                    <p:anim calcmode="lin" valueType="num">
                                      <p:cBhvr additive="base">
                                        <p:cTn id="59"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60"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2" presetClass="entr" presetSubtype="4" fill="hold" nodeType="clickEffect">
                                  <p:stCondLst>
                                    <p:cond delay="0"/>
                                  </p:stCondLst>
                                  <p:childTnLst>
                                    <p:set>
                                      <p:cBhvr>
                                        <p:cTn id="64" dur="1" fill="hold">
                                          <p:stCondLst>
                                            <p:cond delay="0"/>
                                          </p:stCondLst>
                                        </p:cTn>
                                        <p:tgtEl>
                                          <p:spTgt spid="3">
                                            <p:txEl>
                                              <p:pRg st="9" end="9"/>
                                            </p:txEl>
                                          </p:spTgt>
                                        </p:tgtEl>
                                        <p:attrNameLst>
                                          <p:attrName>style.visibility</p:attrName>
                                        </p:attrNameLst>
                                      </p:cBhvr>
                                      <p:to>
                                        <p:strVal val="visible"/>
                                      </p:to>
                                    </p:set>
                                    <p:anim calcmode="lin" valueType="num">
                                      <p:cBhvr additive="base">
                                        <p:cTn id="65"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66" dur="500" fill="hold"/>
                                        <p:tgtEl>
                                          <p:spTgt spid="3">
                                            <p:txEl>
                                              <p:pRg st="9" end="9"/>
                                            </p:txEl>
                                          </p:spTgt>
                                        </p:tgtEl>
                                        <p:attrNameLst>
                                          <p:attrName>ppt_y</p:attrName>
                                        </p:attrNameLst>
                                      </p:cBhvr>
                                      <p:tavLst>
                                        <p:tav tm="0">
                                          <p:val>
                                            <p:strVal val="1+#ppt_h/2"/>
                                          </p:val>
                                        </p:tav>
                                        <p:tav tm="100000">
                                          <p:val>
                                            <p:strVal val="#ppt_y"/>
                                          </p:val>
                                        </p:tav>
                                      </p:tavLst>
                                    </p:anim>
                                  </p:childTnLst>
                                </p:cTn>
                              </p:par>
                              <p:par>
                                <p:cTn id="67" presetID="2" presetClass="entr" presetSubtype="4" fill="hold" nodeType="withEffect">
                                  <p:stCondLst>
                                    <p:cond delay="0"/>
                                  </p:stCondLst>
                                  <p:childTnLst>
                                    <p:set>
                                      <p:cBhvr>
                                        <p:cTn id="68" dur="1" fill="hold">
                                          <p:stCondLst>
                                            <p:cond delay="0"/>
                                          </p:stCondLst>
                                        </p:cTn>
                                        <p:tgtEl>
                                          <p:spTgt spid="3">
                                            <p:txEl>
                                              <p:pRg st="10" end="10"/>
                                            </p:txEl>
                                          </p:spTgt>
                                        </p:tgtEl>
                                        <p:attrNameLst>
                                          <p:attrName>style.visibility</p:attrName>
                                        </p:attrNameLst>
                                      </p:cBhvr>
                                      <p:to>
                                        <p:strVal val="visible"/>
                                      </p:to>
                                    </p:set>
                                    <p:anim calcmode="lin" valueType="num">
                                      <p:cBhvr additive="base">
                                        <p:cTn id="69"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70" dur="500" fill="hold"/>
                                        <p:tgtEl>
                                          <p:spTgt spid="3">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2" presetClass="entr" presetSubtype="4" fill="hold" nodeType="clickEffect">
                                  <p:stCondLst>
                                    <p:cond delay="0"/>
                                  </p:stCondLst>
                                  <p:childTnLst>
                                    <p:set>
                                      <p:cBhvr>
                                        <p:cTn id="74" dur="1" fill="hold">
                                          <p:stCondLst>
                                            <p:cond delay="0"/>
                                          </p:stCondLst>
                                        </p:cTn>
                                        <p:tgtEl>
                                          <p:spTgt spid="3">
                                            <p:txEl>
                                              <p:pRg st="11" end="11"/>
                                            </p:txEl>
                                          </p:spTgt>
                                        </p:tgtEl>
                                        <p:attrNameLst>
                                          <p:attrName>style.visibility</p:attrName>
                                        </p:attrNameLst>
                                      </p:cBhvr>
                                      <p:to>
                                        <p:strVal val="visible"/>
                                      </p:to>
                                    </p:set>
                                    <p:anim calcmode="lin" valueType="num">
                                      <p:cBhvr additive="base">
                                        <p:cTn id="75" dur="500" fill="hold"/>
                                        <p:tgtEl>
                                          <p:spTgt spid="3">
                                            <p:txEl>
                                              <p:pRg st="11" end="11"/>
                                            </p:txEl>
                                          </p:spTgt>
                                        </p:tgtEl>
                                        <p:attrNameLst>
                                          <p:attrName>ppt_x</p:attrName>
                                        </p:attrNameLst>
                                      </p:cBhvr>
                                      <p:tavLst>
                                        <p:tav tm="0">
                                          <p:val>
                                            <p:strVal val="#ppt_x"/>
                                          </p:val>
                                        </p:tav>
                                        <p:tav tm="100000">
                                          <p:val>
                                            <p:strVal val="#ppt_x"/>
                                          </p:val>
                                        </p:tav>
                                      </p:tavLst>
                                    </p:anim>
                                    <p:anim calcmode="lin" valueType="num">
                                      <p:cBhvr additive="base">
                                        <p:cTn id="76" dur="500" fill="hold"/>
                                        <p:tgtEl>
                                          <p:spTgt spid="3">
                                            <p:txEl>
                                              <p:pRg st="11" end="11"/>
                                            </p:txEl>
                                          </p:spTgt>
                                        </p:tgtEl>
                                        <p:attrNameLst>
                                          <p:attrName>ppt_y</p:attrName>
                                        </p:attrNameLst>
                                      </p:cBhvr>
                                      <p:tavLst>
                                        <p:tav tm="0">
                                          <p:val>
                                            <p:strVal val="1+#ppt_h/2"/>
                                          </p:val>
                                        </p:tav>
                                        <p:tav tm="100000">
                                          <p:val>
                                            <p:strVal val="#ppt_y"/>
                                          </p:val>
                                        </p:tav>
                                      </p:tavLst>
                                    </p:anim>
                                  </p:childTnLst>
                                </p:cTn>
                              </p:par>
                            </p:childTnLst>
                          </p:cTn>
                        </p:par>
                      </p:childTnLst>
                    </p:cTn>
                  </p:par>
                  <p:par>
                    <p:cTn id="77" fill="hold">
                      <p:stCondLst>
                        <p:cond delay="indefinite"/>
                      </p:stCondLst>
                      <p:childTnLst>
                        <p:par>
                          <p:cTn id="78" fill="hold">
                            <p:stCondLst>
                              <p:cond delay="0"/>
                            </p:stCondLst>
                            <p:childTnLst>
                              <p:par>
                                <p:cTn id="79" presetID="2" presetClass="entr" presetSubtype="4" fill="hold" nodeType="clickEffect">
                                  <p:stCondLst>
                                    <p:cond delay="0"/>
                                  </p:stCondLst>
                                  <p:childTnLst>
                                    <p:set>
                                      <p:cBhvr>
                                        <p:cTn id="80" dur="1" fill="hold">
                                          <p:stCondLst>
                                            <p:cond delay="0"/>
                                          </p:stCondLst>
                                        </p:cTn>
                                        <p:tgtEl>
                                          <p:spTgt spid="3">
                                            <p:txEl>
                                              <p:pRg st="12" end="12"/>
                                            </p:txEl>
                                          </p:spTgt>
                                        </p:tgtEl>
                                        <p:attrNameLst>
                                          <p:attrName>style.visibility</p:attrName>
                                        </p:attrNameLst>
                                      </p:cBhvr>
                                      <p:to>
                                        <p:strVal val="visible"/>
                                      </p:to>
                                    </p:set>
                                    <p:anim calcmode="lin" valueType="num">
                                      <p:cBhvr additive="base">
                                        <p:cTn id="81" dur="500" fill="hold"/>
                                        <p:tgtEl>
                                          <p:spTgt spid="3">
                                            <p:txEl>
                                              <p:pRg st="12" end="12"/>
                                            </p:txEl>
                                          </p:spTgt>
                                        </p:tgtEl>
                                        <p:attrNameLst>
                                          <p:attrName>ppt_x</p:attrName>
                                        </p:attrNameLst>
                                      </p:cBhvr>
                                      <p:tavLst>
                                        <p:tav tm="0">
                                          <p:val>
                                            <p:strVal val="#ppt_x"/>
                                          </p:val>
                                        </p:tav>
                                        <p:tav tm="100000">
                                          <p:val>
                                            <p:strVal val="#ppt_x"/>
                                          </p:val>
                                        </p:tav>
                                      </p:tavLst>
                                    </p:anim>
                                    <p:anim calcmode="lin" valueType="num">
                                      <p:cBhvr additive="base">
                                        <p:cTn id="82" dur="500" fill="hold"/>
                                        <p:tgtEl>
                                          <p:spTgt spid="3">
                                            <p:txEl>
                                              <p:pRg st="12" end="12"/>
                                            </p:txEl>
                                          </p:spTgt>
                                        </p:tgtEl>
                                        <p:attrNameLst>
                                          <p:attrName>ppt_y</p:attrName>
                                        </p:attrNameLst>
                                      </p:cBhvr>
                                      <p:tavLst>
                                        <p:tav tm="0">
                                          <p:val>
                                            <p:strVal val="1+#ppt_h/2"/>
                                          </p:val>
                                        </p:tav>
                                        <p:tav tm="100000">
                                          <p:val>
                                            <p:strVal val="#ppt_y"/>
                                          </p:val>
                                        </p:tav>
                                      </p:tavLst>
                                    </p:anim>
                                  </p:childTnLst>
                                </p:cTn>
                              </p:par>
                            </p:childTnLst>
                          </p:cTn>
                        </p:par>
                      </p:childTnLst>
                    </p:cTn>
                  </p:par>
                  <p:par>
                    <p:cTn id="83" fill="hold">
                      <p:stCondLst>
                        <p:cond delay="indefinite"/>
                      </p:stCondLst>
                      <p:childTnLst>
                        <p:par>
                          <p:cTn id="84" fill="hold">
                            <p:stCondLst>
                              <p:cond delay="0"/>
                            </p:stCondLst>
                            <p:childTnLst>
                              <p:par>
                                <p:cTn id="85" presetID="2" presetClass="entr" presetSubtype="4" fill="hold" nodeType="clickEffect">
                                  <p:stCondLst>
                                    <p:cond delay="0"/>
                                  </p:stCondLst>
                                  <p:childTnLst>
                                    <p:set>
                                      <p:cBhvr>
                                        <p:cTn id="86" dur="1" fill="hold">
                                          <p:stCondLst>
                                            <p:cond delay="0"/>
                                          </p:stCondLst>
                                        </p:cTn>
                                        <p:tgtEl>
                                          <p:spTgt spid="3">
                                            <p:txEl>
                                              <p:pRg st="13" end="13"/>
                                            </p:txEl>
                                          </p:spTgt>
                                        </p:tgtEl>
                                        <p:attrNameLst>
                                          <p:attrName>style.visibility</p:attrName>
                                        </p:attrNameLst>
                                      </p:cBhvr>
                                      <p:to>
                                        <p:strVal val="visible"/>
                                      </p:to>
                                    </p:set>
                                    <p:anim calcmode="lin" valueType="num">
                                      <p:cBhvr additive="base">
                                        <p:cTn id="87" dur="500" fill="hold"/>
                                        <p:tgtEl>
                                          <p:spTgt spid="3">
                                            <p:txEl>
                                              <p:pRg st="13" end="13"/>
                                            </p:txEl>
                                          </p:spTgt>
                                        </p:tgtEl>
                                        <p:attrNameLst>
                                          <p:attrName>ppt_x</p:attrName>
                                        </p:attrNameLst>
                                      </p:cBhvr>
                                      <p:tavLst>
                                        <p:tav tm="0">
                                          <p:val>
                                            <p:strVal val="#ppt_x"/>
                                          </p:val>
                                        </p:tav>
                                        <p:tav tm="100000">
                                          <p:val>
                                            <p:strVal val="#ppt_x"/>
                                          </p:val>
                                        </p:tav>
                                      </p:tavLst>
                                    </p:anim>
                                    <p:anim calcmode="lin" valueType="num">
                                      <p:cBhvr additive="base">
                                        <p:cTn id="88" dur="500" fill="hold"/>
                                        <p:tgtEl>
                                          <p:spTgt spid="3">
                                            <p:txEl>
                                              <p:pRg st="13" end="1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Session Management: Cookies </a:t>
            </a:r>
          </a:p>
        </p:txBody>
      </p:sp>
      <p:sp>
        <p:nvSpPr>
          <p:cNvPr id="4" name="Slide Number Placeholder 3"/>
          <p:cNvSpPr>
            <a:spLocks noGrp="1"/>
          </p:cNvSpPr>
          <p:nvPr>
            <p:ph type="sldNum" sz="quarter" idx="12"/>
          </p:nvPr>
        </p:nvSpPr>
        <p:spPr/>
        <p:txBody>
          <a:bodyPr/>
          <a:lstStyle/>
          <a:p>
            <a:fld id="{5EA8BEFB-AE5B-48F9-BBAD-B489CDE48C80}" type="slidenum">
              <a:rPr lang="en-US" smtClean="0"/>
              <a:pPr/>
              <a:t>39</a:t>
            </a:fld>
            <a:endParaRPr lang="en-US"/>
          </a:p>
        </p:txBody>
      </p:sp>
      <p:pic>
        <p:nvPicPr>
          <p:cNvPr id="5" name="Picture 4"/>
          <p:cNvPicPr>
            <a:picLocks noChangeAspect="1"/>
          </p:cNvPicPr>
          <p:nvPr/>
        </p:nvPicPr>
        <p:blipFill>
          <a:blip r:embed="rId2"/>
          <a:stretch>
            <a:fillRect/>
          </a:stretch>
        </p:blipFill>
        <p:spPr>
          <a:xfrm>
            <a:off x="190500" y="1524000"/>
            <a:ext cx="8808440" cy="2743200"/>
          </a:xfrm>
          <a:prstGeom prst="rect">
            <a:avLst/>
          </a:prstGeom>
        </p:spPr>
      </p:pic>
      <p:sp>
        <p:nvSpPr>
          <p:cNvPr id="6" name="TextBox 5"/>
          <p:cNvSpPr txBox="1"/>
          <p:nvPr/>
        </p:nvSpPr>
        <p:spPr>
          <a:xfrm>
            <a:off x="190500" y="1175140"/>
            <a:ext cx="7048500" cy="369332"/>
          </a:xfrm>
          <a:prstGeom prst="rect">
            <a:avLst/>
          </a:prstGeom>
          <a:noFill/>
        </p:spPr>
        <p:txBody>
          <a:bodyPr wrap="square" rtlCol="0">
            <a:spAutoFit/>
          </a:bodyPr>
          <a:lstStyle/>
          <a:p>
            <a:r>
              <a:rPr lang="en-US" b="1" dirty="0"/>
              <a:t>Output: Cookie1.java </a:t>
            </a:r>
            <a:r>
              <a:rPr lang="en-US" dirty="0"/>
              <a:t>[</a:t>
            </a:r>
            <a:r>
              <a:rPr lang="en-US" dirty="0" err="1"/>
              <a:t>Retrive</a:t>
            </a:r>
            <a:r>
              <a:rPr lang="en-US" dirty="0"/>
              <a:t> Cookie and add one more cookie]</a:t>
            </a:r>
          </a:p>
        </p:txBody>
      </p:sp>
    </p:spTree>
    <p:extLst>
      <p:ext uri="{BB962C8B-B14F-4D97-AF65-F5344CB8AC3E}">
        <p14:creationId xmlns:p14="http://schemas.microsoft.com/office/powerpoint/2010/main" val="17440722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Session Management in Servlets</a:t>
            </a:r>
          </a:p>
        </p:txBody>
      </p:sp>
      <p:sp>
        <p:nvSpPr>
          <p:cNvPr id="3" name="Content Placeholder 2"/>
          <p:cNvSpPr>
            <a:spLocks noGrp="1"/>
          </p:cNvSpPr>
          <p:nvPr>
            <p:ph idx="1"/>
          </p:nvPr>
        </p:nvSpPr>
        <p:spPr/>
        <p:txBody>
          <a:bodyPr>
            <a:normAutofit fontScale="92500"/>
          </a:bodyPr>
          <a:lstStyle/>
          <a:p>
            <a:pPr marL="0" indent="0">
              <a:lnSpc>
                <a:spcPct val="200000"/>
              </a:lnSpc>
              <a:buNone/>
            </a:pPr>
            <a:r>
              <a:rPr lang="en-US" sz="2800" b="1" dirty="0"/>
              <a:t>What is Session?</a:t>
            </a:r>
          </a:p>
          <a:p>
            <a:pPr marL="0" indent="0" algn="ctr">
              <a:lnSpc>
                <a:spcPct val="200000"/>
              </a:lnSpc>
              <a:buNone/>
            </a:pPr>
            <a:r>
              <a:rPr lang="en-US" sz="2800" i="1" dirty="0"/>
              <a:t>A session refers to the entire interaction between </a:t>
            </a:r>
          </a:p>
          <a:p>
            <a:pPr marL="0" indent="0" algn="ctr">
              <a:lnSpc>
                <a:spcPct val="200000"/>
              </a:lnSpc>
              <a:buNone/>
            </a:pPr>
            <a:r>
              <a:rPr lang="en-US" sz="2800" i="1" dirty="0"/>
              <a:t>a client and a server </a:t>
            </a:r>
          </a:p>
          <a:p>
            <a:pPr marL="0" indent="0" algn="ctr">
              <a:lnSpc>
                <a:spcPct val="200000"/>
              </a:lnSpc>
              <a:buNone/>
            </a:pPr>
            <a:r>
              <a:rPr lang="en-US" sz="2800" i="1" dirty="0"/>
              <a:t>from the time of the client’s first request,</a:t>
            </a:r>
          </a:p>
          <a:p>
            <a:pPr marL="0" indent="0" algn="ctr">
              <a:lnSpc>
                <a:spcPct val="200000"/>
              </a:lnSpc>
              <a:buNone/>
            </a:pPr>
            <a:r>
              <a:rPr lang="en-US" sz="2800" i="1" dirty="0"/>
              <a:t> which generally begins the session, </a:t>
            </a:r>
          </a:p>
          <a:p>
            <a:pPr marL="0" indent="0" algn="ctr">
              <a:lnSpc>
                <a:spcPct val="200000"/>
              </a:lnSpc>
              <a:buNone/>
            </a:pPr>
            <a:r>
              <a:rPr lang="en-US" sz="2800" i="1" dirty="0"/>
              <a:t>to the time of last request/response.</a:t>
            </a:r>
          </a:p>
          <a:p>
            <a:pPr marL="0" indent="0">
              <a:buNone/>
            </a:pPr>
            <a:endParaRPr lang="en-US" dirty="0"/>
          </a:p>
        </p:txBody>
      </p:sp>
      <p:sp>
        <p:nvSpPr>
          <p:cNvPr id="4" name="Slide Number Placeholder 3"/>
          <p:cNvSpPr>
            <a:spLocks noGrp="1"/>
          </p:cNvSpPr>
          <p:nvPr>
            <p:ph type="sldNum" sz="quarter" idx="12"/>
          </p:nvPr>
        </p:nvSpPr>
        <p:spPr/>
        <p:txBody>
          <a:bodyPr/>
          <a:lstStyle/>
          <a:p>
            <a:fld id="{5EA8BEFB-AE5B-48F9-BBAD-B489CDE48C80}" type="slidenum">
              <a:rPr lang="en-US" smtClean="0"/>
              <a:pPr/>
              <a:t>4</a:t>
            </a:fld>
            <a:endParaRPr lang="en-US" dirty="0"/>
          </a:p>
        </p:txBody>
      </p:sp>
      <p:sp>
        <p:nvSpPr>
          <p:cNvPr id="5" name="Rounded Rectangle 4"/>
          <p:cNvSpPr/>
          <p:nvPr/>
        </p:nvSpPr>
        <p:spPr>
          <a:xfrm>
            <a:off x="990600" y="1905000"/>
            <a:ext cx="7467600" cy="4419600"/>
          </a:xfrm>
          <a:prstGeom prst="roundRect">
            <a:avLst/>
          </a:prstGeom>
          <a:solidFill>
            <a:schemeClr val="accent1">
              <a:alpha val="8000"/>
            </a:schemeClr>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76298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Session Management: Cookies </a:t>
            </a:r>
          </a:p>
        </p:txBody>
      </p:sp>
      <p:sp>
        <p:nvSpPr>
          <p:cNvPr id="3" name="Content Placeholder 2"/>
          <p:cNvSpPr>
            <a:spLocks noGrp="1"/>
          </p:cNvSpPr>
          <p:nvPr>
            <p:ph idx="1"/>
          </p:nvPr>
        </p:nvSpPr>
        <p:spPr/>
        <p:txBody>
          <a:bodyPr>
            <a:noAutofit/>
          </a:bodyPr>
          <a:lstStyle/>
          <a:p>
            <a:pPr marL="457200" indent="-457200">
              <a:buFont typeface="+mj-lt"/>
              <a:buAutoNum type="arabicPeriod"/>
            </a:pPr>
            <a:r>
              <a:rPr lang="en-US" sz="1800" b="1" dirty="0">
                <a:solidFill>
                  <a:srgbClr val="130BB5"/>
                </a:solidFill>
                <a:latin typeface="Courier New" panose="02070309020205020404" pitchFamily="49" charset="0"/>
                <a:cs typeface="Courier New" panose="02070309020205020404" pitchFamily="49" charset="0"/>
              </a:rPr>
              <a:t>public class </a:t>
            </a:r>
            <a:r>
              <a:rPr lang="en-US" sz="1800" b="1" dirty="0">
                <a:latin typeface="Courier New" panose="02070309020205020404" pitchFamily="49" charset="0"/>
                <a:cs typeface="Courier New" panose="02070309020205020404" pitchFamily="49" charset="0"/>
              </a:rPr>
              <a:t>Cookie3 </a:t>
            </a:r>
            <a:r>
              <a:rPr lang="en-US" sz="1800" b="1" dirty="0">
                <a:solidFill>
                  <a:srgbClr val="130BB5"/>
                </a:solidFill>
                <a:latin typeface="Courier New" panose="02070309020205020404" pitchFamily="49" charset="0"/>
                <a:cs typeface="Courier New" panose="02070309020205020404" pitchFamily="49" charset="0"/>
              </a:rPr>
              <a:t>extends</a:t>
            </a:r>
            <a:r>
              <a:rPr lang="en-US" sz="1800" b="1" dirty="0">
                <a:latin typeface="Courier New" panose="02070309020205020404" pitchFamily="49" charset="0"/>
                <a:cs typeface="Courier New" panose="02070309020205020404" pitchFamily="49" charset="0"/>
              </a:rPr>
              <a:t> </a:t>
            </a:r>
            <a:r>
              <a:rPr lang="en-US" sz="1800" b="1" dirty="0" err="1">
                <a:latin typeface="Courier New" panose="02070309020205020404" pitchFamily="49" charset="0"/>
                <a:cs typeface="Courier New" panose="02070309020205020404" pitchFamily="49" charset="0"/>
              </a:rPr>
              <a:t>HttpServlet</a:t>
            </a:r>
            <a:endParaRPr lang="en-US" sz="1800" b="1" dirty="0">
              <a:latin typeface="Courier New" panose="02070309020205020404" pitchFamily="49" charset="0"/>
              <a:cs typeface="Courier New" panose="02070309020205020404" pitchFamily="49" charset="0"/>
            </a:endParaRPr>
          </a:p>
          <a:p>
            <a:pPr marL="457200" indent="-457200">
              <a:buFont typeface="+mj-lt"/>
              <a:buAutoNum type="arabicPeriod"/>
            </a:pPr>
            <a:r>
              <a:rPr lang="en-US" sz="1800" b="1" dirty="0">
                <a:solidFill>
                  <a:srgbClr val="130BB5"/>
                </a:solidFill>
                <a:latin typeface="Courier New" panose="02070309020205020404" pitchFamily="49" charset="0"/>
                <a:cs typeface="Courier New" panose="02070309020205020404" pitchFamily="49" charset="0"/>
              </a:rPr>
              <a:t>{   public void </a:t>
            </a:r>
            <a:r>
              <a:rPr lang="en-US" sz="1800" b="1" dirty="0" err="1">
                <a:latin typeface="Courier New" panose="02070309020205020404" pitchFamily="49" charset="0"/>
                <a:cs typeface="Courier New" panose="02070309020205020404" pitchFamily="49" charset="0"/>
              </a:rPr>
              <a:t>doGet</a:t>
            </a:r>
            <a:r>
              <a:rPr lang="en-US" sz="1800" b="1" dirty="0">
                <a:latin typeface="Courier New" panose="02070309020205020404" pitchFamily="49" charset="0"/>
                <a:cs typeface="Courier New" panose="02070309020205020404" pitchFamily="49" charset="0"/>
              </a:rPr>
              <a:t>(</a:t>
            </a:r>
            <a:r>
              <a:rPr lang="en-US" sz="1800" b="1" dirty="0" err="1">
                <a:latin typeface="Courier New" panose="02070309020205020404" pitchFamily="49" charset="0"/>
                <a:cs typeface="Courier New" panose="02070309020205020404" pitchFamily="49" charset="0"/>
              </a:rPr>
              <a:t>HttpServletRequest</a:t>
            </a:r>
            <a:r>
              <a:rPr lang="en-US" sz="1800" b="1" dirty="0">
                <a:latin typeface="Courier New" panose="02070309020205020404" pitchFamily="49" charset="0"/>
                <a:cs typeface="Courier New" panose="02070309020205020404" pitchFamily="49" charset="0"/>
              </a:rPr>
              <a:t> request, 					     </a:t>
            </a:r>
            <a:r>
              <a:rPr lang="en-US" sz="1800" b="1" dirty="0" err="1">
                <a:latin typeface="Courier New" panose="02070309020205020404" pitchFamily="49" charset="0"/>
                <a:cs typeface="Courier New" panose="02070309020205020404" pitchFamily="49" charset="0"/>
              </a:rPr>
              <a:t>HttpServletResponse</a:t>
            </a:r>
            <a:r>
              <a:rPr lang="en-US" sz="1800" b="1" dirty="0">
                <a:latin typeface="Courier New" panose="02070309020205020404" pitchFamily="49" charset="0"/>
                <a:cs typeface="Courier New" panose="02070309020205020404" pitchFamily="49" charset="0"/>
              </a:rPr>
              <a:t> response)</a:t>
            </a:r>
          </a:p>
          <a:p>
            <a:pPr marL="457200" indent="-457200">
              <a:buFont typeface="+mj-lt"/>
              <a:buAutoNum type="arabicPeriod"/>
            </a:pPr>
            <a:r>
              <a:rPr lang="en-US" sz="1800" b="1" dirty="0">
                <a:latin typeface="Courier New" panose="02070309020205020404" pitchFamily="49" charset="0"/>
                <a:cs typeface="Courier New" panose="02070309020205020404" pitchFamily="49" charset="0"/>
              </a:rPr>
              <a:t>            		</a:t>
            </a:r>
            <a:r>
              <a:rPr lang="en-US" sz="1800" b="1" dirty="0">
                <a:solidFill>
                  <a:srgbClr val="130BB5"/>
                </a:solidFill>
                <a:latin typeface="Courier New" panose="02070309020205020404" pitchFamily="49" charset="0"/>
                <a:cs typeface="Courier New" panose="02070309020205020404" pitchFamily="49" charset="0"/>
              </a:rPr>
              <a:t>throws</a:t>
            </a:r>
            <a:r>
              <a:rPr lang="en-US" sz="1800" b="1" dirty="0">
                <a:latin typeface="Courier New" panose="02070309020205020404" pitchFamily="49" charset="0"/>
                <a:cs typeface="Courier New" panose="02070309020205020404" pitchFamily="49" charset="0"/>
              </a:rPr>
              <a:t> </a:t>
            </a:r>
            <a:r>
              <a:rPr lang="en-US" sz="1800" b="1" dirty="0" err="1">
                <a:latin typeface="Courier New" panose="02070309020205020404" pitchFamily="49" charset="0"/>
                <a:cs typeface="Courier New" panose="02070309020205020404" pitchFamily="49" charset="0"/>
              </a:rPr>
              <a:t>ServletException,IOException</a:t>
            </a:r>
            <a:endParaRPr lang="en-US" sz="1800" b="1" dirty="0">
              <a:latin typeface="Courier New" panose="02070309020205020404" pitchFamily="49" charset="0"/>
              <a:cs typeface="Courier New" panose="02070309020205020404" pitchFamily="49" charset="0"/>
            </a:endParaRPr>
          </a:p>
          <a:p>
            <a:pPr marL="457200" indent="-457200">
              <a:buFont typeface="+mj-lt"/>
              <a:buAutoNum type="arabicPeriod"/>
            </a:pPr>
            <a:r>
              <a:rPr lang="en-US" sz="1800" b="1" dirty="0">
                <a:latin typeface="Courier New" panose="02070309020205020404" pitchFamily="49" charset="0"/>
                <a:cs typeface="Courier New" panose="02070309020205020404" pitchFamily="49" charset="0"/>
              </a:rPr>
              <a:t>    {  </a:t>
            </a:r>
            <a:r>
              <a:rPr lang="en-US" sz="1800" b="1" dirty="0" err="1">
                <a:latin typeface="Courier New" panose="02070309020205020404" pitchFamily="49" charset="0"/>
                <a:cs typeface="Courier New" panose="02070309020205020404" pitchFamily="49" charset="0"/>
              </a:rPr>
              <a:t>response.setContentType</a:t>
            </a:r>
            <a:r>
              <a:rPr lang="en-US" sz="1800" b="1" dirty="0">
                <a:latin typeface="Courier New" panose="02070309020205020404" pitchFamily="49" charset="0"/>
                <a:cs typeface="Courier New" panose="02070309020205020404" pitchFamily="49" charset="0"/>
              </a:rPr>
              <a:t>(</a:t>
            </a:r>
            <a:r>
              <a:rPr lang="en-US" sz="1800" b="1" dirty="0">
                <a:solidFill>
                  <a:schemeClr val="accent6">
                    <a:lumMod val="50000"/>
                  </a:schemeClr>
                </a:solidFill>
                <a:latin typeface="Courier New" panose="02070309020205020404" pitchFamily="49" charset="0"/>
                <a:cs typeface="Courier New" panose="02070309020205020404" pitchFamily="49" charset="0"/>
              </a:rPr>
              <a:t>"text/html"</a:t>
            </a:r>
            <a:r>
              <a:rPr lang="en-US" sz="1800" b="1" dirty="0">
                <a:latin typeface="Courier New" panose="02070309020205020404" pitchFamily="49" charset="0"/>
                <a:cs typeface="Courier New" panose="02070309020205020404" pitchFamily="49" charset="0"/>
              </a:rPr>
              <a:t>);</a:t>
            </a:r>
          </a:p>
          <a:p>
            <a:pPr marL="457200" indent="-457200">
              <a:buFont typeface="+mj-lt"/>
              <a:buAutoNum type="arabicPeriod"/>
            </a:pPr>
            <a:r>
              <a:rPr lang="en-US" sz="1800" b="1" dirty="0">
                <a:latin typeface="Courier New" panose="02070309020205020404" pitchFamily="49" charset="0"/>
                <a:cs typeface="Courier New" panose="02070309020205020404" pitchFamily="49" charset="0"/>
              </a:rPr>
              <a:t>       </a:t>
            </a:r>
            <a:r>
              <a:rPr lang="en-US" sz="1800" b="1" dirty="0" err="1">
                <a:latin typeface="Courier New" panose="02070309020205020404" pitchFamily="49" charset="0"/>
                <a:cs typeface="Courier New" panose="02070309020205020404" pitchFamily="49" charset="0"/>
              </a:rPr>
              <a:t>PrintWriter</a:t>
            </a:r>
            <a:r>
              <a:rPr lang="en-US" sz="1800" b="1" dirty="0">
                <a:latin typeface="Courier New" panose="02070309020205020404" pitchFamily="49" charset="0"/>
                <a:cs typeface="Courier New" panose="02070309020205020404" pitchFamily="49" charset="0"/>
              </a:rPr>
              <a:t> out=</a:t>
            </a:r>
            <a:r>
              <a:rPr lang="en-US" sz="1800" b="1" dirty="0" err="1">
                <a:latin typeface="Courier New" panose="02070309020205020404" pitchFamily="49" charset="0"/>
                <a:cs typeface="Courier New" panose="02070309020205020404" pitchFamily="49" charset="0"/>
              </a:rPr>
              <a:t>response.getWriter</a:t>
            </a:r>
            <a:r>
              <a:rPr lang="en-US" sz="1800" b="1" dirty="0">
                <a:latin typeface="Courier New" panose="02070309020205020404" pitchFamily="49" charset="0"/>
                <a:cs typeface="Courier New" panose="02070309020205020404" pitchFamily="49" charset="0"/>
              </a:rPr>
              <a:t>();</a:t>
            </a:r>
          </a:p>
          <a:p>
            <a:pPr marL="457200" indent="-457200">
              <a:buFont typeface="+mj-lt"/>
              <a:buAutoNum type="arabicPeriod"/>
            </a:pPr>
            <a:r>
              <a:rPr lang="en-US" sz="1800" b="1" dirty="0">
                <a:latin typeface="Courier New" panose="02070309020205020404" pitchFamily="49" charset="0"/>
                <a:cs typeface="Courier New" panose="02070309020205020404" pitchFamily="49" charset="0"/>
              </a:rPr>
              <a:t>       Cookie c[]=</a:t>
            </a:r>
            <a:r>
              <a:rPr lang="en-US" sz="1800" b="1" dirty="0" err="1">
                <a:latin typeface="Courier New" panose="02070309020205020404" pitchFamily="49" charset="0"/>
                <a:cs typeface="Courier New" panose="02070309020205020404" pitchFamily="49" charset="0"/>
              </a:rPr>
              <a:t>request.getCookies</a:t>
            </a:r>
            <a:r>
              <a:rPr lang="en-US" sz="1800" b="1" dirty="0">
                <a:latin typeface="Courier New" panose="02070309020205020404" pitchFamily="49" charset="0"/>
                <a:cs typeface="Courier New" panose="02070309020205020404" pitchFamily="49" charset="0"/>
              </a:rPr>
              <a:t>();</a:t>
            </a:r>
          </a:p>
          <a:p>
            <a:pPr marL="457200" indent="-457200">
              <a:buFont typeface="+mj-lt"/>
              <a:buAutoNum type="arabicPeriod"/>
            </a:pPr>
            <a:r>
              <a:rPr lang="en-US" sz="1800" b="1" dirty="0">
                <a:latin typeface="Courier New" panose="02070309020205020404" pitchFamily="49" charset="0"/>
                <a:cs typeface="Courier New" panose="02070309020205020404" pitchFamily="49" charset="0"/>
              </a:rPr>
              <a:t>       </a:t>
            </a:r>
            <a:r>
              <a:rPr lang="en-US" sz="1800" b="1" dirty="0">
                <a:solidFill>
                  <a:srgbClr val="130BB5"/>
                </a:solidFill>
                <a:latin typeface="Courier New" panose="02070309020205020404" pitchFamily="49" charset="0"/>
                <a:cs typeface="Courier New" panose="02070309020205020404" pitchFamily="49" charset="0"/>
              </a:rPr>
              <a:t>for</a:t>
            </a:r>
            <a:r>
              <a:rPr lang="en-US" sz="1800" b="1" dirty="0">
                <a:latin typeface="Courier New" panose="02070309020205020404" pitchFamily="49" charset="0"/>
                <a:cs typeface="Courier New" panose="02070309020205020404" pitchFamily="49" charset="0"/>
              </a:rPr>
              <a:t>(</a:t>
            </a:r>
            <a:r>
              <a:rPr lang="en-US" sz="1800" b="1" dirty="0" err="1">
                <a:solidFill>
                  <a:srgbClr val="130BB5"/>
                </a:solidFill>
                <a:latin typeface="Courier New" panose="02070309020205020404" pitchFamily="49" charset="0"/>
                <a:cs typeface="Courier New" panose="02070309020205020404" pitchFamily="49" charset="0"/>
              </a:rPr>
              <a:t>int</a:t>
            </a:r>
            <a:r>
              <a:rPr lang="en-US" sz="1800" b="1" dirty="0">
                <a:latin typeface="Courier New" panose="02070309020205020404" pitchFamily="49" charset="0"/>
                <a:cs typeface="Courier New" panose="02070309020205020404" pitchFamily="49" charset="0"/>
              </a:rPr>
              <a:t> </a:t>
            </a:r>
            <a:r>
              <a:rPr lang="en-US" sz="1800" b="1" dirty="0" err="1">
                <a:latin typeface="Courier New" panose="02070309020205020404" pitchFamily="49" charset="0"/>
                <a:cs typeface="Courier New" panose="02070309020205020404" pitchFamily="49" charset="0"/>
              </a:rPr>
              <a:t>i</a:t>
            </a:r>
            <a:r>
              <a:rPr lang="en-US" sz="1800" b="1" dirty="0">
                <a:latin typeface="Courier New" panose="02070309020205020404" pitchFamily="49" charset="0"/>
                <a:cs typeface="Courier New" panose="02070309020205020404" pitchFamily="49" charset="0"/>
              </a:rPr>
              <a:t>=0;i&lt;</a:t>
            </a:r>
            <a:r>
              <a:rPr lang="en-US" sz="1800" b="1" dirty="0" err="1">
                <a:latin typeface="Courier New" panose="02070309020205020404" pitchFamily="49" charset="0"/>
                <a:cs typeface="Courier New" panose="02070309020205020404" pitchFamily="49" charset="0"/>
              </a:rPr>
              <a:t>c.length;i</a:t>
            </a:r>
            <a:r>
              <a:rPr lang="en-US" sz="1800" b="1" dirty="0">
                <a:latin typeface="Courier New" panose="02070309020205020404" pitchFamily="49" charset="0"/>
                <a:cs typeface="Courier New" panose="02070309020205020404" pitchFamily="49" charset="0"/>
              </a:rPr>
              <a:t>++)</a:t>
            </a:r>
          </a:p>
          <a:p>
            <a:pPr marL="457200" indent="-457200">
              <a:buFont typeface="+mj-lt"/>
              <a:buAutoNum type="arabicPeriod"/>
            </a:pPr>
            <a:r>
              <a:rPr lang="en-US" sz="1800" b="1" dirty="0">
                <a:latin typeface="Courier New" panose="02070309020205020404" pitchFamily="49" charset="0"/>
                <a:cs typeface="Courier New" panose="02070309020205020404" pitchFamily="49" charset="0"/>
              </a:rPr>
              <a:t>       {   </a:t>
            </a:r>
            <a:r>
              <a:rPr lang="en-US" sz="1800" b="1" dirty="0" err="1">
                <a:latin typeface="Courier New" panose="02070309020205020404" pitchFamily="49" charset="0"/>
                <a:cs typeface="Courier New" panose="02070309020205020404" pitchFamily="49" charset="0"/>
              </a:rPr>
              <a:t>out.println</a:t>
            </a:r>
            <a:r>
              <a:rPr lang="en-US" sz="1800" b="1" dirty="0">
                <a:solidFill>
                  <a:schemeClr val="accent6">
                    <a:lumMod val="50000"/>
                  </a:schemeClr>
                </a:solidFill>
                <a:latin typeface="Courier New" panose="02070309020205020404" pitchFamily="49" charset="0"/>
                <a:cs typeface="Courier New" panose="02070309020205020404" pitchFamily="49" charset="0"/>
              </a:rPr>
              <a:t>("&lt;p&gt;"</a:t>
            </a:r>
            <a:r>
              <a:rPr lang="en-US" sz="1800" b="1" dirty="0">
                <a:latin typeface="Courier New" panose="02070309020205020404" pitchFamily="49" charset="0"/>
                <a:cs typeface="Courier New" panose="02070309020205020404" pitchFamily="49" charset="0"/>
              </a:rPr>
              <a:t>);</a:t>
            </a:r>
          </a:p>
          <a:p>
            <a:pPr marL="457200" indent="-457200">
              <a:buFont typeface="+mj-lt"/>
              <a:buAutoNum type="arabicPeriod"/>
            </a:pPr>
            <a:r>
              <a:rPr lang="en-US" sz="1800" b="1" dirty="0">
                <a:latin typeface="Courier New" panose="02070309020205020404" pitchFamily="49" charset="0"/>
                <a:cs typeface="Courier New" panose="02070309020205020404" pitchFamily="49" charset="0"/>
              </a:rPr>
              <a:t>           </a:t>
            </a:r>
            <a:r>
              <a:rPr lang="en-US" sz="1800" b="1" dirty="0" err="1">
                <a:latin typeface="Courier New" panose="02070309020205020404" pitchFamily="49" charset="0"/>
                <a:cs typeface="Courier New" panose="02070309020205020404" pitchFamily="49" charset="0"/>
              </a:rPr>
              <a:t>out.println</a:t>
            </a:r>
            <a:r>
              <a:rPr lang="en-US" sz="1800" b="1" dirty="0">
                <a:latin typeface="Courier New" panose="02070309020205020404" pitchFamily="49" charset="0"/>
                <a:cs typeface="Courier New" panose="02070309020205020404" pitchFamily="49" charset="0"/>
              </a:rPr>
              <a:t>(</a:t>
            </a:r>
            <a:r>
              <a:rPr lang="en-US" sz="1800" b="1" dirty="0">
                <a:solidFill>
                  <a:schemeClr val="accent6">
                    <a:lumMod val="50000"/>
                  </a:schemeClr>
                </a:solidFill>
                <a:latin typeface="Courier New" panose="02070309020205020404" pitchFamily="49" charset="0"/>
                <a:cs typeface="Courier New" panose="02070309020205020404" pitchFamily="49" charset="0"/>
              </a:rPr>
              <a:t>"</a:t>
            </a:r>
            <a:r>
              <a:rPr lang="en-US" sz="1800" b="1" dirty="0" err="1">
                <a:solidFill>
                  <a:schemeClr val="accent6">
                    <a:lumMod val="50000"/>
                  </a:schemeClr>
                </a:solidFill>
                <a:latin typeface="Courier New" panose="02070309020205020404" pitchFamily="49" charset="0"/>
                <a:cs typeface="Courier New" panose="02070309020205020404" pitchFamily="49" charset="0"/>
              </a:rPr>
              <a:t>CookieName</a:t>
            </a:r>
            <a:r>
              <a:rPr lang="en-US" sz="1800" b="1" dirty="0">
                <a:solidFill>
                  <a:schemeClr val="accent6">
                    <a:lumMod val="50000"/>
                  </a:schemeClr>
                </a:solidFill>
                <a:latin typeface="Courier New" panose="02070309020205020404" pitchFamily="49" charset="0"/>
                <a:cs typeface="Courier New" panose="02070309020205020404" pitchFamily="49" charset="0"/>
              </a:rPr>
              <a:t>="</a:t>
            </a:r>
            <a:r>
              <a:rPr lang="en-US" sz="1800" b="1" dirty="0">
                <a:latin typeface="Courier New" panose="02070309020205020404" pitchFamily="49" charset="0"/>
                <a:cs typeface="Courier New" panose="02070309020205020404" pitchFamily="49" charset="0"/>
              </a:rPr>
              <a:t>+c[</a:t>
            </a:r>
            <a:r>
              <a:rPr lang="en-US" sz="1800" b="1" dirty="0" err="1">
                <a:latin typeface="Courier New" panose="02070309020205020404" pitchFamily="49" charset="0"/>
                <a:cs typeface="Courier New" panose="02070309020205020404" pitchFamily="49" charset="0"/>
              </a:rPr>
              <a:t>i</a:t>
            </a:r>
            <a:r>
              <a:rPr lang="en-US" sz="1800" b="1" dirty="0">
                <a:latin typeface="Courier New" panose="02070309020205020404" pitchFamily="49" charset="0"/>
                <a:cs typeface="Courier New" panose="02070309020205020404" pitchFamily="49" charset="0"/>
              </a:rPr>
              <a:t>].</a:t>
            </a:r>
            <a:r>
              <a:rPr lang="en-US" sz="1800" b="1" dirty="0" err="1">
                <a:latin typeface="Courier New" panose="02070309020205020404" pitchFamily="49" charset="0"/>
                <a:cs typeface="Courier New" panose="02070309020205020404" pitchFamily="49" charset="0"/>
              </a:rPr>
              <a:t>getName</a:t>
            </a:r>
            <a:r>
              <a:rPr lang="en-US" sz="1800" b="1" dirty="0">
                <a:latin typeface="Courier New" panose="02070309020205020404" pitchFamily="49" charset="0"/>
                <a:cs typeface="Courier New" panose="02070309020205020404" pitchFamily="49" charset="0"/>
              </a:rPr>
              <a:t>()+</a:t>
            </a:r>
          </a:p>
          <a:p>
            <a:pPr marL="457200" indent="-457200">
              <a:buFont typeface="+mj-lt"/>
              <a:buAutoNum type="arabicPeriod"/>
            </a:pPr>
            <a:r>
              <a:rPr lang="en-US" sz="1800" b="1" dirty="0">
                <a:latin typeface="Courier New" panose="02070309020205020404" pitchFamily="49" charset="0"/>
                <a:cs typeface="Courier New" panose="02070309020205020404" pitchFamily="49" charset="0"/>
              </a:rPr>
              <a:t>                       </a:t>
            </a:r>
            <a:r>
              <a:rPr lang="en-US" sz="1800" b="1" dirty="0">
                <a:solidFill>
                  <a:schemeClr val="accent6">
                    <a:lumMod val="50000"/>
                  </a:schemeClr>
                </a:solidFill>
                <a:latin typeface="Courier New" panose="02070309020205020404" pitchFamily="49" charset="0"/>
                <a:cs typeface="Courier New" panose="02070309020205020404" pitchFamily="49" charset="0"/>
              </a:rPr>
              <a:t>"</a:t>
            </a:r>
            <a:r>
              <a:rPr lang="en-US" sz="1800" b="1" dirty="0" err="1">
                <a:solidFill>
                  <a:schemeClr val="accent6">
                    <a:lumMod val="50000"/>
                  </a:schemeClr>
                </a:solidFill>
                <a:latin typeface="Courier New" panose="02070309020205020404" pitchFamily="49" charset="0"/>
                <a:cs typeface="Courier New" panose="02070309020205020404" pitchFamily="49" charset="0"/>
              </a:rPr>
              <a:t>CookieValue</a:t>
            </a:r>
            <a:r>
              <a:rPr lang="en-US" sz="1800" b="1" dirty="0">
                <a:solidFill>
                  <a:schemeClr val="accent6">
                    <a:lumMod val="50000"/>
                  </a:schemeClr>
                </a:solidFill>
                <a:latin typeface="Courier New" panose="02070309020205020404" pitchFamily="49" charset="0"/>
                <a:cs typeface="Courier New" panose="02070309020205020404" pitchFamily="49" charset="0"/>
              </a:rPr>
              <a:t>="</a:t>
            </a:r>
            <a:r>
              <a:rPr lang="en-US" sz="1800" b="1" dirty="0">
                <a:latin typeface="Courier New" panose="02070309020205020404" pitchFamily="49" charset="0"/>
                <a:cs typeface="Courier New" panose="02070309020205020404" pitchFamily="49" charset="0"/>
              </a:rPr>
              <a:t>+c[</a:t>
            </a:r>
            <a:r>
              <a:rPr lang="en-US" sz="1800" b="1" dirty="0" err="1">
                <a:latin typeface="Courier New" panose="02070309020205020404" pitchFamily="49" charset="0"/>
                <a:cs typeface="Courier New" panose="02070309020205020404" pitchFamily="49" charset="0"/>
              </a:rPr>
              <a:t>i</a:t>
            </a:r>
            <a:r>
              <a:rPr lang="en-US" sz="1800" b="1" dirty="0">
                <a:latin typeface="Courier New" panose="02070309020205020404" pitchFamily="49" charset="0"/>
                <a:cs typeface="Courier New" panose="02070309020205020404" pitchFamily="49" charset="0"/>
              </a:rPr>
              <a:t>].</a:t>
            </a:r>
            <a:r>
              <a:rPr lang="en-US" sz="1800" b="1" dirty="0" err="1">
                <a:latin typeface="Courier New" panose="02070309020205020404" pitchFamily="49" charset="0"/>
                <a:cs typeface="Courier New" panose="02070309020205020404" pitchFamily="49" charset="0"/>
              </a:rPr>
              <a:t>getValue</a:t>
            </a:r>
            <a:r>
              <a:rPr lang="en-US" sz="1800" b="1" dirty="0">
                <a:latin typeface="Courier New" panose="02070309020205020404" pitchFamily="49" charset="0"/>
                <a:cs typeface="Courier New" panose="02070309020205020404" pitchFamily="49" charset="0"/>
              </a:rPr>
              <a:t>());</a:t>
            </a:r>
          </a:p>
          <a:p>
            <a:pPr marL="457200" indent="-457200">
              <a:buFont typeface="+mj-lt"/>
              <a:buAutoNum type="arabicPeriod"/>
            </a:pPr>
            <a:r>
              <a:rPr lang="en-US" sz="1800" b="1" dirty="0">
                <a:latin typeface="Courier New" panose="02070309020205020404" pitchFamily="49" charset="0"/>
                <a:cs typeface="Courier New" panose="02070309020205020404" pitchFamily="49" charset="0"/>
              </a:rPr>
              <a:t>           </a:t>
            </a:r>
            <a:r>
              <a:rPr lang="en-US" sz="1800" b="1" dirty="0" err="1">
                <a:latin typeface="Courier New" panose="02070309020205020404" pitchFamily="49" charset="0"/>
                <a:cs typeface="Courier New" panose="02070309020205020404" pitchFamily="49" charset="0"/>
              </a:rPr>
              <a:t>out.println</a:t>
            </a:r>
            <a:r>
              <a:rPr lang="en-US" sz="1800" b="1" dirty="0">
                <a:latin typeface="Courier New" panose="02070309020205020404" pitchFamily="49" charset="0"/>
                <a:cs typeface="Courier New" panose="02070309020205020404" pitchFamily="49" charset="0"/>
              </a:rPr>
              <a:t>(</a:t>
            </a:r>
            <a:r>
              <a:rPr lang="en-US" sz="1800" b="1" dirty="0">
                <a:solidFill>
                  <a:schemeClr val="accent6">
                    <a:lumMod val="50000"/>
                  </a:schemeClr>
                </a:solidFill>
                <a:latin typeface="Courier New" panose="02070309020205020404" pitchFamily="49" charset="0"/>
                <a:cs typeface="Courier New" panose="02070309020205020404" pitchFamily="49" charset="0"/>
              </a:rPr>
              <a:t>"&lt;/p&gt;"</a:t>
            </a:r>
            <a:r>
              <a:rPr lang="en-US" sz="1800" b="1" dirty="0">
                <a:latin typeface="Courier New" panose="02070309020205020404" pitchFamily="49" charset="0"/>
                <a:cs typeface="Courier New" panose="02070309020205020404" pitchFamily="49" charset="0"/>
              </a:rPr>
              <a:t>);</a:t>
            </a:r>
          </a:p>
          <a:p>
            <a:pPr marL="457200" indent="-457200">
              <a:buFont typeface="+mj-lt"/>
              <a:buAutoNum type="arabicPeriod"/>
            </a:pPr>
            <a:r>
              <a:rPr lang="en-US" sz="1800" b="1" dirty="0">
                <a:latin typeface="Courier New" panose="02070309020205020404" pitchFamily="49" charset="0"/>
                <a:cs typeface="Courier New" panose="02070309020205020404" pitchFamily="49" charset="0"/>
              </a:rPr>
              <a:t>       }</a:t>
            </a:r>
          </a:p>
          <a:p>
            <a:pPr marL="457200" indent="-457200">
              <a:buFont typeface="+mj-lt"/>
              <a:buAutoNum type="arabicPeriod"/>
            </a:pPr>
            <a:r>
              <a:rPr lang="en-US" sz="1800" b="1" dirty="0">
                <a:latin typeface="Courier New" panose="02070309020205020404" pitchFamily="49" charset="0"/>
                <a:cs typeface="Courier New" panose="02070309020205020404" pitchFamily="49" charset="0"/>
              </a:rPr>
              <a:t>    } </a:t>
            </a:r>
          </a:p>
          <a:p>
            <a:pPr marL="457200" indent="-457200">
              <a:buFont typeface="+mj-lt"/>
              <a:buAutoNum type="arabicPeriod"/>
            </a:pPr>
            <a:r>
              <a:rPr lang="en-US" sz="1800" b="1" dirty="0">
                <a:latin typeface="Courier New" panose="02070309020205020404" pitchFamily="49" charset="0"/>
                <a:cs typeface="Courier New" panose="02070309020205020404" pitchFamily="49" charset="0"/>
              </a:rPr>
              <a:t>}</a:t>
            </a:r>
          </a:p>
        </p:txBody>
      </p:sp>
      <p:sp>
        <p:nvSpPr>
          <p:cNvPr id="4" name="Slide Number Placeholder 3"/>
          <p:cNvSpPr>
            <a:spLocks noGrp="1"/>
          </p:cNvSpPr>
          <p:nvPr>
            <p:ph type="sldNum" sz="quarter" idx="12"/>
          </p:nvPr>
        </p:nvSpPr>
        <p:spPr/>
        <p:txBody>
          <a:bodyPr/>
          <a:lstStyle/>
          <a:p>
            <a:fld id="{5EA8BEFB-AE5B-48F9-BBAD-B489CDE48C80}" type="slidenum">
              <a:rPr lang="en-US" smtClean="0"/>
              <a:pPr/>
              <a:t>40</a:t>
            </a:fld>
            <a:endParaRPr lang="en-US" dirty="0"/>
          </a:p>
        </p:txBody>
      </p:sp>
      <p:sp>
        <p:nvSpPr>
          <p:cNvPr id="5" name="Wave 4"/>
          <p:cNvSpPr/>
          <p:nvPr/>
        </p:nvSpPr>
        <p:spPr>
          <a:xfrm>
            <a:off x="7315200" y="914400"/>
            <a:ext cx="1828800" cy="533400"/>
          </a:xfrm>
          <a:prstGeom prst="wave">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2"/>
                </a:solidFill>
              </a:rPr>
              <a:t>Cookie3.java</a:t>
            </a:r>
          </a:p>
        </p:txBody>
      </p:sp>
    </p:spTree>
    <p:extLst>
      <p:ext uri="{BB962C8B-B14F-4D97-AF65-F5344CB8AC3E}">
        <p14:creationId xmlns:p14="http://schemas.microsoft.com/office/powerpoint/2010/main" val="3134094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 calcmode="lin" valueType="num">
                                      <p:cBhvr additive="base">
                                        <p:cTn id="11"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 calcmode="lin" valueType="num">
                                      <p:cBhvr additive="base">
                                        <p:cTn id="1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 calcmode="lin" valueType="num">
                                      <p:cBhvr additive="base">
                                        <p:cTn id="21"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 calcmode="lin" valueType="num">
                                      <p:cBhvr additive="base">
                                        <p:cTn id="27"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3">
                                            <p:txEl>
                                              <p:pRg st="4" end="4"/>
                                            </p:txEl>
                                          </p:spTgt>
                                        </p:tgtEl>
                                        <p:attrNameLst>
                                          <p:attrName>style.visibility</p:attrName>
                                        </p:attrNameLst>
                                      </p:cBhvr>
                                      <p:to>
                                        <p:strVal val="visible"/>
                                      </p:to>
                                    </p:set>
                                    <p:anim calcmode="lin" valueType="num">
                                      <p:cBhvr additive="base">
                                        <p:cTn id="33"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3">
                                            <p:txEl>
                                              <p:pRg st="5" end="5"/>
                                            </p:txEl>
                                          </p:spTgt>
                                        </p:tgtEl>
                                        <p:attrNameLst>
                                          <p:attrName>style.visibility</p:attrName>
                                        </p:attrNameLst>
                                      </p:cBhvr>
                                      <p:to>
                                        <p:strVal val="visible"/>
                                      </p:to>
                                    </p:set>
                                    <p:anim calcmode="lin" valueType="num">
                                      <p:cBhvr additive="base">
                                        <p:cTn id="39"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nodeType="clickEffect">
                                  <p:stCondLst>
                                    <p:cond delay="0"/>
                                  </p:stCondLst>
                                  <p:childTnLst>
                                    <p:set>
                                      <p:cBhvr>
                                        <p:cTn id="44" dur="1" fill="hold">
                                          <p:stCondLst>
                                            <p:cond delay="0"/>
                                          </p:stCondLst>
                                        </p:cTn>
                                        <p:tgtEl>
                                          <p:spTgt spid="3">
                                            <p:txEl>
                                              <p:pRg st="6" end="6"/>
                                            </p:txEl>
                                          </p:spTgt>
                                        </p:tgtEl>
                                        <p:attrNameLst>
                                          <p:attrName>style.visibility</p:attrName>
                                        </p:attrNameLst>
                                      </p:cBhvr>
                                      <p:to>
                                        <p:strVal val="visible"/>
                                      </p:to>
                                    </p:set>
                                    <p:anim calcmode="lin" valueType="num">
                                      <p:cBhvr additive="base">
                                        <p:cTn id="45"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nodeType="clickEffect">
                                  <p:stCondLst>
                                    <p:cond delay="0"/>
                                  </p:stCondLst>
                                  <p:childTnLst>
                                    <p:set>
                                      <p:cBhvr>
                                        <p:cTn id="50" dur="1" fill="hold">
                                          <p:stCondLst>
                                            <p:cond delay="0"/>
                                          </p:stCondLst>
                                        </p:cTn>
                                        <p:tgtEl>
                                          <p:spTgt spid="3">
                                            <p:txEl>
                                              <p:pRg st="7" end="7"/>
                                            </p:txEl>
                                          </p:spTgt>
                                        </p:tgtEl>
                                        <p:attrNameLst>
                                          <p:attrName>style.visibility</p:attrName>
                                        </p:attrNameLst>
                                      </p:cBhvr>
                                      <p:to>
                                        <p:strVal val="visible"/>
                                      </p:to>
                                    </p:set>
                                    <p:anim calcmode="lin" valueType="num">
                                      <p:cBhvr additive="base">
                                        <p:cTn id="51"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4" fill="hold" nodeType="clickEffect">
                                  <p:stCondLst>
                                    <p:cond delay="0"/>
                                  </p:stCondLst>
                                  <p:childTnLst>
                                    <p:set>
                                      <p:cBhvr>
                                        <p:cTn id="56" dur="1" fill="hold">
                                          <p:stCondLst>
                                            <p:cond delay="0"/>
                                          </p:stCondLst>
                                        </p:cTn>
                                        <p:tgtEl>
                                          <p:spTgt spid="3">
                                            <p:txEl>
                                              <p:pRg st="8" end="8"/>
                                            </p:txEl>
                                          </p:spTgt>
                                        </p:tgtEl>
                                        <p:attrNameLst>
                                          <p:attrName>style.visibility</p:attrName>
                                        </p:attrNameLst>
                                      </p:cBhvr>
                                      <p:to>
                                        <p:strVal val="visible"/>
                                      </p:to>
                                    </p:set>
                                    <p:anim calcmode="lin" valueType="num">
                                      <p:cBhvr additive="base">
                                        <p:cTn id="57"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8"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fill="hold" nodeType="clickEffect">
                                  <p:stCondLst>
                                    <p:cond delay="0"/>
                                  </p:stCondLst>
                                  <p:childTnLst>
                                    <p:set>
                                      <p:cBhvr>
                                        <p:cTn id="62" dur="1" fill="hold">
                                          <p:stCondLst>
                                            <p:cond delay="0"/>
                                          </p:stCondLst>
                                        </p:cTn>
                                        <p:tgtEl>
                                          <p:spTgt spid="3">
                                            <p:txEl>
                                              <p:pRg st="9" end="9"/>
                                            </p:txEl>
                                          </p:spTgt>
                                        </p:tgtEl>
                                        <p:attrNameLst>
                                          <p:attrName>style.visibility</p:attrName>
                                        </p:attrNameLst>
                                      </p:cBhvr>
                                      <p:to>
                                        <p:strVal val="visible"/>
                                      </p:to>
                                    </p:set>
                                    <p:anim calcmode="lin" valueType="num">
                                      <p:cBhvr additive="base">
                                        <p:cTn id="63"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64"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2" presetClass="entr" presetSubtype="4" fill="hold" nodeType="clickEffect">
                                  <p:stCondLst>
                                    <p:cond delay="0"/>
                                  </p:stCondLst>
                                  <p:childTnLst>
                                    <p:set>
                                      <p:cBhvr>
                                        <p:cTn id="68" dur="1" fill="hold">
                                          <p:stCondLst>
                                            <p:cond delay="0"/>
                                          </p:stCondLst>
                                        </p:cTn>
                                        <p:tgtEl>
                                          <p:spTgt spid="3">
                                            <p:txEl>
                                              <p:pRg st="10" end="10"/>
                                            </p:txEl>
                                          </p:spTgt>
                                        </p:tgtEl>
                                        <p:attrNameLst>
                                          <p:attrName>style.visibility</p:attrName>
                                        </p:attrNameLst>
                                      </p:cBhvr>
                                      <p:to>
                                        <p:strVal val="visible"/>
                                      </p:to>
                                    </p:set>
                                    <p:anim calcmode="lin" valueType="num">
                                      <p:cBhvr additive="base">
                                        <p:cTn id="69"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70" dur="500" fill="hold"/>
                                        <p:tgtEl>
                                          <p:spTgt spid="3">
                                            <p:txEl>
                                              <p:pRg st="10" end="10"/>
                                            </p:txEl>
                                          </p:spTgt>
                                        </p:tgtEl>
                                        <p:attrNameLst>
                                          <p:attrName>ppt_y</p:attrName>
                                        </p:attrNameLst>
                                      </p:cBhvr>
                                      <p:tavLst>
                                        <p:tav tm="0">
                                          <p:val>
                                            <p:strVal val="1+#ppt_h/2"/>
                                          </p:val>
                                        </p:tav>
                                        <p:tav tm="100000">
                                          <p:val>
                                            <p:strVal val="#ppt_y"/>
                                          </p:val>
                                        </p:tav>
                                      </p:tavLst>
                                    </p:anim>
                                  </p:childTnLst>
                                </p:cTn>
                              </p:par>
                              <p:par>
                                <p:cTn id="71" presetID="2" presetClass="entr" presetSubtype="4" fill="hold" nodeType="withEffect">
                                  <p:stCondLst>
                                    <p:cond delay="0"/>
                                  </p:stCondLst>
                                  <p:childTnLst>
                                    <p:set>
                                      <p:cBhvr>
                                        <p:cTn id="72" dur="1" fill="hold">
                                          <p:stCondLst>
                                            <p:cond delay="0"/>
                                          </p:stCondLst>
                                        </p:cTn>
                                        <p:tgtEl>
                                          <p:spTgt spid="3">
                                            <p:txEl>
                                              <p:pRg st="11" end="11"/>
                                            </p:txEl>
                                          </p:spTgt>
                                        </p:tgtEl>
                                        <p:attrNameLst>
                                          <p:attrName>style.visibility</p:attrName>
                                        </p:attrNameLst>
                                      </p:cBhvr>
                                      <p:to>
                                        <p:strVal val="visible"/>
                                      </p:to>
                                    </p:set>
                                    <p:anim calcmode="lin" valueType="num">
                                      <p:cBhvr additive="base">
                                        <p:cTn id="73" dur="500" fill="hold"/>
                                        <p:tgtEl>
                                          <p:spTgt spid="3">
                                            <p:txEl>
                                              <p:pRg st="11" end="11"/>
                                            </p:txEl>
                                          </p:spTgt>
                                        </p:tgtEl>
                                        <p:attrNameLst>
                                          <p:attrName>ppt_x</p:attrName>
                                        </p:attrNameLst>
                                      </p:cBhvr>
                                      <p:tavLst>
                                        <p:tav tm="0">
                                          <p:val>
                                            <p:strVal val="#ppt_x"/>
                                          </p:val>
                                        </p:tav>
                                        <p:tav tm="100000">
                                          <p:val>
                                            <p:strVal val="#ppt_x"/>
                                          </p:val>
                                        </p:tav>
                                      </p:tavLst>
                                    </p:anim>
                                    <p:anim calcmode="lin" valueType="num">
                                      <p:cBhvr additive="base">
                                        <p:cTn id="74" dur="500" fill="hold"/>
                                        <p:tgtEl>
                                          <p:spTgt spid="3">
                                            <p:txEl>
                                              <p:pRg st="11" end="11"/>
                                            </p:txEl>
                                          </p:spTgt>
                                        </p:tgtEl>
                                        <p:attrNameLst>
                                          <p:attrName>ppt_y</p:attrName>
                                        </p:attrNameLst>
                                      </p:cBhvr>
                                      <p:tavLst>
                                        <p:tav tm="0">
                                          <p:val>
                                            <p:strVal val="1+#ppt_h/2"/>
                                          </p:val>
                                        </p:tav>
                                        <p:tav tm="100000">
                                          <p:val>
                                            <p:strVal val="#ppt_y"/>
                                          </p:val>
                                        </p:tav>
                                      </p:tavLst>
                                    </p:anim>
                                  </p:childTnLst>
                                </p:cTn>
                              </p:par>
                              <p:par>
                                <p:cTn id="75" presetID="2" presetClass="entr" presetSubtype="4" fill="hold" nodeType="withEffect">
                                  <p:stCondLst>
                                    <p:cond delay="0"/>
                                  </p:stCondLst>
                                  <p:childTnLst>
                                    <p:set>
                                      <p:cBhvr>
                                        <p:cTn id="76" dur="1" fill="hold">
                                          <p:stCondLst>
                                            <p:cond delay="0"/>
                                          </p:stCondLst>
                                        </p:cTn>
                                        <p:tgtEl>
                                          <p:spTgt spid="3">
                                            <p:txEl>
                                              <p:pRg st="12" end="12"/>
                                            </p:txEl>
                                          </p:spTgt>
                                        </p:tgtEl>
                                        <p:attrNameLst>
                                          <p:attrName>style.visibility</p:attrName>
                                        </p:attrNameLst>
                                      </p:cBhvr>
                                      <p:to>
                                        <p:strVal val="visible"/>
                                      </p:to>
                                    </p:set>
                                    <p:anim calcmode="lin" valueType="num">
                                      <p:cBhvr additive="base">
                                        <p:cTn id="77" dur="500" fill="hold"/>
                                        <p:tgtEl>
                                          <p:spTgt spid="3">
                                            <p:txEl>
                                              <p:pRg st="12" end="12"/>
                                            </p:txEl>
                                          </p:spTgt>
                                        </p:tgtEl>
                                        <p:attrNameLst>
                                          <p:attrName>ppt_x</p:attrName>
                                        </p:attrNameLst>
                                      </p:cBhvr>
                                      <p:tavLst>
                                        <p:tav tm="0">
                                          <p:val>
                                            <p:strVal val="#ppt_x"/>
                                          </p:val>
                                        </p:tav>
                                        <p:tav tm="100000">
                                          <p:val>
                                            <p:strVal val="#ppt_x"/>
                                          </p:val>
                                        </p:tav>
                                      </p:tavLst>
                                    </p:anim>
                                    <p:anim calcmode="lin" valueType="num">
                                      <p:cBhvr additive="base">
                                        <p:cTn id="78" dur="500" fill="hold"/>
                                        <p:tgtEl>
                                          <p:spTgt spid="3">
                                            <p:txEl>
                                              <p:pRg st="12" end="12"/>
                                            </p:txEl>
                                          </p:spTgt>
                                        </p:tgtEl>
                                        <p:attrNameLst>
                                          <p:attrName>ppt_y</p:attrName>
                                        </p:attrNameLst>
                                      </p:cBhvr>
                                      <p:tavLst>
                                        <p:tav tm="0">
                                          <p:val>
                                            <p:strVal val="1+#ppt_h/2"/>
                                          </p:val>
                                        </p:tav>
                                        <p:tav tm="100000">
                                          <p:val>
                                            <p:strVal val="#ppt_y"/>
                                          </p:val>
                                        </p:tav>
                                      </p:tavLst>
                                    </p:anim>
                                  </p:childTnLst>
                                </p:cTn>
                              </p:par>
                              <p:par>
                                <p:cTn id="79" presetID="2" presetClass="entr" presetSubtype="4" fill="hold" nodeType="withEffect">
                                  <p:stCondLst>
                                    <p:cond delay="0"/>
                                  </p:stCondLst>
                                  <p:childTnLst>
                                    <p:set>
                                      <p:cBhvr>
                                        <p:cTn id="80" dur="1" fill="hold">
                                          <p:stCondLst>
                                            <p:cond delay="0"/>
                                          </p:stCondLst>
                                        </p:cTn>
                                        <p:tgtEl>
                                          <p:spTgt spid="3">
                                            <p:txEl>
                                              <p:pRg st="13" end="13"/>
                                            </p:txEl>
                                          </p:spTgt>
                                        </p:tgtEl>
                                        <p:attrNameLst>
                                          <p:attrName>style.visibility</p:attrName>
                                        </p:attrNameLst>
                                      </p:cBhvr>
                                      <p:to>
                                        <p:strVal val="visible"/>
                                      </p:to>
                                    </p:set>
                                    <p:anim calcmode="lin" valueType="num">
                                      <p:cBhvr additive="base">
                                        <p:cTn id="81" dur="500" fill="hold"/>
                                        <p:tgtEl>
                                          <p:spTgt spid="3">
                                            <p:txEl>
                                              <p:pRg st="13" end="13"/>
                                            </p:txEl>
                                          </p:spTgt>
                                        </p:tgtEl>
                                        <p:attrNameLst>
                                          <p:attrName>ppt_x</p:attrName>
                                        </p:attrNameLst>
                                      </p:cBhvr>
                                      <p:tavLst>
                                        <p:tav tm="0">
                                          <p:val>
                                            <p:strVal val="#ppt_x"/>
                                          </p:val>
                                        </p:tav>
                                        <p:tav tm="100000">
                                          <p:val>
                                            <p:strVal val="#ppt_x"/>
                                          </p:val>
                                        </p:tav>
                                      </p:tavLst>
                                    </p:anim>
                                    <p:anim calcmode="lin" valueType="num">
                                      <p:cBhvr additive="base">
                                        <p:cTn id="82" dur="500" fill="hold"/>
                                        <p:tgtEl>
                                          <p:spTgt spid="3">
                                            <p:txEl>
                                              <p:pRg st="13" end="1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Session Management: Cookies </a:t>
            </a:r>
          </a:p>
        </p:txBody>
      </p:sp>
      <p:sp>
        <p:nvSpPr>
          <p:cNvPr id="4" name="Slide Number Placeholder 3"/>
          <p:cNvSpPr>
            <a:spLocks noGrp="1"/>
          </p:cNvSpPr>
          <p:nvPr>
            <p:ph type="sldNum" sz="quarter" idx="12"/>
          </p:nvPr>
        </p:nvSpPr>
        <p:spPr/>
        <p:txBody>
          <a:bodyPr/>
          <a:lstStyle/>
          <a:p>
            <a:fld id="{5EA8BEFB-AE5B-48F9-BBAD-B489CDE48C80}" type="slidenum">
              <a:rPr lang="en-US" smtClean="0"/>
              <a:pPr/>
              <a:t>41</a:t>
            </a:fld>
            <a:endParaRPr lang="en-US" dirty="0"/>
          </a:p>
        </p:txBody>
      </p:sp>
      <p:pic>
        <p:nvPicPr>
          <p:cNvPr id="5" name="Picture 4"/>
          <p:cNvPicPr>
            <a:picLocks noChangeAspect="1"/>
          </p:cNvPicPr>
          <p:nvPr/>
        </p:nvPicPr>
        <p:blipFill>
          <a:blip r:embed="rId2"/>
          <a:stretch>
            <a:fillRect/>
          </a:stretch>
        </p:blipFill>
        <p:spPr>
          <a:xfrm>
            <a:off x="304799" y="1590675"/>
            <a:ext cx="8375477" cy="3057525"/>
          </a:xfrm>
          <a:prstGeom prst="rect">
            <a:avLst/>
          </a:prstGeom>
        </p:spPr>
      </p:pic>
      <p:sp>
        <p:nvSpPr>
          <p:cNvPr id="6" name="TextBox 5"/>
          <p:cNvSpPr txBox="1"/>
          <p:nvPr/>
        </p:nvSpPr>
        <p:spPr>
          <a:xfrm>
            <a:off x="190500" y="1175140"/>
            <a:ext cx="7048500" cy="369332"/>
          </a:xfrm>
          <a:prstGeom prst="rect">
            <a:avLst/>
          </a:prstGeom>
          <a:noFill/>
        </p:spPr>
        <p:txBody>
          <a:bodyPr wrap="square" rtlCol="0">
            <a:spAutoFit/>
          </a:bodyPr>
          <a:lstStyle/>
          <a:p>
            <a:r>
              <a:rPr lang="en-US" b="1" dirty="0"/>
              <a:t>Output: Cookie1.java </a:t>
            </a:r>
            <a:r>
              <a:rPr lang="en-US" dirty="0"/>
              <a:t>[</a:t>
            </a:r>
            <a:r>
              <a:rPr lang="en-US" dirty="0" err="1"/>
              <a:t>Retrive</a:t>
            </a:r>
            <a:r>
              <a:rPr lang="en-US" dirty="0"/>
              <a:t> all the Cookies]</a:t>
            </a:r>
          </a:p>
        </p:txBody>
      </p:sp>
    </p:spTree>
    <p:extLst>
      <p:ext uri="{BB962C8B-B14F-4D97-AF65-F5344CB8AC3E}">
        <p14:creationId xmlns:p14="http://schemas.microsoft.com/office/powerpoint/2010/main" val="4189458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Session Management: Cookies </a:t>
            </a:r>
          </a:p>
        </p:txBody>
      </p:sp>
      <p:sp>
        <p:nvSpPr>
          <p:cNvPr id="3" name="Content Placeholder 2"/>
          <p:cNvSpPr>
            <a:spLocks noGrp="1"/>
          </p:cNvSpPr>
          <p:nvPr>
            <p:ph idx="1"/>
          </p:nvPr>
        </p:nvSpPr>
        <p:spPr/>
        <p:txBody>
          <a:bodyPr/>
          <a:lstStyle/>
          <a:p>
            <a:pPr marL="0" indent="0">
              <a:lnSpc>
                <a:spcPct val="150000"/>
              </a:lnSpc>
              <a:buNone/>
            </a:pPr>
            <a:r>
              <a:rPr lang="en-US" b="1" dirty="0"/>
              <a:t>Advantage of Cookies</a:t>
            </a:r>
          </a:p>
          <a:p>
            <a:pPr>
              <a:lnSpc>
                <a:spcPct val="150000"/>
              </a:lnSpc>
            </a:pPr>
            <a:r>
              <a:rPr lang="en-US" dirty="0"/>
              <a:t>Simplest technique of maintaining the state.</a:t>
            </a:r>
          </a:p>
          <a:p>
            <a:pPr>
              <a:lnSpc>
                <a:spcPct val="150000"/>
              </a:lnSpc>
            </a:pPr>
            <a:r>
              <a:rPr lang="en-US" dirty="0"/>
              <a:t>Cookies are maintained at client side.</a:t>
            </a:r>
          </a:p>
          <a:p>
            <a:pPr marL="0" indent="0">
              <a:lnSpc>
                <a:spcPct val="150000"/>
              </a:lnSpc>
              <a:buNone/>
            </a:pPr>
            <a:r>
              <a:rPr lang="en-US" b="1" dirty="0"/>
              <a:t>Disadvantage of Cookies</a:t>
            </a:r>
          </a:p>
          <a:p>
            <a:pPr>
              <a:lnSpc>
                <a:spcPct val="150000"/>
              </a:lnSpc>
            </a:pPr>
            <a:r>
              <a:rPr lang="en-US" dirty="0"/>
              <a:t>It will not work if cookie is disabled from the browser.</a:t>
            </a:r>
          </a:p>
          <a:p>
            <a:pPr>
              <a:lnSpc>
                <a:spcPct val="150000"/>
              </a:lnSpc>
            </a:pPr>
            <a:r>
              <a:rPr lang="en-US" dirty="0"/>
              <a:t>Only textual information can be set in Cookie object.</a:t>
            </a:r>
          </a:p>
          <a:p>
            <a:pPr marL="0" indent="0">
              <a:lnSpc>
                <a:spcPct val="150000"/>
              </a:lnSpc>
              <a:buNone/>
            </a:pPr>
            <a:endParaRPr lang="en-US" dirty="0"/>
          </a:p>
        </p:txBody>
      </p:sp>
      <p:sp>
        <p:nvSpPr>
          <p:cNvPr id="4" name="Slide Number Placeholder 3"/>
          <p:cNvSpPr>
            <a:spLocks noGrp="1"/>
          </p:cNvSpPr>
          <p:nvPr>
            <p:ph type="sldNum" sz="quarter" idx="12"/>
          </p:nvPr>
        </p:nvSpPr>
        <p:spPr/>
        <p:txBody>
          <a:bodyPr/>
          <a:lstStyle/>
          <a:p>
            <a:fld id="{5EA8BEFB-AE5B-48F9-BBAD-B489CDE48C80}" type="slidenum">
              <a:rPr lang="en-US" smtClean="0"/>
              <a:pPr/>
              <a:t>42</a:t>
            </a:fld>
            <a:endParaRPr lang="en-US" dirty="0"/>
          </a:p>
        </p:txBody>
      </p:sp>
    </p:spTree>
    <p:extLst>
      <p:ext uri="{BB962C8B-B14F-4D97-AF65-F5344CB8AC3E}">
        <p14:creationId xmlns:p14="http://schemas.microsoft.com/office/powerpoint/2010/main" val="3100058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Interview Questions: Cookies</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2401545482"/>
              </p:ext>
            </p:extLst>
          </p:nvPr>
        </p:nvGraphicFramePr>
        <p:xfrm>
          <a:off x="190500" y="990600"/>
          <a:ext cx="8763000" cy="370840"/>
        </p:xfrm>
        <a:graphic>
          <a:graphicData uri="http://schemas.openxmlformats.org/drawingml/2006/table">
            <a:tbl>
              <a:tblPr firstRow="1" bandRow="1">
                <a:tableStyleId>{5940675A-B579-460E-94D1-54222C63F5DA}</a:tableStyleId>
              </a:tblPr>
              <a:tblGrid>
                <a:gridCol w="495300">
                  <a:extLst>
                    <a:ext uri="{9D8B030D-6E8A-4147-A177-3AD203B41FA5}">
                      <a16:colId xmlns:a16="http://schemas.microsoft.com/office/drawing/2014/main" val="20000"/>
                    </a:ext>
                  </a:extLst>
                </a:gridCol>
                <a:gridCol w="8267700">
                  <a:extLst>
                    <a:ext uri="{9D8B030D-6E8A-4147-A177-3AD203B41FA5}">
                      <a16:colId xmlns:a16="http://schemas.microsoft.com/office/drawing/2014/main" val="20001"/>
                    </a:ext>
                  </a:extLst>
                </a:gridCol>
              </a:tblGrid>
              <a:tr h="370840">
                <a:tc>
                  <a:txBody>
                    <a:bodyPr/>
                    <a:lstStyle/>
                    <a:p>
                      <a:r>
                        <a:rPr lang="en-US" dirty="0"/>
                        <a:t>1.</a:t>
                      </a:r>
                    </a:p>
                  </a:txBody>
                  <a:tcPr/>
                </a:tc>
                <a:tc>
                  <a:txBody>
                    <a:bodyPr/>
                    <a:lstStyle/>
                    <a:p>
                      <a:r>
                        <a:rPr lang="en-US" dirty="0"/>
                        <a:t>What Are Cookies?</a:t>
                      </a:r>
                    </a:p>
                  </a:txBody>
                  <a:tcPr/>
                </a:tc>
                <a:extLst>
                  <a:ext uri="{0D108BD9-81ED-4DB2-BD59-A6C34878D82A}">
                    <a16:rowId xmlns:a16="http://schemas.microsoft.com/office/drawing/2014/main" val="10000"/>
                  </a:ext>
                </a:extLst>
              </a:tr>
            </a:tbl>
          </a:graphicData>
        </a:graphic>
      </p:graphicFrame>
      <p:sp>
        <p:nvSpPr>
          <p:cNvPr id="4" name="Slide Number Placeholder 3"/>
          <p:cNvSpPr>
            <a:spLocks noGrp="1"/>
          </p:cNvSpPr>
          <p:nvPr>
            <p:ph type="sldNum" sz="quarter" idx="12"/>
          </p:nvPr>
        </p:nvSpPr>
        <p:spPr/>
        <p:txBody>
          <a:bodyPr/>
          <a:lstStyle/>
          <a:p>
            <a:fld id="{5EA8BEFB-AE5B-48F9-BBAD-B489CDE48C80}" type="slidenum">
              <a:rPr lang="en-US" smtClean="0"/>
              <a:pPr/>
              <a:t>43</a:t>
            </a:fld>
            <a:endParaRPr lang="en-US" dirty="0"/>
          </a:p>
        </p:txBody>
      </p:sp>
      <p:graphicFrame>
        <p:nvGraphicFramePr>
          <p:cNvPr id="7" name="Content Placeholder 4"/>
          <p:cNvGraphicFramePr>
            <a:graphicFrameLocks/>
          </p:cNvGraphicFramePr>
          <p:nvPr>
            <p:extLst>
              <p:ext uri="{D42A27DB-BD31-4B8C-83A1-F6EECF244321}">
                <p14:modId xmlns:p14="http://schemas.microsoft.com/office/powerpoint/2010/main" val="2726775358"/>
              </p:ext>
            </p:extLst>
          </p:nvPr>
        </p:nvGraphicFramePr>
        <p:xfrm>
          <a:off x="190500" y="1361440"/>
          <a:ext cx="8763000" cy="370840"/>
        </p:xfrm>
        <a:graphic>
          <a:graphicData uri="http://schemas.openxmlformats.org/drawingml/2006/table">
            <a:tbl>
              <a:tblPr firstRow="1" bandRow="1">
                <a:tableStyleId>{5940675A-B579-460E-94D1-54222C63F5DA}</a:tableStyleId>
              </a:tblPr>
              <a:tblGrid>
                <a:gridCol w="495300">
                  <a:extLst>
                    <a:ext uri="{9D8B030D-6E8A-4147-A177-3AD203B41FA5}">
                      <a16:colId xmlns:a16="http://schemas.microsoft.com/office/drawing/2014/main" val="20000"/>
                    </a:ext>
                  </a:extLst>
                </a:gridCol>
                <a:gridCol w="8267700">
                  <a:extLst>
                    <a:ext uri="{9D8B030D-6E8A-4147-A177-3AD203B41FA5}">
                      <a16:colId xmlns:a16="http://schemas.microsoft.com/office/drawing/2014/main" val="20001"/>
                    </a:ext>
                  </a:extLst>
                </a:gridCol>
              </a:tblGrid>
              <a:tr h="370840">
                <a:tc>
                  <a:txBody>
                    <a:bodyPr/>
                    <a:lstStyle/>
                    <a:p>
                      <a:r>
                        <a:rPr lang="en-US" dirty="0"/>
                        <a:t>2.</a:t>
                      </a:r>
                    </a:p>
                  </a:txBody>
                  <a:tcPr/>
                </a:tc>
                <a:tc>
                  <a:txBody>
                    <a:bodyPr/>
                    <a:lstStyle/>
                    <a:p>
                      <a:r>
                        <a:rPr lang="en-US" dirty="0"/>
                        <a:t>Can I see/view the cookies I have on my computer?</a:t>
                      </a:r>
                    </a:p>
                  </a:txBody>
                  <a:tcPr/>
                </a:tc>
                <a:extLst>
                  <a:ext uri="{0D108BD9-81ED-4DB2-BD59-A6C34878D82A}">
                    <a16:rowId xmlns:a16="http://schemas.microsoft.com/office/drawing/2014/main" val="10000"/>
                  </a:ext>
                </a:extLst>
              </a:tr>
            </a:tbl>
          </a:graphicData>
        </a:graphic>
      </p:graphicFrame>
      <p:graphicFrame>
        <p:nvGraphicFramePr>
          <p:cNvPr id="8" name="Content Placeholder 4"/>
          <p:cNvGraphicFramePr>
            <a:graphicFrameLocks/>
          </p:cNvGraphicFramePr>
          <p:nvPr>
            <p:extLst>
              <p:ext uri="{D42A27DB-BD31-4B8C-83A1-F6EECF244321}">
                <p14:modId xmlns:p14="http://schemas.microsoft.com/office/powerpoint/2010/main" val="2673745300"/>
              </p:ext>
            </p:extLst>
          </p:nvPr>
        </p:nvGraphicFramePr>
        <p:xfrm>
          <a:off x="190500" y="1732280"/>
          <a:ext cx="8763000" cy="370840"/>
        </p:xfrm>
        <a:graphic>
          <a:graphicData uri="http://schemas.openxmlformats.org/drawingml/2006/table">
            <a:tbl>
              <a:tblPr firstRow="1" bandRow="1">
                <a:tableStyleId>{5940675A-B579-460E-94D1-54222C63F5DA}</a:tableStyleId>
              </a:tblPr>
              <a:tblGrid>
                <a:gridCol w="495300">
                  <a:extLst>
                    <a:ext uri="{9D8B030D-6E8A-4147-A177-3AD203B41FA5}">
                      <a16:colId xmlns:a16="http://schemas.microsoft.com/office/drawing/2014/main" val="20000"/>
                    </a:ext>
                  </a:extLst>
                </a:gridCol>
                <a:gridCol w="8267700">
                  <a:extLst>
                    <a:ext uri="{9D8B030D-6E8A-4147-A177-3AD203B41FA5}">
                      <a16:colId xmlns:a16="http://schemas.microsoft.com/office/drawing/2014/main" val="20001"/>
                    </a:ext>
                  </a:extLst>
                </a:gridCol>
              </a:tblGrid>
              <a:tr h="370840">
                <a:tc>
                  <a:txBody>
                    <a:bodyPr/>
                    <a:lstStyle/>
                    <a:p>
                      <a:r>
                        <a:rPr lang="en-US" dirty="0"/>
                        <a:t>3.</a:t>
                      </a:r>
                    </a:p>
                  </a:txBody>
                  <a:tcPr/>
                </a:tc>
                <a:tc>
                  <a:txBody>
                    <a:bodyPr/>
                    <a:lstStyle/>
                    <a:p>
                      <a:r>
                        <a:rPr lang="en-US" dirty="0"/>
                        <a:t>What's in a Cookie? OR What does a Cookie</a:t>
                      </a:r>
                      <a:r>
                        <a:rPr lang="en-US" baseline="0" dirty="0"/>
                        <a:t> contains?</a:t>
                      </a:r>
                      <a:endParaRPr lang="en-US" dirty="0"/>
                    </a:p>
                  </a:txBody>
                  <a:tcPr/>
                </a:tc>
                <a:extLst>
                  <a:ext uri="{0D108BD9-81ED-4DB2-BD59-A6C34878D82A}">
                    <a16:rowId xmlns:a16="http://schemas.microsoft.com/office/drawing/2014/main" val="10000"/>
                  </a:ext>
                </a:extLst>
              </a:tr>
            </a:tbl>
          </a:graphicData>
        </a:graphic>
      </p:graphicFrame>
      <p:graphicFrame>
        <p:nvGraphicFramePr>
          <p:cNvPr id="9" name="Content Placeholder 4"/>
          <p:cNvGraphicFramePr>
            <a:graphicFrameLocks/>
          </p:cNvGraphicFramePr>
          <p:nvPr>
            <p:extLst>
              <p:ext uri="{D42A27DB-BD31-4B8C-83A1-F6EECF244321}">
                <p14:modId xmlns:p14="http://schemas.microsoft.com/office/powerpoint/2010/main" val="2212837393"/>
              </p:ext>
            </p:extLst>
          </p:nvPr>
        </p:nvGraphicFramePr>
        <p:xfrm>
          <a:off x="190500" y="2103120"/>
          <a:ext cx="8763000" cy="370840"/>
        </p:xfrm>
        <a:graphic>
          <a:graphicData uri="http://schemas.openxmlformats.org/drawingml/2006/table">
            <a:tbl>
              <a:tblPr firstRow="1" bandRow="1">
                <a:tableStyleId>{5940675A-B579-460E-94D1-54222C63F5DA}</a:tableStyleId>
              </a:tblPr>
              <a:tblGrid>
                <a:gridCol w="495300">
                  <a:extLst>
                    <a:ext uri="{9D8B030D-6E8A-4147-A177-3AD203B41FA5}">
                      <a16:colId xmlns:a16="http://schemas.microsoft.com/office/drawing/2014/main" val="20000"/>
                    </a:ext>
                  </a:extLst>
                </a:gridCol>
                <a:gridCol w="8267700">
                  <a:extLst>
                    <a:ext uri="{9D8B030D-6E8A-4147-A177-3AD203B41FA5}">
                      <a16:colId xmlns:a16="http://schemas.microsoft.com/office/drawing/2014/main" val="20001"/>
                    </a:ext>
                  </a:extLst>
                </a:gridCol>
              </a:tblGrid>
              <a:tr h="370840">
                <a:tc>
                  <a:txBody>
                    <a:bodyPr/>
                    <a:lstStyle/>
                    <a:p>
                      <a:r>
                        <a:rPr lang="en-US" dirty="0"/>
                        <a:t>4.</a:t>
                      </a:r>
                    </a:p>
                  </a:txBody>
                  <a:tcPr/>
                </a:tc>
                <a:tc>
                  <a:txBody>
                    <a:bodyPr/>
                    <a:lstStyle/>
                    <a:p>
                      <a:r>
                        <a:rPr lang="en-US" dirty="0"/>
                        <a:t>Why are Cookies Used?</a:t>
                      </a:r>
                    </a:p>
                  </a:txBody>
                  <a:tcPr/>
                </a:tc>
                <a:extLst>
                  <a:ext uri="{0D108BD9-81ED-4DB2-BD59-A6C34878D82A}">
                    <a16:rowId xmlns:a16="http://schemas.microsoft.com/office/drawing/2014/main" val="10000"/>
                  </a:ext>
                </a:extLst>
              </a:tr>
            </a:tbl>
          </a:graphicData>
        </a:graphic>
      </p:graphicFrame>
      <p:graphicFrame>
        <p:nvGraphicFramePr>
          <p:cNvPr id="10" name="Content Placeholder 4"/>
          <p:cNvGraphicFramePr>
            <a:graphicFrameLocks/>
          </p:cNvGraphicFramePr>
          <p:nvPr>
            <p:extLst>
              <p:ext uri="{D42A27DB-BD31-4B8C-83A1-F6EECF244321}">
                <p14:modId xmlns:p14="http://schemas.microsoft.com/office/powerpoint/2010/main" val="2214640459"/>
              </p:ext>
            </p:extLst>
          </p:nvPr>
        </p:nvGraphicFramePr>
        <p:xfrm>
          <a:off x="190500" y="2473960"/>
          <a:ext cx="8763000" cy="370840"/>
        </p:xfrm>
        <a:graphic>
          <a:graphicData uri="http://schemas.openxmlformats.org/drawingml/2006/table">
            <a:tbl>
              <a:tblPr firstRow="1" bandRow="1">
                <a:tableStyleId>{5940675A-B579-460E-94D1-54222C63F5DA}</a:tableStyleId>
              </a:tblPr>
              <a:tblGrid>
                <a:gridCol w="495300">
                  <a:extLst>
                    <a:ext uri="{9D8B030D-6E8A-4147-A177-3AD203B41FA5}">
                      <a16:colId xmlns:a16="http://schemas.microsoft.com/office/drawing/2014/main" val="20000"/>
                    </a:ext>
                  </a:extLst>
                </a:gridCol>
                <a:gridCol w="8267700">
                  <a:extLst>
                    <a:ext uri="{9D8B030D-6E8A-4147-A177-3AD203B41FA5}">
                      <a16:colId xmlns:a16="http://schemas.microsoft.com/office/drawing/2014/main" val="20001"/>
                    </a:ext>
                  </a:extLst>
                </a:gridCol>
              </a:tblGrid>
              <a:tr h="370840">
                <a:tc>
                  <a:txBody>
                    <a:bodyPr/>
                    <a:lstStyle/>
                    <a:p>
                      <a:r>
                        <a:rPr lang="en-US" dirty="0"/>
                        <a:t>5.</a:t>
                      </a:r>
                    </a:p>
                  </a:txBody>
                  <a:tcPr/>
                </a:tc>
                <a:tc>
                  <a:txBody>
                    <a:bodyPr/>
                    <a:lstStyle/>
                    <a:p>
                      <a:r>
                        <a:rPr lang="en-US" dirty="0"/>
                        <a:t>How Long Does a Cookie Last?</a:t>
                      </a:r>
                    </a:p>
                  </a:txBody>
                  <a:tcPr/>
                </a:tc>
                <a:extLst>
                  <a:ext uri="{0D108BD9-81ED-4DB2-BD59-A6C34878D82A}">
                    <a16:rowId xmlns:a16="http://schemas.microsoft.com/office/drawing/2014/main" val="10000"/>
                  </a:ext>
                </a:extLst>
              </a:tr>
            </a:tbl>
          </a:graphicData>
        </a:graphic>
      </p:graphicFrame>
      <p:graphicFrame>
        <p:nvGraphicFramePr>
          <p:cNvPr id="11" name="Content Placeholder 4"/>
          <p:cNvGraphicFramePr>
            <a:graphicFrameLocks/>
          </p:cNvGraphicFramePr>
          <p:nvPr>
            <p:extLst>
              <p:ext uri="{D42A27DB-BD31-4B8C-83A1-F6EECF244321}">
                <p14:modId xmlns:p14="http://schemas.microsoft.com/office/powerpoint/2010/main" val="1902898117"/>
              </p:ext>
            </p:extLst>
          </p:nvPr>
        </p:nvGraphicFramePr>
        <p:xfrm>
          <a:off x="193720" y="2844800"/>
          <a:ext cx="8763000" cy="370840"/>
        </p:xfrm>
        <a:graphic>
          <a:graphicData uri="http://schemas.openxmlformats.org/drawingml/2006/table">
            <a:tbl>
              <a:tblPr firstRow="1" bandRow="1">
                <a:tableStyleId>{5940675A-B579-460E-94D1-54222C63F5DA}</a:tableStyleId>
              </a:tblPr>
              <a:tblGrid>
                <a:gridCol w="495300">
                  <a:extLst>
                    <a:ext uri="{9D8B030D-6E8A-4147-A177-3AD203B41FA5}">
                      <a16:colId xmlns:a16="http://schemas.microsoft.com/office/drawing/2014/main" val="20000"/>
                    </a:ext>
                  </a:extLst>
                </a:gridCol>
                <a:gridCol w="8267700">
                  <a:extLst>
                    <a:ext uri="{9D8B030D-6E8A-4147-A177-3AD203B41FA5}">
                      <a16:colId xmlns:a16="http://schemas.microsoft.com/office/drawing/2014/main" val="20001"/>
                    </a:ext>
                  </a:extLst>
                </a:gridCol>
              </a:tblGrid>
              <a:tr h="370840">
                <a:tc>
                  <a:txBody>
                    <a:bodyPr/>
                    <a:lstStyle/>
                    <a:p>
                      <a:r>
                        <a:rPr lang="en-US" dirty="0"/>
                        <a:t>6.</a:t>
                      </a:r>
                    </a:p>
                  </a:txBody>
                  <a:tcPr/>
                </a:tc>
                <a:tc>
                  <a:txBody>
                    <a:bodyPr/>
                    <a:lstStyle/>
                    <a:p>
                      <a:r>
                        <a:rPr lang="en-US" dirty="0"/>
                        <a:t>How Secure are Cookies?</a:t>
                      </a:r>
                    </a:p>
                  </a:txBody>
                  <a:tcPr/>
                </a:tc>
                <a:extLst>
                  <a:ext uri="{0D108BD9-81ED-4DB2-BD59-A6C34878D82A}">
                    <a16:rowId xmlns:a16="http://schemas.microsoft.com/office/drawing/2014/main" val="10000"/>
                  </a:ext>
                </a:extLst>
              </a:tr>
            </a:tbl>
          </a:graphicData>
        </a:graphic>
      </p:graphicFrame>
      <p:graphicFrame>
        <p:nvGraphicFramePr>
          <p:cNvPr id="12" name="Content Placeholder 4"/>
          <p:cNvGraphicFramePr>
            <a:graphicFrameLocks/>
          </p:cNvGraphicFramePr>
          <p:nvPr>
            <p:extLst>
              <p:ext uri="{D42A27DB-BD31-4B8C-83A1-F6EECF244321}">
                <p14:modId xmlns:p14="http://schemas.microsoft.com/office/powerpoint/2010/main" val="3476736568"/>
              </p:ext>
            </p:extLst>
          </p:nvPr>
        </p:nvGraphicFramePr>
        <p:xfrm>
          <a:off x="190500" y="3215640"/>
          <a:ext cx="8763000" cy="370840"/>
        </p:xfrm>
        <a:graphic>
          <a:graphicData uri="http://schemas.openxmlformats.org/drawingml/2006/table">
            <a:tbl>
              <a:tblPr firstRow="1" bandRow="1">
                <a:tableStyleId>{5940675A-B579-460E-94D1-54222C63F5DA}</a:tableStyleId>
              </a:tblPr>
              <a:tblGrid>
                <a:gridCol w="495300">
                  <a:extLst>
                    <a:ext uri="{9D8B030D-6E8A-4147-A177-3AD203B41FA5}">
                      <a16:colId xmlns:a16="http://schemas.microsoft.com/office/drawing/2014/main" val="20000"/>
                    </a:ext>
                  </a:extLst>
                </a:gridCol>
                <a:gridCol w="8267700">
                  <a:extLst>
                    <a:ext uri="{9D8B030D-6E8A-4147-A177-3AD203B41FA5}">
                      <a16:colId xmlns:a16="http://schemas.microsoft.com/office/drawing/2014/main" val="20001"/>
                    </a:ext>
                  </a:extLst>
                </a:gridCol>
              </a:tblGrid>
              <a:tr h="370840">
                <a:tc>
                  <a:txBody>
                    <a:bodyPr/>
                    <a:lstStyle/>
                    <a:p>
                      <a:r>
                        <a:rPr lang="en-US" dirty="0"/>
                        <a:t>7.</a:t>
                      </a:r>
                    </a:p>
                  </a:txBody>
                  <a:tcPr/>
                </a:tc>
                <a:tc>
                  <a:txBody>
                    <a:bodyPr/>
                    <a:lstStyle/>
                    <a:p>
                      <a:r>
                        <a:rPr lang="en-US" dirty="0"/>
                        <a:t>What are Tracking Cookies?</a:t>
                      </a:r>
                    </a:p>
                  </a:txBody>
                  <a:tcPr/>
                </a:tc>
                <a:extLst>
                  <a:ext uri="{0D108BD9-81ED-4DB2-BD59-A6C34878D82A}">
                    <a16:rowId xmlns:a16="http://schemas.microsoft.com/office/drawing/2014/main" val="10000"/>
                  </a:ext>
                </a:extLst>
              </a:tr>
            </a:tbl>
          </a:graphicData>
        </a:graphic>
      </p:graphicFrame>
      <p:graphicFrame>
        <p:nvGraphicFramePr>
          <p:cNvPr id="13" name="Content Placeholder 4"/>
          <p:cNvGraphicFramePr>
            <a:graphicFrameLocks/>
          </p:cNvGraphicFramePr>
          <p:nvPr>
            <p:extLst>
              <p:ext uri="{D42A27DB-BD31-4B8C-83A1-F6EECF244321}">
                <p14:modId xmlns:p14="http://schemas.microsoft.com/office/powerpoint/2010/main" val="1137151240"/>
              </p:ext>
            </p:extLst>
          </p:nvPr>
        </p:nvGraphicFramePr>
        <p:xfrm>
          <a:off x="190500" y="3586480"/>
          <a:ext cx="8763000" cy="370840"/>
        </p:xfrm>
        <a:graphic>
          <a:graphicData uri="http://schemas.openxmlformats.org/drawingml/2006/table">
            <a:tbl>
              <a:tblPr firstRow="1" bandRow="1">
                <a:tableStyleId>{5940675A-B579-460E-94D1-54222C63F5DA}</a:tableStyleId>
              </a:tblPr>
              <a:tblGrid>
                <a:gridCol w="495300">
                  <a:extLst>
                    <a:ext uri="{9D8B030D-6E8A-4147-A177-3AD203B41FA5}">
                      <a16:colId xmlns:a16="http://schemas.microsoft.com/office/drawing/2014/main" val="20000"/>
                    </a:ext>
                  </a:extLst>
                </a:gridCol>
                <a:gridCol w="8267700">
                  <a:extLst>
                    <a:ext uri="{9D8B030D-6E8A-4147-A177-3AD203B41FA5}">
                      <a16:colId xmlns:a16="http://schemas.microsoft.com/office/drawing/2014/main" val="20001"/>
                    </a:ext>
                  </a:extLst>
                </a:gridCol>
              </a:tblGrid>
              <a:tr h="370840">
                <a:tc>
                  <a:txBody>
                    <a:bodyPr/>
                    <a:lstStyle/>
                    <a:p>
                      <a:r>
                        <a:rPr lang="en-US" dirty="0"/>
                        <a:t>8.</a:t>
                      </a:r>
                    </a:p>
                  </a:txBody>
                  <a:tcPr/>
                </a:tc>
                <a:tc>
                  <a:txBody>
                    <a:bodyPr/>
                    <a:lstStyle/>
                    <a:p>
                      <a:r>
                        <a:rPr lang="en-US" dirty="0"/>
                        <a:t>What do the Cookies Do?</a:t>
                      </a:r>
                    </a:p>
                  </a:txBody>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998482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Session Management </a:t>
            </a:r>
          </a:p>
        </p:txBody>
      </p:sp>
      <p:sp>
        <p:nvSpPr>
          <p:cNvPr id="3" name="Content Placeholder 2"/>
          <p:cNvSpPr>
            <a:spLocks noGrp="1"/>
          </p:cNvSpPr>
          <p:nvPr>
            <p:ph idx="1"/>
          </p:nvPr>
        </p:nvSpPr>
        <p:spPr/>
        <p:txBody>
          <a:bodyPr/>
          <a:lstStyle/>
          <a:p>
            <a:pPr algn="just"/>
            <a:r>
              <a:rPr lang="en-US" b="1" dirty="0"/>
              <a:t>Session Management</a:t>
            </a:r>
            <a:r>
              <a:rPr lang="en-US" dirty="0"/>
              <a:t> is a mechanism used by the </a:t>
            </a:r>
            <a:r>
              <a:rPr lang="en-US" b="1" dirty="0"/>
              <a:t>Web container</a:t>
            </a:r>
            <a:r>
              <a:rPr lang="en-US" dirty="0"/>
              <a:t> to store session information for a particular user. </a:t>
            </a:r>
          </a:p>
          <a:p>
            <a:pPr algn="just"/>
            <a:r>
              <a:rPr lang="en-US" dirty="0"/>
              <a:t>There are four different techniques for session management. </a:t>
            </a:r>
          </a:p>
          <a:p>
            <a:pPr marL="0" indent="0" algn="just">
              <a:buNone/>
            </a:pPr>
            <a:endParaRPr lang="en-US" dirty="0"/>
          </a:p>
        </p:txBody>
      </p:sp>
      <p:sp>
        <p:nvSpPr>
          <p:cNvPr id="4" name="Slide Number Placeholder 3"/>
          <p:cNvSpPr>
            <a:spLocks noGrp="1"/>
          </p:cNvSpPr>
          <p:nvPr>
            <p:ph type="sldNum" sz="quarter" idx="12"/>
          </p:nvPr>
        </p:nvSpPr>
        <p:spPr/>
        <p:txBody>
          <a:bodyPr/>
          <a:lstStyle/>
          <a:p>
            <a:fld id="{5EA8BEFB-AE5B-48F9-BBAD-B489CDE48C80}" type="slidenum">
              <a:rPr lang="en-US" smtClean="0"/>
              <a:pPr/>
              <a:t>44</a:t>
            </a:fld>
            <a:endParaRPr lang="en-US" dirty="0"/>
          </a:p>
        </p:txBody>
      </p:sp>
      <p:sp>
        <p:nvSpPr>
          <p:cNvPr id="5" name="Rounded Rectangle 4"/>
          <p:cNvSpPr/>
          <p:nvPr/>
        </p:nvSpPr>
        <p:spPr>
          <a:xfrm>
            <a:off x="2819400" y="2438400"/>
            <a:ext cx="3352800" cy="3886200"/>
          </a:xfrm>
          <a:prstGeom prst="roundRect">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3200400" y="2895600"/>
            <a:ext cx="2590800" cy="533400"/>
          </a:xfrm>
          <a:prstGeom prst="rect">
            <a:avLst/>
          </a:prstGeom>
          <a:solidFill>
            <a:srgbClr val="00B050">
              <a:alpha val="3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Hidden form field</a:t>
            </a:r>
            <a:endParaRPr lang="en-US" sz="2400" dirty="0">
              <a:solidFill>
                <a:schemeClr val="tx1"/>
              </a:solidFill>
            </a:endParaRPr>
          </a:p>
        </p:txBody>
      </p:sp>
      <p:sp>
        <p:nvSpPr>
          <p:cNvPr id="7" name="Rectangle 6"/>
          <p:cNvSpPr/>
          <p:nvPr/>
        </p:nvSpPr>
        <p:spPr>
          <a:xfrm>
            <a:off x="3200400" y="3725839"/>
            <a:ext cx="2590800" cy="533400"/>
          </a:xfrm>
          <a:prstGeom prst="rect">
            <a:avLst/>
          </a:prstGeom>
          <a:solidFill>
            <a:schemeClr val="accent4">
              <a:alpha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URL Rewriting</a:t>
            </a:r>
            <a:endParaRPr lang="en-US" sz="2400" dirty="0">
              <a:solidFill>
                <a:schemeClr val="tx1"/>
              </a:solidFill>
            </a:endParaRPr>
          </a:p>
        </p:txBody>
      </p:sp>
      <p:sp>
        <p:nvSpPr>
          <p:cNvPr id="8" name="Rectangle 7"/>
          <p:cNvSpPr/>
          <p:nvPr/>
        </p:nvSpPr>
        <p:spPr>
          <a:xfrm>
            <a:off x="3200400" y="4610100"/>
            <a:ext cx="2590800" cy="533400"/>
          </a:xfrm>
          <a:prstGeom prst="rect">
            <a:avLst/>
          </a:prstGeom>
          <a:solidFill>
            <a:schemeClr val="accent6">
              <a:alpha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Cookies</a:t>
            </a:r>
            <a:endParaRPr lang="en-US" sz="2400" dirty="0">
              <a:solidFill>
                <a:schemeClr val="tx1"/>
              </a:solidFill>
            </a:endParaRPr>
          </a:p>
        </p:txBody>
      </p:sp>
      <p:sp>
        <p:nvSpPr>
          <p:cNvPr id="9" name="Rectangle 8"/>
          <p:cNvSpPr/>
          <p:nvPr/>
        </p:nvSpPr>
        <p:spPr>
          <a:xfrm>
            <a:off x="3200400" y="5494361"/>
            <a:ext cx="2590800" cy="533400"/>
          </a:xfrm>
          <a:prstGeom prst="rect">
            <a:avLst/>
          </a:prstGeom>
          <a:solidFill>
            <a:schemeClr val="accent5">
              <a:alpha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err="1">
                <a:solidFill>
                  <a:schemeClr val="tx1"/>
                </a:solidFill>
              </a:rPr>
              <a:t>HttpSession</a:t>
            </a:r>
            <a:endParaRPr lang="en-US" sz="2400" dirty="0">
              <a:solidFill>
                <a:schemeClr val="tx1"/>
              </a:solidFill>
            </a:endParaRPr>
          </a:p>
        </p:txBody>
      </p:sp>
      <p:sp>
        <p:nvSpPr>
          <p:cNvPr id="10" name="TextBox 9"/>
          <p:cNvSpPr txBox="1"/>
          <p:nvPr/>
        </p:nvSpPr>
        <p:spPr>
          <a:xfrm rot="16200000">
            <a:off x="877409" y="4085772"/>
            <a:ext cx="3360761" cy="523220"/>
          </a:xfrm>
          <a:prstGeom prst="rect">
            <a:avLst/>
          </a:prstGeom>
          <a:noFill/>
        </p:spPr>
        <p:txBody>
          <a:bodyPr wrap="square" rtlCol="0">
            <a:spAutoFit/>
          </a:bodyPr>
          <a:lstStyle/>
          <a:p>
            <a:pPr algn="ctr"/>
            <a:r>
              <a:rPr lang="en-US" sz="2800" dirty="0"/>
              <a:t>Session Management</a:t>
            </a:r>
          </a:p>
        </p:txBody>
      </p:sp>
    </p:spTree>
    <p:extLst>
      <p:ext uri="{BB962C8B-B14F-4D97-AF65-F5344CB8AC3E}">
        <p14:creationId xmlns:p14="http://schemas.microsoft.com/office/powerpoint/2010/main" val="3838261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par>
                          <p:cTn id="21" fill="hold">
                            <p:stCondLst>
                              <p:cond delay="500"/>
                            </p:stCondLst>
                            <p:childTnLst>
                              <p:par>
                                <p:cTn id="22" presetID="2" presetClass="entr" presetSubtype="4" fill="hold" grpId="0" nodeType="afterEffect">
                                  <p:stCondLst>
                                    <p:cond delay="0"/>
                                  </p:stCondLst>
                                  <p:childTnLst>
                                    <p:set>
                                      <p:cBhvr>
                                        <p:cTn id="23" dur="1" fill="hold">
                                          <p:stCondLst>
                                            <p:cond delay="0"/>
                                          </p:stCondLst>
                                        </p:cTn>
                                        <p:tgtEl>
                                          <p:spTgt spid="7"/>
                                        </p:tgtEl>
                                        <p:attrNameLst>
                                          <p:attrName>style.visibility</p:attrName>
                                        </p:attrNameLst>
                                      </p:cBhvr>
                                      <p:to>
                                        <p:strVal val="visible"/>
                                      </p:to>
                                    </p:set>
                                    <p:anim calcmode="lin" valueType="num">
                                      <p:cBhvr additive="base">
                                        <p:cTn id="24" dur="500" fill="hold"/>
                                        <p:tgtEl>
                                          <p:spTgt spid="7"/>
                                        </p:tgtEl>
                                        <p:attrNameLst>
                                          <p:attrName>ppt_x</p:attrName>
                                        </p:attrNameLst>
                                      </p:cBhvr>
                                      <p:tavLst>
                                        <p:tav tm="0">
                                          <p:val>
                                            <p:strVal val="#ppt_x"/>
                                          </p:val>
                                        </p:tav>
                                        <p:tav tm="100000">
                                          <p:val>
                                            <p:strVal val="#ppt_x"/>
                                          </p:val>
                                        </p:tav>
                                      </p:tavLst>
                                    </p:anim>
                                    <p:anim calcmode="lin" valueType="num">
                                      <p:cBhvr additive="base">
                                        <p:cTn id="25" dur="500" fill="hold"/>
                                        <p:tgtEl>
                                          <p:spTgt spid="7"/>
                                        </p:tgtEl>
                                        <p:attrNameLst>
                                          <p:attrName>ppt_y</p:attrName>
                                        </p:attrNameLst>
                                      </p:cBhvr>
                                      <p:tavLst>
                                        <p:tav tm="0">
                                          <p:val>
                                            <p:strVal val="1+#ppt_h/2"/>
                                          </p:val>
                                        </p:tav>
                                        <p:tav tm="100000">
                                          <p:val>
                                            <p:strVal val="#ppt_y"/>
                                          </p:val>
                                        </p:tav>
                                      </p:tavLst>
                                    </p:anim>
                                  </p:childTnLst>
                                </p:cTn>
                              </p:par>
                            </p:childTnLst>
                          </p:cTn>
                        </p:par>
                        <p:par>
                          <p:cTn id="26" fill="hold">
                            <p:stCondLst>
                              <p:cond delay="1000"/>
                            </p:stCondLst>
                            <p:childTnLst>
                              <p:par>
                                <p:cTn id="27" presetID="2" presetClass="entr" presetSubtype="4" fill="hold" grpId="0" nodeType="afterEffect">
                                  <p:stCondLst>
                                    <p:cond delay="0"/>
                                  </p:stCondLst>
                                  <p:childTnLst>
                                    <p:set>
                                      <p:cBhvr>
                                        <p:cTn id="28" dur="1" fill="hold">
                                          <p:stCondLst>
                                            <p:cond delay="0"/>
                                          </p:stCondLst>
                                        </p:cTn>
                                        <p:tgtEl>
                                          <p:spTgt spid="8"/>
                                        </p:tgtEl>
                                        <p:attrNameLst>
                                          <p:attrName>style.visibility</p:attrName>
                                        </p:attrNameLst>
                                      </p:cBhvr>
                                      <p:to>
                                        <p:strVal val="visible"/>
                                      </p:to>
                                    </p:set>
                                    <p:anim calcmode="lin" valueType="num">
                                      <p:cBhvr additive="base">
                                        <p:cTn id="29" dur="500" fill="hold"/>
                                        <p:tgtEl>
                                          <p:spTgt spid="8"/>
                                        </p:tgtEl>
                                        <p:attrNameLst>
                                          <p:attrName>ppt_x</p:attrName>
                                        </p:attrNameLst>
                                      </p:cBhvr>
                                      <p:tavLst>
                                        <p:tav tm="0">
                                          <p:val>
                                            <p:strVal val="#ppt_x"/>
                                          </p:val>
                                        </p:tav>
                                        <p:tav tm="100000">
                                          <p:val>
                                            <p:strVal val="#ppt_x"/>
                                          </p:val>
                                        </p:tav>
                                      </p:tavLst>
                                    </p:anim>
                                    <p:anim calcmode="lin" valueType="num">
                                      <p:cBhvr additive="base">
                                        <p:cTn id="30" dur="500" fill="hold"/>
                                        <p:tgtEl>
                                          <p:spTgt spid="8"/>
                                        </p:tgtEl>
                                        <p:attrNameLst>
                                          <p:attrName>ppt_y</p:attrName>
                                        </p:attrNameLst>
                                      </p:cBhvr>
                                      <p:tavLst>
                                        <p:tav tm="0">
                                          <p:val>
                                            <p:strVal val="1+#ppt_h/2"/>
                                          </p:val>
                                        </p:tav>
                                        <p:tav tm="100000">
                                          <p:val>
                                            <p:strVal val="#ppt_y"/>
                                          </p:val>
                                        </p:tav>
                                      </p:tavLst>
                                    </p:anim>
                                  </p:childTnLst>
                                </p:cTn>
                              </p:par>
                            </p:childTnLst>
                          </p:cTn>
                        </p:par>
                        <p:par>
                          <p:cTn id="31" fill="hold">
                            <p:stCondLst>
                              <p:cond delay="1500"/>
                            </p:stCondLst>
                            <p:childTnLst>
                              <p:par>
                                <p:cTn id="32" presetID="2" presetClass="entr" presetSubtype="4" fill="hold" grpId="0" nodeType="afterEffect">
                                  <p:stCondLst>
                                    <p:cond delay="0"/>
                                  </p:stCondLst>
                                  <p:childTnLst>
                                    <p:set>
                                      <p:cBhvr>
                                        <p:cTn id="33" dur="1" fill="hold">
                                          <p:stCondLst>
                                            <p:cond delay="0"/>
                                          </p:stCondLst>
                                        </p:cTn>
                                        <p:tgtEl>
                                          <p:spTgt spid="9"/>
                                        </p:tgtEl>
                                        <p:attrNameLst>
                                          <p:attrName>style.visibility</p:attrName>
                                        </p:attrNameLst>
                                      </p:cBhvr>
                                      <p:to>
                                        <p:strVal val="visible"/>
                                      </p:to>
                                    </p:set>
                                    <p:anim calcmode="lin" valueType="num">
                                      <p:cBhvr additive="base">
                                        <p:cTn id="34" dur="500" fill="hold"/>
                                        <p:tgtEl>
                                          <p:spTgt spid="9"/>
                                        </p:tgtEl>
                                        <p:attrNameLst>
                                          <p:attrName>ppt_x</p:attrName>
                                        </p:attrNameLst>
                                      </p:cBhvr>
                                      <p:tavLst>
                                        <p:tav tm="0">
                                          <p:val>
                                            <p:strVal val="#ppt_x"/>
                                          </p:val>
                                        </p:tav>
                                        <p:tav tm="100000">
                                          <p:val>
                                            <p:strVal val="#ppt_x"/>
                                          </p:val>
                                        </p:tav>
                                      </p:tavLst>
                                    </p:anim>
                                    <p:anim calcmode="lin" valueType="num">
                                      <p:cBhvr additive="base">
                                        <p:cTn id="35"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animBg="1"/>
      <p:bldP spid="6" grpId="0" animBg="1"/>
      <p:bldP spid="7" grpId="0" animBg="1"/>
      <p:bldP spid="8" grpId="0" animBg="1"/>
      <p:bldP spid="9" grpId="0" animBg="1"/>
      <p:bldP spid="10"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err="1"/>
              <a:t>HttpSession</a:t>
            </a:r>
            <a:endParaRPr lang="en-US" dirty="0"/>
          </a:p>
        </p:txBody>
      </p:sp>
      <p:sp>
        <p:nvSpPr>
          <p:cNvPr id="6" name="Subtitle 5"/>
          <p:cNvSpPr>
            <a:spLocks noGrp="1"/>
          </p:cNvSpPr>
          <p:nvPr>
            <p:ph type="subTitle" idx="1"/>
          </p:nvPr>
        </p:nvSpPr>
        <p:spPr/>
        <p:txBody>
          <a:bodyPr/>
          <a:lstStyle/>
          <a:p>
            <a:r>
              <a:rPr lang="en-US" dirty="0" err="1"/>
              <a:t>javax.servlet.http.HttpSession</a:t>
            </a:r>
            <a:endParaRPr lang="en-US" dirty="0"/>
          </a:p>
          <a:p>
            <a:endParaRPr lang="en-US" dirty="0"/>
          </a:p>
        </p:txBody>
      </p:sp>
      <p:sp>
        <p:nvSpPr>
          <p:cNvPr id="4" name="Slide Number Placeholder 3"/>
          <p:cNvSpPr>
            <a:spLocks noGrp="1"/>
          </p:cNvSpPr>
          <p:nvPr>
            <p:ph type="sldNum" sz="quarter" idx="12"/>
          </p:nvPr>
        </p:nvSpPr>
        <p:spPr/>
        <p:txBody>
          <a:bodyPr/>
          <a:lstStyle/>
          <a:p>
            <a:fld id="{5EA8BEFB-AE5B-48F9-BBAD-B489CDE48C80}" type="slidenum">
              <a:rPr lang="en-US" smtClean="0"/>
              <a:pPr/>
              <a:t>45</a:t>
            </a:fld>
            <a:endParaRPr lang="en-US" dirty="0"/>
          </a:p>
        </p:txBody>
      </p:sp>
    </p:spTree>
    <p:extLst>
      <p:ext uri="{BB962C8B-B14F-4D97-AF65-F5344CB8AC3E}">
        <p14:creationId xmlns:p14="http://schemas.microsoft.com/office/powerpoint/2010/main" val="8645128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Session Management: </a:t>
            </a:r>
            <a:r>
              <a:rPr lang="en-US" sz="3600" dirty="0" err="1"/>
              <a:t>HttpSession</a:t>
            </a:r>
            <a:endParaRPr lang="en-US" sz="3600" dirty="0"/>
          </a:p>
        </p:txBody>
      </p:sp>
      <p:sp>
        <p:nvSpPr>
          <p:cNvPr id="3" name="Content Placeholder 2"/>
          <p:cNvSpPr>
            <a:spLocks noGrp="1"/>
          </p:cNvSpPr>
          <p:nvPr>
            <p:ph idx="1"/>
          </p:nvPr>
        </p:nvSpPr>
        <p:spPr/>
        <p:txBody>
          <a:bodyPr/>
          <a:lstStyle/>
          <a:p>
            <a:pPr algn="just"/>
            <a:r>
              <a:rPr lang="en-US" dirty="0"/>
              <a:t>Apart from the above mentioned three ways, servlet provides </a:t>
            </a:r>
            <a:r>
              <a:rPr lang="en-US" dirty="0" err="1"/>
              <a:t>HttpSession</a:t>
            </a:r>
            <a:r>
              <a:rPr lang="en-US" dirty="0"/>
              <a:t> Interface which provides a way to identify a user across more than one page request</a:t>
            </a:r>
          </a:p>
          <a:p>
            <a:r>
              <a:rPr lang="en-US" dirty="0"/>
              <a:t>The container creates a session id for each user.</a:t>
            </a:r>
          </a:p>
          <a:p>
            <a:r>
              <a:rPr lang="en-US" dirty="0"/>
              <a:t>The container uses this id to identify the particular user.</a:t>
            </a:r>
          </a:p>
          <a:p>
            <a:r>
              <a:rPr lang="en-US" dirty="0"/>
              <a:t>An object of </a:t>
            </a:r>
            <a:r>
              <a:rPr lang="en-US" dirty="0" err="1"/>
              <a:t>HttpSession</a:t>
            </a:r>
            <a:r>
              <a:rPr lang="en-US" dirty="0"/>
              <a:t> can be used to perform two tasks:</a:t>
            </a:r>
          </a:p>
          <a:p>
            <a:pPr marL="857250" lvl="1" indent="-457200">
              <a:buFont typeface="+mj-lt"/>
              <a:buAutoNum type="arabicPeriod"/>
            </a:pPr>
            <a:r>
              <a:rPr lang="en-US" dirty="0"/>
              <a:t>Bind objects</a:t>
            </a:r>
          </a:p>
          <a:p>
            <a:pPr marL="857250" lvl="1" indent="-457200">
              <a:buFont typeface="+mj-lt"/>
              <a:buAutoNum type="arabicPeriod"/>
            </a:pPr>
            <a:r>
              <a:rPr lang="en-US" dirty="0"/>
              <a:t>View and manipulate information about a session, such as the session identifier, creation time, and last accessed time.</a:t>
            </a:r>
          </a:p>
          <a:p>
            <a:pPr algn="just"/>
            <a:endParaRPr lang="en-US" dirty="0"/>
          </a:p>
        </p:txBody>
      </p:sp>
      <p:sp>
        <p:nvSpPr>
          <p:cNvPr id="4" name="Slide Number Placeholder 3"/>
          <p:cNvSpPr>
            <a:spLocks noGrp="1"/>
          </p:cNvSpPr>
          <p:nvPr>
            <p:ph type="sldNum" sz="quarter" idx="12"/>
          </p:nvPr>
        </p:nvSpPr>
        <p:spPr/>
        <p:txBody>
          <a:bodyPr/>
          <a:lstStyle/>
          <a:p>
            <a:fld id="{5EA8BEFB-AE5B-48F9-BBAD-B489CDE48C80}" type="slidenum">
              <a:rPr lang="en-US" smtClean="0"/>
              <a:pPr/>
              <a:t>46</a:t>
            </a:fld>
            <a:endParaRPr lang="en-US" dirty="0"/>
          </a:p>
        </p:txBody>
      </p:sp>
    </p:spTree>
    <p:extLst>
      <p:ext uri="{BB962C8B-B14F-4D97-AF65-F5344CB8AC3E}">
        <p14:creationId xmlns:p14="http://schemas.microsoft.com/office/powerpoint/2010/main" val="2722642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a:t>Session Management : </a:t>
            </a:r>
            <a:r>
              <a:rPr lang="en-US" dirty="0" err="1"/>
              <a:t>HttpSession</a:t>
            </a:r>
            <a:endParaRPr lang="en-US" dirty="0"/>
          </a:p>
        </p:txBody>
      </p:sp>
      <p:sp>
        <p:nvSpPr>
          <p:cNvPr id="4" name="Slide Number Placeholder 3"/>
          <p:cNvSpPr>
            <a:spLocks noGrp="1"/>
          </p:cNvSpPr>
          <p:nvPr>
            <p:ph type="sldNum" sz="quarter" idx="12"/>
          </p:nvPr>
        </p:nvSpPr>
        <p:spPr/>
        <p:txBody>
          <a:bodyPr/>
          <a:lstStyle/>
          <a:p>
            <a:fld id="{5EA8BEFB-AE5B-48F9-BBAD-B489CDE48C80}" type="slidenum">
              <a:rPr lang="en-US" smtClean="0"/>
              <a:pPr/>
              <a:t>47</a:t>
            </a:fld>
            <a:endParaRPr lang="en-US" dirty="0"/>
          </a:p>
        </p:txBody>
      </p:sp>
      <p:sp>
        <p:nvSpPr>
          <p:cNvPr id="7" name="Rectangle 6"/>
          <p:cNvSpPr/>
          <p:nvPr/>
        </p:nvSpPr>
        <p:spPr>
          <a:xfrm>
            <a:off x="3657600" y="1390710"/>
            <a:ext cx="4800600" cy="4267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4038600" y="1771710"/>
            <a:ext cx="4114800" cy="3505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lowchart: Alternate Process 10"/>
          <p:cNvSpPr/>
          <p:nvPr/>
        </p:nvSpPr>
        <p:spPr>
          <a:xfrm>
            <a:off x="4495800" y="3371910"/>
            <a:ext cx="990600" cy="533400"/>
          </a:xfrm>
          <a:prstGeom prst="flowChartAlternateProcess">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Servlet</a:t>
            </a:r>
            <a:endParaRPr lang="en-US" b="1" dirty="0">
              <a:solidFill>
                <a:schemeClr val="tx1"/>
              </a:solidFill>
            </a:endParaRPr>
          </a:p>
        </p:txBody>
      </p:sp>
      <p:sp>
        <p:nvSpPr>
          <p:cNvPr id="12" name="Flowchart: Process 11"/>
          <p:cNvSpPr/>
          <p:nvPr/>
        </p:nvSpPr>
        <p:spPr>
          <a:xfrm>
            <a:off x="6553200" y="2533710"/>
            <a:ext cx="1219200" cy="914400"/>
          </a:xfrm>
          <a:prstGeom prst="flowChartProcess">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Session1</a:t>
            </a:r>
          </a:p>
          <a:p>
            <a:pPr algn="ctr"/>
            <a:r>
              <a:rPr lang="en-US" sz="2000" dirty="0">
                <a:solidFill>
                  <a:schemeClr val="tx1"/>
                </a:solidFill>
              </a:rPr>
              <a:t>id= 054</a:t>
            </a:r>
          </a:p>
        </p:txBody>
      </p:sp>
      <p:sp>
        <p:nvSpPr>
          <p:cNvPr id="13" name="Flowchart: Process 12"/>
          <p:cNvSpPr/>
          <p:nvPr/>
        </p:nvSpPr>
        <p:spPr>
          <a:xfrm>
            <a:off x="6553200" y="3752910"/>
            <a:ext cx="1219200" cy="914400"/>
          </a:xfrm>
          <a:prstGeom prst="flowChartProcess">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Session2</a:t>
            </a:r>
          </a:p>
          <a:p>
            <a:pPr algn="ctr"/>
            <a:r>
              <a:rPr lang="en-US" sz="2000" dirty="0">
                <a:solidFill>
                  <a:schemeClr val="tx1"/>
                </a:solidFill>
              </a:rPr>
              <a:t>id= 055</a:t>
            </a:r>
          </a:p>
        </p:txBody>
      </p:sp>
      <p:sp>
        <p:nvSpPr>
          <p:cNvPr id="14" name="Flowchart: Process 13"/>
          <p:cNvSpPr/>
          <p:nvPr/>
        </p:nvSpPr>
        <p:spPr>
          <a:xfrm>
            <a:off x="762000" y="2381310"/>
            <a:ext cx="1447800" cy="914400"/>
          </a:xfrm>
          <a:prstGeom prst="flowChartProcess">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Client1</a:t>
            </a:r>
          </a:p>
        </p:txBody>
      </p:sp>
      <p:sp>
        <p:nvSpPr>
          <p:cNvPr id="15" name="Flowchart: Process 14"/>
          <p:cNvSpPr/>
          <p:nvPr/>
        </p:nvSpPr>
        <p:spPr>
          <a:xfrm>
            <a:off x="762000" y="4133910"/>
            <a:ext cx="1447800" cy="914400"/>
          </a:xfrm>
          <a:prstGeom prst="flowChartProcess">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Client2</a:t>
            </a:r>
            <a:endParaRPr lang="en-US" dirty="0">
              <a:solidFill>
                <a:schemeClr val="tx1"/>
              </a:solidFill>
            </a:endParaRPr>
          </a:p>
        </p:txBody>
      </p:sp>
      <p:cxnSp>
        <p:nvCxnSpPr>
          <p:cNvPr id="17" name="Curved Connector 16"/>
          <p:cNvCxnSpPr>
            <a:endCxn id="11" idx="0"/>
          </p:cNvCxnSpPr>
          <p:nvPr/>
        </p:nvCxnSpPr>
        <p:spPr>
          <a:xfrm>
            <a:off x="2209800" y="2838510"/>
            <a:ext cx="2781300" cy="533400"/>
          </a:xfrm>
          <a:prstGeom prst="curvedConnector2">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19" name="Curved Connector 18"/>
          <p:cNvCxnSpPr>
            <a:stCxn id="15" idx="3"/>
            <a:endCxn id="11" idx="2"/>
          </p:cNvCxnSpPr>
          <p:nvPr/>
        </p:nvCxnSpPr>
        <p:spPr>
          <a:xfrm flipV="1">
            <a:off x="2209800" y="3905310"/>
            <a:ext cx="2781300" cy="685800"/>
          </a:xfrm>
          <a:prstGeom prst="curvedConnector2">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a:stCxn id="11" idx="3"/>
            <a:endCxn id="12" idx="1"/>
          </p:cNvCxnSpPr>
          <p:nvPr/>
        </p:nvCxnSpPr>
        <p:spPr>
          <a:xfrm flipV="1">
            <a:off x="5486400" y="2990910"/>
            <a:ext cx="1066800" cy="647700"/>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25" name="Straight Connector 24"/>
          <p:cNvCxnSpPr>
            <a:stCxn id="11" idx="3"/>
            <a:endCxn id="13" idx="1"/>
          </p:cNvCxnSpPr>
          <p:nvPr/>
        </p:nvCxnSpPr>
        <p:spPr>
          <a:xfrm>
            <a:off x="5486400" y="3638610"/>
            <a:ext cx="1066800" cy="571500"/>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rot="171816">
            <a:off x="2317355" y="2515344"/>
            <a:ext cx="944297" cy="646331"/>
          </a:xfrm>
          <a:prstGeom prst="rect">
            <a:avLst/>
          </a:prstGeom>
          <a:noFill/>
        </p:spPr>
        <p:txBody>
          <a:bodyPr wrap="none" rtlCol="0">
            <a:spAutoFit/>
          </a:bodyPr>
          <a:lstStyle/>
          <a:p>
            <a:r>
              <a:rPr lang="en-US" dirty="0"/>
              <a:t>Request</a:t>
            </a:r>
          </a:p>
          <a:p>
            <a:r>
              <a:rPr lang="en-US" dirty="0"/>
              <a:t> id=054</a:t>
            </a:r>
          </a:p>
        </p:txBody>
      </p:sp>
      <p:sp>
        <p:nvSpPr>
          <p:cNvPr id="33" name="TextBox 32"/>
          <p:cNvSpPr txBox="1"/>
          <p:nvPr/>
        </p:nvSpPr>
        <p:spPr>
          <a:xfrm rot="21278740">
            <a:off x="2347251" y="4252759"/>
            <a:ext cx="944297" cy="646331"/>
          </a:xfrm>
          <a:prstGeom prst="rect">
            <a:avLst/>
          </a:prstGeom>
          <a:noFill/>
        </p:spPr>
        <p:txBody>
          <a:bodyPr wrap="none" rtlCol="0">
            <a:spAutoFit/>
          </a:bodyPr>
          <a:lstStyle/>
          <a:p>
            <a:r>
              <a:rPr lang="en-US" dirty="0"/>
              <a:t>Request</a:t>
            </a:r>
          </a:p>
          <a:p>
            <a:r>
              <a:rPr lang="en-US" dirty="0"/>
              <a:t> id=055</a:t>
            </a:r>
          </a:p>
        </p:txBody>
      </p:sp>
      <p:sp>
        <p:nvSpPr>
          <p:cNvPr id="34" name="TextBox 33"/>
          <p:cNvSpPr txBox="1"/>
          <p:nvPr/>
        </p:nvSpPr>
        <p:spPr>
          <a:xfrm>
            <a:off x="7558104" y="1066800"/>
            <a:ext cx="870623" cy="400110"/>
          </a:xfrm>
          <a:prstGeom prst="rect">
            <a:avLst/>
          </a:prstGeom>
          <a:noFill/>
        </p:spPr>
        <p:txBody>
          <a:bodyPr wrap="none" rtlCol="0">
            <a:spAutoFit/>
          </a:bodyPr>
          <a:lstStyle/>
          <a:p>
            <a:r>
              <a:rPr lang="en-US" sz="2000" b="1" dirty="0"/>
              <a:t>Server</a:t>
            </a:r>
          </a:p>
        </p:txBody>
      </p:sp>
      <p:sp>
        <p:nvSpPr>
          <p:cNvPr id="35" name="TextBox 34"/>
          <p:cNvSpPr txBox="1"/>
          <p:nvPr/>
        </p:nvSpPr>
        <p:spPr>
          <a:xfrm>
            <a:off x="6391807" y="1743045"/>
            <a:ext cx="1776833" cy="400110"/>
          </a:xfrm>
          <a:prstGeom prst="rect">
            <a:avLst/>
          </a:prstGeom>
          <a:noFill/>
        </p:spPr>
        <p:txBody>
          <a:bodyPr wrap="none" rtlCol="0">
            <a:spAutoFit/>
          </a:bodyPr>
          <a:lstStyle/>
          <a:p>
            <a:r>
              <a:rPr lang="en-US" sz="2000" b="1" dirty="0"/>
              <a:t>Web Container</a:t>
            </a:r>
          </a:p>
        </p:txBody>
      </p:sp>
      <p:sp>
        <p:nvSpPr>
          <p:cNvPr id="36" name="TextBox 35"/>
          <p:cNvSpPr txBox="1"/>
          <p:nvPr/>
        </p:nvSpPr>
        <p:spPr>
          <a:xfrm>
            <a:off x="2696020" y="5886419"/>
            <a:ext cx="2685159" cy="400110"/>
          </a:xfrm>
          <a:prstGeom prst="rect">
            <a:avLst/>
          </a:prstGeom>
          <a:noFill/>
        </p:spPr>
        <p:txBody>
          <a:bodyPr wrap="none" rtlCol="0">
            <a:spAutoFit/>
          </a:bodyPr>
          <a:lstStyle/>
          <a:p>
            <a:r>
              <a:rPr lang="en-US" sz="2000" b="1" dirty="0"/>
              <a:t>Working of </a:t>
            </a:r>
            <a:r>
              <a:rPr lang="en-US" sz="2000" b="1" dirty="0" err="1"/>
              <a:t>HttpSession</a:t>
            </a:r>
            <a:endParaRPr lang="en-US" sz="2000" b="1" dirty="0"/>
          </a:p>
        </p:txBody>
      </p:sp>
    </p:spTree>
    <p:extLst>
      <p:ext uri="{BB962C8B-B14F-4D97-AF65-F5344CB8AC3E}">
        <p14:creationId xmlns:p14="http://schemas.microsoft.com/office/powerpoint/2010/main" val="708096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2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1" grpId="0" animBg="1"/>
      <p:bldP spid="12" grpId="0" animBg="1"/>
      <p:bldP spid="13" grpId="0" animBg="1"/>
      <p:bldP spid="14" grpId="0" animBg="1"/>
      <p:bldP spid="15" grpId="0" animBg="1"/>
      <p:bldP spid="32" grpId="0"/>
      <p:bldP spid="33" grpId="0"/>
      <p:bldP spid="34" grpId="0"/>
      <p:bldP spid="35"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Session Management :</a:t>
            </a:r>
            <a:r>
              <a:rPr lang="en-US" sz="4000" dirty="0" err="1"/>
              <a:t>HttpSession</a:t>
            </a:r>
            <a:endParaRPr lang="en-US" sz="4000" dirty="0"/>
          </a:p>
        </p:txBody>
      </p:sp>
      <p:sp>
        <p:nvSpPr>
          <p:cNvPr id="3" name="Content Placeholder 2"/>
          <p:cNvSpPr>
            <a:spLocks noGrp="1"/>
          </p:cNvSpPr>
          <p:nvPr>
            <p:ph idx="1"/>
          </p:nvPr>
        </p:nvSpPr>
        <p:spPr/>
        <p:txBody>
          <a:bodyPr/>
          <a:lstStyle/>
          <a:p>
            <a:r>
              <a:rPr lang="en-US" dirty="0"/>
              <a:t>Package: </a:t>
            </a:r>
            <a:r>
              <a:rPr lang="en-US" dirty="0" err="1"/>
              <a:t>javax.servlet.http.</a:t>
            </a:r>
            <a:r>
              <a:rPr lang="en-US" b="1" dirty="0" err="1">
                <a:solidFill>
                  <a:srgbClr val="FF0000"/>
                </a:solidFill>
              </a:rPr>
              <a:t>HttpSession</a:t>
            </a:r>
            <a:endParaRPr lang="en-US" b="1" dirty="0">
              <a:solidFill>
                <a:srgbClr val="FF0000"/>
              </a:solidFill>
            </a:endParaRPr>
          </a:p>
          <a:p>
            <a:endParaRPr lang="en-US" dirty="0"/>
          </a:p>
          <a:p>
            <a:r>
              <a:rPr lang="en-US" dirty="0"/>
              <a:t>The servlet container uses this </a:t>
            </a:r>
            <a:r>
              <a:rPr lang="en-US" dirty="0">
                <a:solidFill>
                  <a:srgbClr val="0000FF"/>
                </a:solidFill>
              </a:rPr>
              <a:t>interface</a:t>
            </a:r>
            <a:r>
              <a:rPr lang="en-US" dirty="0"/>
              <a:t> to create a session between an HTTP client and an HTTP server. </a:t>
            </a:r>
          </a:p>
          <a:p>
            <a:r>
              <a:rPr lang="en-US" dirty="0"/>
              <a:t>In this technique create a session object at server side for each client.</a:t>
            </a:r>
          </a:p>
          <a:p>
            <a:r>
              <a:rPr lang="en-US" dirty="0"/>
              <a:t>Session is available until the session time out, until the client log out. </a:t>
            </a:r>
          </a:p>
          <a:p>
            <a:r>
              <a:rPr lang="en-US" dirty="0"/>
              <a:t>The default session time is </a:t>
            </a:r>
            <a:r>
              <a:rPr lang="en-US" dirty="0">
                <a:solidFill>
                  <a:srgbClr val="0000FF"/>
                </a:solidFill>
              </a:rPr>
              <a:t>30 minutes</a:t>
            </a:r>
            <a:r>
              <a:rPr lang="en-US" dirty="0"/>
              <a:t> and can configure explicit session time in </a:t>
            </a:r>
            <a:r>
              <a:rPr lang="en-US" dirty="0">
                <a:solidFill>
                  <a:srgbClr val="0000FF"/>
                </a:solidFill>
              </a:rPr>
              <a:t>web.xml </a:t>
            </a:r>
            <a:r>
              <a:rPr lang="en-US" dirty="0"/>
              <a:t>file.</a:t>
            </a:r>
          </a:p>
          <a:p>
            <a:endParaRPr lang="en-US" dirty="0"/>
          </a:p>
        </p:txBody>
      </p:sp>
      <p:sp>
        <p:nvSpPr>
          <p:cNvPr id="4" name="Slide Number Placeholder 3"/>
          <p:cNvSpPr>
            <a:spLocks noGrp="1"/>
          </p:cNvSpPr>
          <p:nvPr>
            <p:ph type="sldNum" sz="quarter" idx="12"/>
          </p:nvPr>
        </p:nvSpPr>
        <p:spPr/>
        <p:txBody>
          <a:bodyPr/>
          <a:lstStyle/>
          <a:p>
            <a:fld id="{5EA8BEFB-AE5B-48F9-BBAD-B489CDE48C80}" type="slidenum">
              <a:rPr lang="en-US" smtClean="0"/>
              <a:pPr/>
              <a:t>48</a:t>
            </a:fld>
            <a:endParaRPr lang="en-US" dirty="0"/>
          </a:p>
        </p:txBody>
      </p:sp>
      <p:sp>
        <p:nvSpPr>
          <p:cNvPr id="5" name="Oval Callout 4"/>
          <p:cNvSpPr/>
          <p:nvPr/>
        </p:nvSpPr>
        <p:spPr>
          <a:xfrm>
            <a:off x="4724400" y="1524000"/>
            <a:ext cx="1600200" cy="533400"/>
          </a:xfrm>
          <a:prstGeom prst="wedgeEllipseCallout">
            <a:avLst>
              <a:gd name="adj1" fmla="val -23886"/>
              <a:gd name="adj2" fmla="val -66612"/>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FF0000"/>
                </a:solidFill>
              </a:rPr>
              <a:t>Interface</a:t>
            </a:r>
          </a:p>
        </p:txBody>
      </p:sp>
    </p:spTree>
    <p:extLst>
      <p:ext uri="{BB962C8B-B14F-4D97-AF65-F5344CB8AC3E}">
        <p14:creationId xmlns:p14="http://schemas.microsoft.com/office/powerpoint/2010/main" val="550498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Session Management : </a:t>
            </a:r>
            <a:r>
              <a:rPr lang="en-US" sz="3600" dirty="0" err="1"/>
              <a:t>HttpSession</a:t>
            </a:r>
            <a:endParaRPr lang="en-US" sz="3600" dirty="0"/>
          </a:p>
        </p:txBody>
      </p:sp>
      <p:sp>
        <p:nvSpPr>
          <p:cNvPr id="3" name="Content Placeholder 2"/>
          <p:cNvSpPr>
            <a:spLocks noGrp="1"/>
          </p:cNvSpPr>
          <p:nvPr>
            <p:ph idx="1"/>
          </p:nvPr>
        </p:nvSpPr>
        <p:spPr/>
        <p:txBody>
          <a:bodyPr/>
          <a:lstStyle/>
          <a:p>
            <a:pPr marL="0" indent="0">
              <a:buNone/>
            </a:pPr>
            <a:r>
              <a:rPr lang="en-US" dirty="0"/>
              <a:t>The </a:t>
            </a:r>
            <a:r>
              <a:rPr lang="en-US" dirty="0" err="1"/>
              <a:t>HttpServletRequest</a:t>
            </a:r>
            <a:r>
              <a:rPr lang="en-US" dirty="0"/>
              <a:t> interface provides two methods to get the object of </a:t>
            </a:r>
            <a:r>
              <a:rPr lang="en-US" dirty="0" err="1"/>
              <a:t>HttpSession</a:t>
            </a:r>
            <a:endParaRPr lang="en-US" dirty="0"/>
          </a:p>
          <a:p>
            <a:pPr marL="0" indent="0">
              <a:buNone/>
            </a:pPr>
            <a:endParaRPr lang="en-US" dirty="0"/>
          </a:p>
        </p:txBody>
      </p:sp>
      <p:sp>
        <p:nvSpPr>
          <p:cNvPr id="4" name="Slide Number Placeholder 3"/>
          <p:cNvSpPr>
            <a:spLocks noGrp="1"/>
          </p:cNvSpPr>
          <p:nvPr>
            <p:ph type="sldNum" sz="quarter" idx="12"/>
          </p:nvPr>
        </p:nvSpPr>
        <p:spPr/>
        <p:txBody>
          <a:bodyPr/>
          <a:lstStyle/>
          <a:p>
            <a:fld id="{5EA8BEFB-AE5B-48F9-BBAD-B489CDE48C80}" type="slidenum">
              <a:rPr lang="en-US" smtClean="0"/>
              <a:pPr/>
              <a:t>49</a:t>
            </a:fld>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1970630827"/>
              </p:ext>
            </p:extLst>
          </p:nvPr>
        </p:nvGraphicFramePr>
        <p:xfrm>
          <a:off x="609600" y="2133600"/>
          <a:ext cx="8229600" cy="1325880"/>
        </p:xfrm>
        <a:graphic>
          <a:graphicData uri="http://schemas.openxmlformats.org/drawingml/2006/table">
            <a:tbl>
              <a:tblPr firstRow="1" bandRow="1">
                <a:tableStyleId>{5940675A-B579-460E-94D1-54222C63F5DA}</a:tableStyleId>
              </a:tblPr>
              <a:tblGrid>
                <a:gridCol w="2819400">
                  <a:extLst>
                    <a:ext uri="{9D8B030D-6E8A-4147-A177-3AD203B41FA5}">
                      <a16:colId xmlns:a16="http://schemas.microsoft.com/office/drawing/2014/main" val="20000"/>
                    </a:ext>
                  </a:extLst>
                </a:gridCol>
                <a:gridCol w="5410200">
                  <a:extLst>
                    <a:ext uri="{9D8B030D-6E8A-4147-A177-3AD203B41FA5}">
                      <a16:colId xmlns:a16="http://schemas.microsoft.com/office/drawing/2014/main" val="20001"/>
                    </a:ext>
                  </a:extLst>
                </a:gridCol>
              </a:tblGrid>
              <a:tr h="370840">
                <a:tc>
                  <a:txBody>
                    <a:bodyPr/>
                    <a:lstStyle/>
                    <a:p>
                      <a:pPr algn="just">
                        <a:lnSpc>
                          <a:spcPct val="150000"/>
                        </a:lnSpc>
                      </a:pPr>
                      <a:r>
                        <a:rPr lang="en-US" dirty="0" err="1"/>
                        <a:t>HttpSession</a:t>
                      </a:r>
                      <a:r>
                        <a:rPr lang="en-US" dirty="0"/>
                        <a:t> </a:t>
                      </a:r>
                      <a:r>
                        <a:rPr lang="en-US" b="1" dirty="0" err="1"/>
                        <a:t>getSession</a:t>
                      </a:r>
                      <a:r>
                        <a:rPr lang="en-US" dirty="0"/>
                        <a:t>()</a:t>
                      </a:r>
                    </a:p>
                  </a:txBody>
                  <a:tcPr/>
                </a:tc>
                <a:tc>
                  <a:txBody>
                    <a:bodyPr/>
                    <a:lstStyle/>
                    <a:p>
                      <a:pPr algn="just">
                        <a:lnSpc>
                          <a:spcPct val="150000"/>
                        </a:lnSpc>
                      </a:pPr>
                      <a:r>
                        <a:rPr lang="en-US" sz="1800" b="0" i="0" kern="1200" dirty="0">
                          <a:solidFill>
                            <a:schemeClr val="tx1"/>
                          </a:solidFill>
                          <a:effectLst/>
                          <a:latin typeface="+mn-lt"/>
                          <a:ea typeface="+mn-ea"/>
                          <a:cs typeface="+mn-cs"/>
                        </a:rPr>
                        <a:t>Returns the current session associated with this request, or if the request does not have a session, creates one.</a:t>
                      </a:r>
                      <a:endParaRPr lang="en-US" dirty="0"/>
                    </a:p>
                  </a:txBody>
                  <a:tcPr/>
                </a:tc>
                <a:extLst>
                  <a:ext uri="{0D108BD9-81ED-4DB2-BD59-A6C34878D82A}">
                    <a16:rowId xmlns:a16="http://schemas.microsoft.com/office/drawing/2014/main" val="10000"/>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3059238262"/>
              </p:ext>
            </p:extLst>
          </p:nvPr>
        </p:nvGraphicFramePr>
        <p:xfrm>
          <a:off x="609600" y="3459480"/>
          <a:ext cx="8229600" cy="1325880"/>
        </p:xfrm>
        <a:graphic>
          <a:graphicData uri="http://schemas.openxmlformats.org/drawingml/2006/table">
            <a:tbl>
              <a:tblPr firstRow="1" bandRow="1">
                <a:tableStyleId>{5940675A-B579-460E-94D1-54222C63F5DA}</a:tableStyleId>
              </a:tblPr>
              <a:tblGrid>
                <a:gridCol w="2819400">
                  <a:extLst>
                    <a:ext uri="{9D8B030D-6E8A-4147-A177-3AD203B41FA5}">
                      <a16:colId xmlns:a16="http://schemas.microsoft.com/office/drawing/2014/main" val="20000"/>
                    </a:ext>
                  </a:extLst>
                </a:gridCol>
                <a:gridCol w="5410200">
                  <a:extLst>
                    <a:ext uri="{9D8B030D-6E8A-4147-A177-3AD203B41FA5}">
                      <a16:colId xmlns:a16="http://schemas.microsoft.com/office/drawing/2014/main" val="20001"/>
                    </a:ext>
                  </a:extLst>
                </a:gridCol>
              </a:tblGrid>
              <a:tr h="370840">
                <a:tc>
                  <a:txBody>
                    <a:bodyPr/>
                    <a:lstStyle/>
                    <a:p>
                      <a:pPr algn="just">
                        <a:lnSpc>
                          <a:spcPct val="150000"/>
                        </a:lnSpc>
                      </a:pPr>
                      <a:r>
                        <a:rPr lang="en-US" dirty="0" err="1"/>
                        <a:t>HttpSession</a:t>
                      </a:r>
                      <a:r>
                        <a:rPr lang="en-US" dirty="0"/>
                        <a:t> </a:t>
                      </a:r>
                    </a:p>
                    <a:p>
                      <a:pPr algn="just">
                        <a:lnSpc>
                          <a:spcPct val="150000"/>
                        </a:lnSpc>
                      </a:pPr>
                      <a:r>
                        <a:rPr lang="en-US" b="1" dirty="0" err="1"/>
                        <a:t>getSession</a:t>
                      </a:r>
                      <a:r>
                        <a:rPr lang="en-US" dirty="0"/>
                        <a:t>(</a:t>
                      </a:r>
                      <a:r>
                        <a:rPr lang="en-US" dirty="0" err="1"/>
                        <a:t>boolean</a:t>
                      </a:r>
                      <a:r>
                        <a:rPr lang="en-US" dirty="0"/>
                        <a:t> create)</a:t>
                      </a:r>
                    </a:p>
                  </a:txBody>
                  <a:tcPr/>
                </a:tc>
                <a:tc>
                  <a:txBody>
                    <a:bodyPr/>
                    <a:lstStyle/>
                    <a:p>
                      <a:pPr algn="just">
                        <a:lnSpc>
                          <a:spcPct val="150000"/>
                        </a:lnSpc>
                      </a:pPr>
                      <a:r>
                        <a:rPr lang="en-US" sz="1800" b="0" i="0" kern="1200" dirty="0">
                          <a:solidFill>
                            <a:schemeClr val="tx1"/>
                          </a:solidFill>
                          <a:effectLst/>
                          <a:latin typeface="+mn-lt"/>
                          <a:ea typeface="+mn-ea"/>
                          <a:cs typeface="+mn-cs"/>
                        </a:rPr>
                        <a:t>Returns the current </a:t>
                      </a:r>
                      <a:r>
                        <a:rPr lang="en-US" sz="1800" b="0" i="0" kern="1200" dirty="0" err="1">
                          <a:solidFill>
                            <a:schemeClr val="tx1"/>
                          </a:solidFill>
                          <a:effectLst/>
                          <a:latin typeface="+mn-lt"/>
                          <a:ea typeface="+mn-ea"/>
                          <a:cs typeface="+mn-cs"/>
                        </a:rPr>
                        <a:t>HttpSession</a:t>
                      </a:r>
                      <a:r>
                        <a:rPr lang="en-US" sz="1800" b="0" i="0" kern="1200" dirty="0">
                          <a:solidFill>
                            <a:schemeClr val="tx1"/>
                          </a:solidFill>
                          <a:effectLst/>
                          <a:latin typeface="+mn-lt"/>
                          <a:ea typeface="+mn-ea"/>
                          <a:cs typeface="+mn-cs"/>
                        </a:rPr>
                        <a:t> associated with this request or, if there is no current session and create is true, returns a new session.</a:t>
                      </a:r>
                      <a:endParaRPr lang="en-US" dirty="0"/>
                    </a:p>
                  </a:txBody>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408364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Session Management in Servlets</a:t>
            </a:r>
          </a:p>
        </p:txBody>
      </p:sp>
      <p:sp>
        <p:nvSpPr>
          <p:cNvPr id="3" name="Content Placeholder 2"/>
          <p:cNvSpPr>
            <a:spLocks noGrp="1"/>
          </p:cNvSpPr>
          <p:nvPr>
            <p:ph idx="1"/>
          </p:nvPr>
        </p:nvSpPr>
        <p:spPr/>
        <p:txBody>
          <a:bodyPr/>
          <a:lstStyle/>
          <a:p>
            <a:pPr marL="0" indent="0" algn="just">
              <a:lnSpc>
                <a:spcPct val="100000"/>
              </a:lnSpc>
              <a:buNone/>
            </a:pPr>
            <a:r>
              <a:rPr lang="en-US" sz="2800" b="1" dirty="0"/>
              <a:t>Why we require Session?</a:t>
            </a:r>
          </a:p>
          <a:p>
            <a:pPr algn="just">
              <a:lnSpc>
                <a:spcPct val="150000"/>
              </a:lnSpc>
            </a:pPr>
            <a:r>
              <a:rPr lang="en-US" dirty="0"/>
              <a:t>HTTP is a "stateless" protocol which means each time a client retrieves a Web page, the client opens a separate connection to the Web server and the server automatically does not keep any record of previous client request.</a:t>
            </a:r>
          </a:p>
          <a:p>
            <a:pPr algn="just">
              <a:lnSpc>
                <a:spcPct val="150000"/>
              </a:lnSpc>
            </a:pPr>
            <a:r>
              <a:rPr lang="en-US" dirty="0"/>
              <a:t>Session is required to keep track of users and their information.</a:t>
            </a:r>
          </a:p>
          <a:p>
            <a:pPr marL="0" indent="0" algn="just">
              <a:lnSpc>
                <a:spcPct val="100000"/>
              </a:lnSpc>
              <a:buNone/>
            </a:pPr>
            <a:endParaRPr lang="en-US" dirty="0"/>
          </a:p>
        </p:txBody>
      </p:sp>
      <p:sp>
        <p:nvSpPr>
          <p:cNvPr id="4" name="Slide Number Placeholder 3"/>
          <p:cNvSpPr>
            <a:spLocks noGrp="1"/>
          </p:cNvSpPr>
          <p:nvPr>
            <p:ph type="sldNum" sz="quarter" idx="12"/>
          </p:nvPr>
        </p:nvSpPr>
        <p:spPr/>
        <p:txBody>
          <a:bodyPr/>
          <a:lstStyle/>
          <a:p>
            <a:fld id="{5EA8BEFB-AE5B-48F9-BBAD-B489CDE48C80}" type="slidenum">
              <a:rPr lang="en-US" smtClean="0"/>
              <a:pPr/>
              <a:t>5</a:t>
            </a:fld>
            <a:endParaRPr lang="en-US" dirty="0"/>
          </a:p>
        </p:txBody>
      </p:sp>
      <p:cxnSp>
        <p:nvCxnSpPr>
          <p:cNvPr id="6" name="Straight Connector 5"/>
          <p:cNvCxnSpPr/>
          <p:nvPr/>
        </p:nvCxnSpPr>
        <p:spPr>
          <a:xfrm>
            <a:off x="2971800" y="4267200"/>
            <a:ext cx="5410200"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685800" y="4795837"/>
            <a:ext cx="1828800" cy="1066800"/>
          </a:xfrm>
          <a:prstGeom prst="rect">
            <a:avLst/>
          </a:prstGeom>
          <a:solidFill>
            <a:schemeClr val="accent1">
              <a:alpha val="6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Client</a:t>
            </a:r>
          </a:p>
        </p:txBody>
      </p:sp>
      <p:sp>
        <p:nvSpPr>
          <p:cNvPr id="10" name="Rectangle 9"/>
          <p:cNvSpPr/>
          <p:nvPr/>
        </p:nvSpPr>
        <p:spPr>
          <a:xfrm>
            <a:off x="6680200" y="4795837"/>
            <a:ext cx="1828800" cy="1066800"/>
          </a:xfrm>
          <a:prstGeom prst="rect">
            <a:avLst/>
          </a:prstGeom>
          <a:solidFill>
            <a:schemeClr val="accent1">
              <a:alpha val="6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Server</a:t>
            </a:r>
          </a:p>
        </p:txBody>
      </p:sp>
      <p:cxnSp>
        <p:nvCxnSpPr>
          <p:cNvPr id="12" name="Straight Arrow Connector 11"/>
          <p:cNvCxnSpPr/>
          <p:nvPr/>
        </p:nvCxnSpPr>
        <p:spPr>
          <a:xfrm>
            <a:off x="2514600" y="4953000"/>
            <a:ext cx="41656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10" idx="1"/>
            <a:endCxn id="5" idx="3"/>
          </p:cNvCxnSpPr>
          <p:nvPr/>
        </p:nvCxnSpPr>
        <p:spPr>
          <a:xfrm flipH="1">
            <a:off x="2514600" y="5329237"/>
            <a:ext cx="416560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2514600" y="5715000"/>
            <a:ext cx="41656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3492500" y="4591884"/>
            <a:ext cx="1794337" cy="369332"/>
          </a:xfrm>
          <a:prstGeom prst="rect">
            <a:avLst/>
          </a:prstGeom>
          <a:noFill/>
        </p:spPr>
        <p:txBody>
          <a:bodyPr wrap="none" rtlCol="0">
            <a:spAutoFit/>
          </a:bodyPr>
          <a:lstStyle/>
          <a:p>
            <a:r>
              <a:rPr lang="en-US" dirty="0"/>
              <a:t>1. Request (New)</a:t>
            </a:r>
          </a:p>
        </p:txBody>
      </p:sp>
      <p:sp>
        <p:nvSpPr>
          <p:cNvPr id="18" name="TextBox 17"/>
          <p:cNvSpPr txBox="1"/>
          <p:nvPr/>
        </p:nvSpPr>
        <p:spPr>
          <a:xfrm>
            <a:off x="3505200" y="5015191"/>
            <a:ext cx="1309141" cy="369332"/>
          </a:xfrm>
          <a:prstGeom prst="rect">
            <a:avLst/>
          </a:prstGeom>
          <a:noFill/>
        </p:spPr>
        <p:txBody>
          <a:bodyPr wrap="none" rtlCol="0">
            <a:spAutoFit/>
          </a:bodyPr>
          <a:lstStyle/>
          <a:p>
            <a:r>
              <a:rPr lang="en-US" dirty="0"/>
              <a:t>2. Response</a:t>
            </a:r>
          </a:p>
        </p:txBody>
      </p:sp>
      <p:sp>
        <p:nvSpPr>
          <p:cNvPr id="19" name="TextBox 18"/>
          <p:cNvSpPr txBox="1"/>
          <p:nvPr/>
        </p:nvSpPr>
        <p:spPr>
          <a:xfrm>
            <a:off x="3492500" y="5413098"/>
            <a:ext cx="2476897" cy="369332"/>
          </a:xfrm>
          <a:prstGeom prst="rect">
            <a:avLst/>
          </a:prstGeom>
          <a:noFill/>
        </p:spPr>
        <p:txBody>
          <a:bodyPr wrap="none" rtlCol="0">
            <a:spAutoFit/>
          </a:bodyPr>
          <a:lstStyle/>
          <a:p>
            <a:r>
              <a:rPr lang="en-US" dirty="0"/>
              <a:t>3.Second Request (New)</a:t>
            </a:r>
          </a:p>
        </p:txBody>
      </p:sp>
    </p:spTree>
    <p:extLst>
      <p:ext uri="{BB962C8B-B14F-4D97-AF65-F5344CB8AC3E}">
        <p14:creationId xmlns:p14="http://schemas.microsoft.com/office/powerpoint/2010/main" val="3323201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wipe(down)">
                                      <p:cBhvr>
                                        <p:cTn id="19" dur="500"/>
                                        <p:tgtEl>
                                          <p:spTgt spid="6"/>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5"/>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0"/>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12"/>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17"/>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14"/>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18"/>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nodeType="clickEffect">
                                  <p:stCondLst>
                                    <p:cond delay="0"/>
                                  </p:stCondLst>
                                  <p:childTnLst>
                                    <p:set>
                                      <p:cBhvr>
                                        <p:cTn id="47" dur="1" fill="hold">
                                          <p:stCondLst>
                                            <p:cond delay="0"/>
                                          </p:stCondLst>
                                        </p:cTn>
                                        <p:tgtEl>
                                          <p:spTgt spid="16"/>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0" grpId="0" animBg="1"/>
      <p:bldP spid="17" grpId="0"/>
      <p:bldP spid="18" grpId="0"/>
      <p:bldP spid="19"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Session Management : </a:t>
            </a:r>
            <a:r>
              <a:rPr lang="en-US" sz="3600" dirty="0" err="1"/>
              <a:t>HttpSession</a:t>
            </a:r>
            <a:endParaRPr lang="en-US" sz="3600" dirty="0"/>
          </a:p>
        </p:txBody>
      </p:sp>
      <p:sp>
        <p:nvSpPr>
          <p:cNvPr id="3" name="Content Placeholder 2"/>
          <p:cNvSpPr>
            <a:spLocks noGrp="1"/>
          </p:cNvSpPr>
          <p:nvPr>
            <p:ph idx="1"/>
          </p:nvPr>
        </p:nvSpPr>
        <p:spPr/>
        <p:txBody>
          <a:bodyPr/>
          <a:lstStyle/>
          <a:p>
            <a:pPr marL="0" indent="0">
              <a:buNone/>
            </a:pPr>
            <a:r>
              <a:rPr lang="en-US" dirty="0"/>
              <a:t>Methods of </a:t>
            </a:r>
            <a:r>
              <a:rPr lang="en-US" dirty="0" err="1"/>
              <a:t>HttpSession</a:t>
            </a:r>
            <a:r>
              <a:rPr lang="en-US" dirty="0"/>
              <a:t> interface</a:t>
            </a:r>
          </a:p>
          <a:p>
            <a:pPr marL="0" indent="0">
              <a:buNone/>
            </a:pPr>
            <a:endParaRPr lang="en-US" dirty="0"/>
          </a:p>
        </p:txBody>
      </p:sp>
      <p:sp>
        <p:nvSpPr>
          <p:cNvPr id="4" name="Slide Number Placeholder 3"/>
          <p:cNvSpPr>
            <a:spLocks noGrp="1"/>
          </p:cNvSpPr>
          <p:nvPr>
            <p:ph type="sldNum" sz="quarter" idx="12"/>
          </p:nvPr>
        </p:nvSpPr>
        <p:spPr/>
        <p:txBody>
          <a:bodyPr/>
          <a:lstStyle/>
          <a:p>
            <a:fld id="{5EA8BEFB-AE5B-48F9-BBAD-B489CDE48C80}" type="slidenum">
              <a:rPr lang="en-US" smtClean="0"/>
              <a:pPr/>
              <a:t>50</a:t>
            </a:fld>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1391029181"/>
              </p:ext>
            </p:extLst>
          </p:nvPr>
        </p:nvGraphicFramePr>
        <p:xfrm>
          <a:off x="210972" y="1676400"/>
          <a:ext cx="8742528" cy="365760"/>
        </p:xfrm>
        <a:graphic>
          <a:graphicData uri="http://schemas.openxmlformats.org/drawingml/2006/table">
            <a:tbl>
              <a:tblPr firstRow="1" bandRow="1">
                <a:tableStyleId>{5940675A-B579-460E-94D1-54222C63F5DA}</a:tableStyleId>
              </a:tblPr>
              <a:tblGrid>
                <a:gridCol w="2837028">
                  <a:extLst>
                    <a:ext uri="{9D8B030D-6E8A-4147-A177-3AD203B41FA5}">
                      <a16:colId xmlns:a16="http://schemas.microsoft.com/office/drawing/2014/main" val="20000"/>
                    </a:ext>
                  </a:extLst>
                </a:gridCol>
                <a:gridCol w="5905500">
                  <a:extLst>
                    <a:ext uri="{9D8B030D-6E8A-4147-A177-3AD203B41FA5}">
                      <a16:colId xmlns:a16="http://schemas.microsoft.com/office/drawing/2014/main" val="20001"/>
                    </a:ext>
                  </a:extLst>
                </a:gridCol>
              </a:tblGrid>
              <a:tr h="320040">
                <a:tc>
                  <a:txBody>
                    <a:bodyPr/>
                    <a:lstStyle/>
                    <a:p>
                      <a:r>
                        <a:rPr lang="en-US" sz="1800" b="0" i="0" kern="1200" dirty="0">
                          <a:solidFill>
                            <a:schemeClr val="tx1"/>
                          </a:solidFill>
                          <a:effectLst/>
                          <a:latin typeface="+mn-lt"/>
                          <a:ea typeface="+mn-ea"/>
                          <a:cs typeface="+mn-cs"/>
                        </a:rPr>
                        <a:t>String</a:t>
                      </a:r>
                      <a:r>
                        <a:rPr lang="en-US" sz="1800" b="1" i="0" kern="1200" dirty="0">
                          <a:solidFill>
                            <a:schemeClr val="tx1"/>
                          </a:solidFill>
                          <a:effectLst/>
                          <a:latin typeface="+mn-lt"/>
                          <a:ea typeface="+mn-ea"/>
                          <a:cs typeface="+mn-cs"/>
                        </a:rPr>
                        <a:t> </a:t>
                      </a:r>
                      <a:r>
                        <a:rPr lang="en-US" sz="1800" b="1" i="0" kern="1200" dirty="0" err="1">
                          <a:solidFill>
                            <a:schemeClr val="tx1"/>
                          </a:solidFill>
                          <a:effectLst/>
                          <a:latin typeface="+mn-lt"/>
                          <a:ea typeface="+mn-ea"/>
                          <a:cs typeface="+mn-cs"/>
                        </a:rPr>
                        <a:t>getId</a:t>
                      </a:r>
                      <a:r>
                        <a:rPr lang="en-US" sz="1800" b="1" i="0" kern="1200" dirty="0">
                          <a:solidFill>
                            <a:schemeClr val="tx1"/>
                          </a:solidFill>
                          <a:effectLst/>
                          <a:latin typeface="+mn-lt"/>
                          <a:ea typeface="+mn-ea"/>
                          <a:cs typeface="+mn-cs"/>
                        </a:rPr>
                        <a:t>()</a:t>
                      </a:r>
                      <a:endParaRPr lang="en-US" dirty="0"/>
                    </a:p>
                  </a:txBody>
                  <a:tcPr/>
                </a:tc>
                <a:tc>
                  <a:txBody>
                    <a:bodyPr/>
                    <a:lstStyle/>
                    <a:p>
                      <a:r>
                        <a:rPr lang="en-US" sz="1800" b="0" i="0" kern="1200" dirty="0">
                          <a:solidFill>
                            <a:schemeClr val="tx1"/>
                          </a:solidFill>
                          <a:effectLst/>
                          <a:latin typeface="+mn-lt"/>
                          <a:ea typeface="+mn-ea"/>
                          <a:cs typeface="+mn-cs"/>
                        </a:rPr>
                        <a:t>Returns a string containing the unique identifier value.</a:t>
                      </a:r>
                      <a:endParaRPr lang="en-US" dirty="0"/>
                    </a:p>
                  </a:txBody>
                  <a:tcPr/>
                </a:tc>
                <a:extLst>
                  <a:ext uri="{0D108BD9-81ED-4DB2-BD59-A6C34878D82A}">
                    <a16:rowId xmlns:a16="http://schemas.microsoft.com/office/drawing/2014/main" val="10000"/>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222627076"/>
              </p:ext>
            </p:extLst>
          </p:nvPr>
        </p:nvGraphicFramePr>
        <p:xfrm>
          <a:off x="218933" y="2689244"/>
          <a:ext cx="8742528" cy="640080"/>
        </p:xfrm>
        <a:graphic>
          <a:graphicData uri="http://schemas.openxmlformats.org/drawingml/2006/table">
            <a:tbl>
              <a:tblPr firstRow="1" bandRow="1">
                <a:tableStyleId>{5940675A-B579-460E-94D1-54222C63F5DA}</a:tableStyleId>
              </a:tblPr>
              <a:tblGrid>
                <a:gridCol w="2829067">
                  <a:extLst>
                    <a:ext uri="{9D8B030D-6E8A-4147-A177-3AD203B41FA5}">
                      <a16:colId xmlns:a16="http://schemas.microsoft.com/office/drawing/2014/main" val="20000"/>
                    </a:ext>
                  </a:extLst>
                </a:gridCol>
                <a:gridCol w="5913461">
                  <a:extLst>
                    <a:ext uri="{9D8B030D-6E8A-4147-A177-3AD203B41FA5}">
                      <a16:colId xmlns:a16="http://schemas.microsoft.com/office/drawing/2014/main" val="20001"/>
                    </a:ext>
                  </a:extLst>
                </a:gridCol>
              </a:tblGrid>
              <a:tr h="320040">
                <a:tc>
                  <a:txBody>
                    <a:bodyPr/>
                    <a:lstStyle/>
                    <a:p>
                      <a:r>
                        <a:rPr lang="en-US" sz="1800" b="0" i="0" kern="1200" dirty="0">
                          <a:solidFill>
                            <a:schemeClr val="tx1"/>
                          </a:solidFill>
                          <a:effectLst/>
                          <a:latin typeface="+mn-lt"/>
                          <a:ea typeface="+mn-ea"/>
                          <a:cs typeface="+mn-cs"/>
                        </a:rPr>
                        <a:t>long</a:t>
                      </a:r>
                      <a:r>
                        <a:rPr lang="en-US" sz="1800" b="1" i="0" kern="1200" dirty="0">
                          <a:solidFill>
                            <a:schemeClr val="tx1"/>
                          </a:solidFill>
                          <a:effectLst/>
                          <a:latin typeface="+mn-lt"/>
                          <a:ea typeface="+mn-ea"/>
                          <a:cs typeface="+mn-cs"/>
                        </a:rPr>
                        <a:t> </a:t>
                      </a:r>
                      <a:r>
                        <a:rPr lang="en-US" sz="1800" b="1" i="0" kern="1200" dirty="0" err="1">
                          <a:solidFill>
                            <a:schemeClr val="tx1"/>
                          </a:solidFill>
                          <a:effectLst/>
                          <a:latin typeface="+mn-lt"/>
                          <a:ea typeface="+mn-ea"/>
                          <a:cs typeface="+mn-cs"/>
                        </a:rPr>
                        <a:t>getLastAccessedTime</a:t>
                      </a:r>
                      <a:r>
                        <a:rPr lang="en-US" sz="1800" b="1" i="0" kern="1200" dirty="0">
                          <a:solidFill>
                            <a:schemeClr val="tx1"/>
                          </a:solidFill>
                          <a:effectLst/>
                          <a:latin typeface="+mn-lt"/>
                          <a:ea typeface="+mn-ea"/>
                          <a:cs typeface="+mn-cs"/>
                        </a:rPr>
                        <a:t>()</a:t>
                      </a:r>
                      <a:endParaRPr lang="en-US" dirty="0"/>
                    </a:p>
                  </a:txBody>
                  <a:tcPr/>
                </a:tc>
                <a:tc>
                  <a:txBody>
                    <a:bodyPr/>
                    <a:lstStyle/>
                    <a:p>
                      <a:r>
                        <a:rPr lang="en-US" sz="1800" b="0" i="0" kern="1200" dirty="0">
                          <a:solidFill>
                            <a:schemeClr val="tx1"/>
                          </a:solidFill>
                          <a:effectLst/>
                          <a:latin typeface="+mn-lt"/>
                          <a:ea typeface="+mn-ea"/>
                          <a:cs typeface="+mn-cs"/>
                        </a:rPr>
                        <a:t>Returns the last time the client sent a request associated with this session, as the number of milliseconds.</a:t>
                      </a:r>
                      <a:endParaRPr lang="en-US" dirty="0"/>
                    </a:p>
                  </a:txBody>
                  <a:tcPr/>
                </a:tc>
                <a:extLst>
                  <a:ext uri="{0D108BD9-81ED-4DB2-BD59-A6C34878D82A}">
                    <a16:rowId xmlns:a16="http://schemas.microsoft.com/office/drawing/2014/main" val="10000"/>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3425550773"/>
              </p:ext>
            </p:extLst>
          </p:nvPr>
        </p:nvGraphicFramePr>
        <p:xfrm>
          <a:off x="210972" y="2042160"/>
          <a:ext cx="8742528" cy="640080"/>
        </p:xfrm>
        <a:graphic>
          <a:graphicData uri="http://schemas.openxmlformats.org/drawingml/2006/table">
            <a:tbl>
              <a:tblPr firstRow="1" bandRow="1">
                <a:tableStyleId>{5940675A-B579-460E-94D1-54222C63F5DA}</a:tableStyleId>
              </a:tblPr>
              <a:tblGrid>
                <a:gridCol w="2837028">
                  <a:extLst>
                    <a:ext uri="{9D8B030D-6E8A-4147-A177-3AD203B41FA5}">
                      <a16:colId xmlns:a16="http://schemas.microsoft.com/office/drawing/2014/main" val="20000"/>
                    </a:ext>
                  </a:extLst>
                </a:gridCol>
                <a:gridCol w="5905500">
                  <a:extLst>
                    <a:ext uri="{9D8B030D-6E8A-4147-A177-3AD203B41FA5}">
                      <a16:colId xmlns:a16="http://schemas.microsoft.com/office/drawing/2014/main" val="20001"/>
                    </a:ext>
                  </a:extLst>
                </a:gridCol>
              </a:tblGrid>
              <a:tr h="320040">
                <a:tc>
                  <a:txBody>
                    <a:bodyPr/>
                    <a:lstStyle/>
                    <a:p>
                      <a:r>
                        <a:rPr lang="en-US" dirty="0"/>
                        <a:t>long </a:t>
                      </a:r>
                      <a:r>
                        <a:rPr lang="en-US" b="1" dirty="0" err="1"/>
                        <a:t>getCreationTime</a:t>
                      </a:r>
                      <a:r>
                        <a:rPr lang="en-US" dirty="0"/>
                        <a:t>()</a:t>
                      </a:r>
                    </a:p>
                  </a:txBody>
                  <a:tcPr/>
                </a:tc>
                <a:tc>
                  <a:txBody>
                    <a:bodyPr/>
                    <a:lstStyle/>
                    <a:p>
                      <a:r>
                        <a:rPr lang="en-US" sz="1800" b="0" i="0" kern="1200" dirty="0">
                          <a:solidFill>
                            <a:schemeClr val="tx1"/>
                          </a:solidFill>
                          <a:effectLst/>
                          <a:latin typeface="+mn-lt"/>
                          <a:ea typeface="+mn-ea"/>
                          <a:cs typeface="+mn-cs"/>
                        </a:rPr>
                        <a:t>Returns the time when this session was created, measured in milliseconds.</a:t>
                      </a:r>
                      <a:endParaRPr lang="en-US" dirty="0"/>
                    </a:p>
                  </a:txBody>
                  <a:tcPr/>
                </a:tc>
                <a:extLst>
                  <a:ext uri="{0D108BD9-81ED-4DB2-BD59-A6C34878D82A}">
                    <a16:rowId xmlns:a16="http://schemas.microsoft.com/office/drawing/2014/main" val="10000"/>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4054058132"/>
              </p:ext>
            </p:extLst>
          </p:nvPr>
        </p:nvGraphicFramePr>
        <p:xfrm>
          <a:off x="218933" y="3336328"/>
          <a:ext cx="8742528" cy="365760"/>
        </p:xfrm>
        <a:graphic>
          <a:graphicData uri="http://schemas.openxmlformats.org/drawingml/2006/table">
            <a:tbl>
              <a:tblPr firstRow="1" bandRow="1">
                <a:tableStyleId>{5940675A-B579-460E-94D1-54222C63F5DA}</a:tableStyleId>
              </a:tblPr>
              <a:tblGrid>
                <a:gridCol w="2829067">
                  <a:extLst>
                    <a:ext uri="{9D8B030D-6E8A-4147-A177-3AD203B41FA5}">
                      <a16:colId xmlns:a16="http://schemas.microsoft.com/office/drawing/2014/main" val="20000"/>
                    </a:ext>
                  </a:extLst>
                </a:gridCol>
                <a:gridCol w="5913461">
                  <a:extLst>
                    <a:ext uri="{9D8B030D-6E8A-4147-A177-3AD203B41FA5}">
                      <a16:colId xmlns:a16="http://schemas.microsoft.com/office/drawing/2014/main" val="20001"/>
                    </a:ext>
                  </a:extLst>
                </a:gridCol>
              </a:tblGrid>
              <a:tr h="320040">
                <a:tc>
                  <a:txBody>
                    <a:bodyPr/>
                    <a:lstStyle/>
                    <a:p>
                      <a:r>
                        <a:rPr lang="en-US" sz="1800" b="0" i="0" kern="1200" dirty="0">
                          <a:solidFill>
                            <a:schemeClr val="tx1"/>
                          </a:solidFill>
                          <a:effectLst/>
                          <a:latin typeface="+mn-lt"/>
                          <a:ea typeface="+mn-ea"/>
                          <a:cs typeface="+mn-cs"/>
                        </a:rPr>
                        <a:t>void</a:t>
                      </a:r>
                      <a:r>
                        <a:rPr lang="en-US" sz="1800" b="1" i="0" kern="1200" dirty="0">
                          <a:solidFill>
                            <a:schemeClr val="tx1"/>
                          </a:solidFill>
                          <a:effectLst/>
                          <a:latin typeface="+mn-lt"/>
                          <a:ea typeface="+mn-ea"/>
                          <a:cs typeface="+mn-cs"/>
                        </a:rPr>
                        <a:t> invalidate()</a:t>
                      </a:r>
                      <a:endParaRPr lang="en-US" dirty="0"/>
                    </a:p>
                  </a:txBody>
                  <a:tcPr/>
                </a:tc>
                <a:tc>
                  <a:txBody>
                    <a:bodyPr/>
                    <a:lstStyle/>
                    <a:p>
                      <a:r>
                        <a:rPr lang="en-US" sz="1800" b="0" i="0" kern="1200" dirty="0">
                          <a:solidFill>
                            <a:schemeClr val="tx1"/>
                          </a:solidFill>
                          <a:effectLst/>
                          <a:latin typeface="+mn-lt"/>
                          <a:ea typeface="+mn-ea"/>
                          <a:cs typeface="+mn-cs"/>
                        </a:rPr>
                        <a:t>Invalidates this session then unbinds any objects bound to it.</a:t>
                      </a:r>
                      <a:endParaRPr lang="en-US" dirty="0"/>
                    </a:p>
                  </a:txBody>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534103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Session Management : </a:t>
            </a:r>
            <a:r>
              <a:rPr lang="en-US" dirty="0" err="1"/>
              <a:t>HttpSession</a:t>
            </a:r>
            <a:endParaRPr lang="en-US" dirty="0"/>
          </a:p>
        </p:txBody>
      </p:sp>
      <p:sp>
        <p:nvSpPr>
          <p:cNvPr id="3" name="Content Placeholder 2"/>
          <p:cNvSpPr>
            <a:spLocks noGrp="1"/>
          </p:cNvSpPr>
          <p:nvPr>
            <p:ph idx="1"/>
          </p:nvPr>
        </p:nvSpPr>
        <p:spPr/>
        <p:txBody>
          <a:bodyPr/>
          <a:lstStyle/>
          <a:p>
            <a:pPr marL="0" indent="0">
              <a:buNone/>
            </a:pPr>
            <a:r>
              <a:rPr lang="en-US" b="1" i="1" dirty="0"/>
              <a:t>How to create the session?</a:t>
            </a:r>
          </a:p>
          <a:p>
            <a:pPr marL="0" indent="0">
              <a:buNone/>
            </a:pPr>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HttpSession</a:t>
            </a:r>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hs</a:t>
            </a:r>
            <a:r>
              <a:rPr lang="en-US" b="1" dirty="0">
                <a:latin typeface="Courier New" panose="02070309020205020404" pitchFamily="49" charset="0"/>
                <a:cs typeface="Courier New" panose="02070309020205020404" pitchFamily="49" charset="0"/>
              </a:rPr>
              <a:t>=</a:t>
            </a:r>
            <a:r>
              <a:rPr lang="en-US" b="1" dirty="0" err="1">
                <a:latin typeface="Courier New" panose="02070309020205020404" pitchFamily="49" charset="0"/>
                <a:cs typeface="Courier New" panose="02070309020205020404" pitchFamily="49" charset="0"/>
              </a:rPr>
              <a:t>request.getSession</a:t>
            </a:r>
            <a:r>
              <a:rPr lang="en-US" b="1" dirty="0">
                <a:latin typeface="Courier New" panose="02070309020205020404" pitchFamily="49" charset="0"/>
                <a:cs typeface="Courier New" panose="02070309020205020404" pitchFamily="49" charset="0"/>
              </a:rPr>
              <a:t>();</a:t>
            </a:r>
          </a:p>
          <a:p>
            <a:pPr marL="0" indent="0">
              <a:lnSpc>
                <a:spcPct val="100000"/>
              </a:lnSpc>
              <a:buNone/>
            </a:pPr>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hs.setAttribute</a:t>
            </a:r>
            <a:r>
              <a:rPr lang="en-US" b="1" dirty="0">
                <a:latin typeface="Courier New" panose="02070309020205020404" pitchFamily="49" charset="0"/>
                <a:cs typeface="Courier New" panose="02070309020205020404" pitchFamily="49" charset="0"/>
              </a:rPr>
              <a:t>(</a:t>
            </a:r>
            <a:r>
              <a:rPr lang="en-US" b="1" dirty="0">
                <a:solidFill>
                  <a:schemeClr val="accent6">
                    <a:lumMod val="50000"/>
                  </a:schemeClr>
                </a:solidFill>
                <a:latin typeface="Courier New" panose="02070309020205020404" pitchFamily="49" charset="0"/>
                <a:cs typeface="Courier New" panose="02070309020205020404" pitchFamily="49" charset="0"/>
              </a:rPr>
              <a:t>"</a:t>
            </a:r>
            <a:r>
              <a:rPr lang="en-US" b="1" dirty="0" err="1">
                <a:solidFill>
                  <a:schemeClr val="accent6">
                    <a:lumMod val="50000"/>
                  </a:schemeClr>
                </a:solidFill>
                <a:latin typeface="Courier New" panose="02070309020205020404" pitchFamily="49" charset="0"/>
                <a:cs typeface="Courier New" panose="02070309020205020404" pitchFamily="49" charset="0"/>
              </a:rPr>
              <a:t>s_id</a:t>
            </a:r>
            <a:r>
              <a:rPr lang="en-US" b="1" dirty="0">
                <a:solidFill>
                  <a:schemeClr val="accent6">
                    <a:lumMod val="50000"/>
                  </a:schemeClr>
                </a:solidFill>
                <a:latin typeface="Courier New" panose="02070309020205020404" pitchFamily="49" charset="0"/>
                <a:cs typeface="Courier New" panose="02070309020205020404" pitchFamily="49" charset="0"/>
              </a:rPr>
              <a:t>"</a:t>
            </a:r>
            <a:r>
              <a:rPr lang="en-US" b="1" dirty="0">
                <a:latin typeface="Courier New" panose="02070309020205020404" pitchFamily="49" charset="0"/>
                <a:cs typeface="Courier New" panose="02070309020205020404" pitchFamily="49" charset="0"/>
              </a:rPr>
              <a:t>,</a:t>
            </a:r>
            <a:r>
              <a:rPr lang="en-US" b="1" dirty="0">
                <a:solidFill>
                  <a:schemeClr val="accent6">
                    <a:lumMod val="50000"/>
                  </a:schemeClr>
                </a:solidFill>
                <a:latin typeface="Courier New" panose="02070309020205020404" pitchFamily="49" charset="0"/>
                <a:cs typeface="Courier New" panose="02070309020205020404" pitchFamily="49" charset="0"/>
              </a:rPr>
              <a:t> "diet054"</a:t>
            </a:r>
            <a:r>
              <a:rPr lang="en-US" b="1" dirty="0">
                <a:latin typeface="Courier New" panose="02070309020205020404" pitchFamily="49" charset="0"/>
                <a:cs typeface="Courier New" panose="02070309020205020404" pitchFamily="49" charset="0"/>
              </a:rPr>
              <a:t>);</a:t>
            </a:r>
            <a:endParaRPr lang="en-US" dirty="0"/>
          </a:p>
          <a:p>
            <a:pPr marL="0" indent="0">
              <a:lnSpc>
                <a:spcPct val="200000"/>
              </a:lnSpc>
              <a:buNone/>
            </a:pPr>
            <a:r>
              <a:rPr lang="en-US" b="1" i="1" dirty="0"/>
              <a:t>How to retrieve a session?</a:t>
            </a:r>
          </a:p>
          <a:p>
            <a:pPr marL="0" indent="0">
              <a:buNone/>
            </a:pPr>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HttpSession</a:t>
            </a:r>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hs</a:t>
            </a:r>
            <a:r>
              <a:rPr lang="en-US" b="1" dirty="0">
                <a:latin typeface="Courier New" panose="02070309020205020404" pitchFamily="49" charset="0"/>
                <a:cs typeface="Courier New" panose="02070309020205020404" pitchFamily="49" charset="0"/>
              </a:rPr>
              <a:t>=</a:t>
            </a:r>
            <a:r>
              <a:rPr lang="en-US" b="1" dirty="0" err="1">
                <a:latin typeface="Courier New" panose="02070309020205020404" pitchFamily="49" charset="0"/>
                <a:cs typeface="Courier New" panose="02070309020205020404" pitchFamily="49" charset="0"/>
              </a:rPr>
              <a:t>request.getSession</a:t>
            </a:r>
            <a:r>
              <a:rPr lang="en-US" b="1" dirty="0">
                <a:latin typeface="Courier New" panose="02070309020205020404" pitchFamily="49" charset="0"/>
                <a:cs typeface="Courier New" panose="02070309020205020404" pitchFamily="49" charset="0"/>
              </a:rPr>
              <a:t>(false);  </a:t>
            </a:r>
          </a:p>
          <a:p>
            <a:pPr marL="0" indent="0">
              <a:buNone/>
            </a:pPr>
            <a:r>
              <a:rPr lang="en-US" b="1" dirty="0">
                <a:latin typeface="Courier New" panose="02070309020205020404" pitchFamily="49" charset="0"/>
                <a:cs typeface="Courier New" panose="02070309020205020404" pitchFamily="49" charset="0"/>
              </a:rPr>
              <a:t>    	String n=(String)</a:t>
            </a:r>
            <a:r>
              <a:rPr lang="en-US" b="1" dirty="0" err="1">
                <a:latin typeface="Courier New" panose="02070309020205020404" pitchFamily="49" charset="0"/>
                <a:cs typeface="Courier New" panose="02070309020205020404" pitchFamily="49" charset="0"/>
              </a:rPr>
              <a:t>hs.getAttribute</a:t>
            </a:r>
            <a:r>
              <a:rPr lang="en-US" b="1" dirty="0">
                <a:latin typeface="Courier New" panose="02070309020205020404" pitchFamily="49" charset="0"/>
                <a:cs typeface="Courier New" panose="02070309020205020404" pitchFamily="49" charset="0"/>
              </a:rPr>
              <a:t>(</a:t>
            </a:r>
            <a:r>
              <a:rPr lang="en-US" b="1" dirty="0">
                <a:solidFill>
                  <a:schemeClr val="accent6">
                    <a:lumMod val="50000"/>
                  </a:schemeClr>
                </a:solidFill>
                <a:latin typeface="Courier New" panose="02070309020205020404" pitchFamily="49" charset="0"/>
                <a:cs typeface="Courier New" panose="02070309020205020404" pitchFamily="49" charset="0"/>
              </a:rPr>
              <a:t>"</a:t>
            </a:r>
            <a:r>
              <a:rPr lang="en-US" b="1" dirty="0" err="1">
                <a:solidFill>
                  <a:schemeClr val="accent6">
                    <a:lumMod val="50000"/>
                  </a:schemeClr>
                </a:solidFill>
                <a:latin typeface="Courier New" panose="02070309020205020404" pitchFamily="49" charset="0"/>
                <a:cs typeface="Courier New" panose="02070309020205020404" pitchFamily="49" charset="0"/>
              </a:rPr>
              <a:t>s_id</a:t>
            </a:r>
            <a:r>
              <a:rPr lang="en-US" b="1" dirty="0">
                <a:solidFill>
                  <a:schemeClr val="accent6">
                    <a:lumMod val="50000"/>
                  </a:schemeClr>
                </a:solidFill>
                <a:latin typeface="Courier New" panose="02070309020205020404" pitchFamily="49" charset="0"/>
                <a:cs typeface="Courier New" panose="02070309020205020404" pitchFamily="49" charset="0"/>
              </a:rPr>
              <a:t>"</a:t>
            </a:r>
            <a:r>
              <a:rPr lang="en-US" b="1" dirty="0">
                <a:latin typeface="Courier New" panose="02070309020205020404" pitchFamily="49" charset="0"/>
                <a:cs typeface="Courier New" panose="02070309020205020404" pitchFamily="49" charset="0"/>
              </a:rPr>
              <a:t>);  </a:t>
            </a:r>
          </a:p>
          <a:p>
            <a:pPr marL="0" indent="0">
              <a:lnSpc>
                <a:spcPct val="200000"/>
              </a:lnSpc>
              <a:buNone/>
            </a:pPr>
            <a:r>
              <a:rPr lang="en-US" b="1" i="1" dirty="0"/>
              <a:t>How to invalidate a session?</a:t>
            </a:r>
          </a:p>
          <a:p>
            <a:pPr marL="0" indent="0">
              <a:buNone/>
            </a:pPr>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hs.invalidate</a:t>
            </a:r>
            <a:r>
              <a:rPr lang="en-US" b="1" dirty="0">
                <a:latin typeface="Courier New" panose="02070309020205020404" pitchFamily="49" charset="0"/>
                <a:cs typeface="Courier New" panose="02070309020205020404" pitchFamily="49" charset="0"/>
              </a:rPr>
              <a:t>();</a:t>
            </a:r>
          </a:p>
        </p:txBody>
      </p:sp>
      <p:sp>
        <p:nvSpPr>
          <p:cNvPr id="4" name="Slide Number Placeholder 3"/>
          <p:cNvSpPr>
            <a:spLocks noGrp="1"/>
          </p:cNvSpPr>
          <p:nvPr>
            <p:ph type="sldNum" sz="quarter" idx="12"/>
          </p:nvPr>
        </p:nvSpPr>
        <p:spPr/>
        <p:txBody>
          <a:bodyPr/>
          <a:lstStyle/>
          <a:p>
            <a:fld id="{5EA8BEFB-AE5B-48F9-BBAD-B489CDE48C80}" type="slidenum">
              <a:rPr lang="en-US" smtClean="0"/>
              <a:pPr/>
              <a:t>51</a:t>
            </a:fld>
            <a:endParaRPr lang="en-US" dirty="0"/>
          </a:p>
        </p:txBody>
      </p:sp>
    </p:spTree>
    <p:extLst>
      <p:ext uri="{BB962C8B-B14F-4D97-AF65-F5344CB8AC3E}">
        <p14:creationId xmlns:p14="http://schemas.microsoft.com/office/powerpoint/2010/main" val="1654934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Session Management : </a:t>
            </a:r>
            <a:r>
              <a:rPr lang="en-US" sz="3600" dirty="0" err="1"/>
              <a:t>HttpSession</a:t>
            </a:r>
            <a:endParaRPr lang="en-US" sz="3600" dirty="0"/>
          </a:p>
        </p:txBody>
      </p:sp>
      <p:sp>
        <p:nvSpPr>
          <p:cNvPr id="4" name="Slide Number Placeholder 3"/>
          <p:cNvSpPr>
            <a:spLocks noGrp="1"/>
          </p:cNvSpPr>
          <p:nvPr>
            <p:ph type="sldNum" sz="quarter" idx="12"/>
          </p:nvPr>
        </p:nvSpPr>
        <p:spPr/>
        <p:txBody>
          <a:bodyPr/>
          <a:lstStyle/>
          <a:p>
            <a:fld id="{5EA8BEFB-AE5B-48F9-BBAD-B489CDE48C80}" type="slidenum">
              <a:rPr lang="en-US" smtClean="0"/>
              <a:pPr/>
              <a:t>52</a:t>
            </a:fld>
            <a:endParaRPr lang="en-US" dirty="0"/>
          </a:p>
        </p:txBody>
      </p:sp>
      <p:sp>
        <p:nvSpPr>
          <p:cNvPr id="16" name="Rectangle 15"/>
          <p:cNvSpPr/>
          <p:nvPr/>
        </p:nvSpPr>
        <p:spPr>
          <a:xfrm>
            <a:off x="381000" y="1295400"/>
            <a:ext cx="2286000" cy="1447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2">
                    <a:lumMod val="75000"/>
                  </a:schemeClr>
                </a:solidFill>
              </a:rPr>
              <a:t>Httpsession.html</a:t>
            </a:r>
          </a:p>
          <a:p>
            <a:pPr algn="ctr"/>
            <a:r>
              <a:rPr lang="en-US" sz="2000" dirty="0">
                <a:solidFill>
                  <a:schemeClr val="tx2">
                    <a:lumMod val="75000"/>
                  </a:schemeClr>
                </a:solidFill>
              </a:rPr>
              <a:t>[Login page]</a:t>
            </a:r>
          </a:p>
        </p:txBody>
      </p:sp>
      <p:sp>
        <p:nvSpPr>
          <p:cNvPr id="22" name="Rectangle 21"/>
          <p:cNvSpPr/>
          <p:nvPr/>
        </p:nvSpPr>
        <p:spPr>
          <a:xfrm>
            <a:off x="3468237" y="1305635"/>
            <a:ext cx="2286000" cy="1447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2">
                    <a:lumMod val="75000"/>
                  </a:schemeClr>
                </a:solidFill>
              </a:rPr>
              <a:t>HSession1.java</a:t>
            </a:r>
          </a:p>
          <a:p>
            <a:pPr algn="ctr"/>
            <a:r>
              <a:rPr lang="en-US" sz="2000" dirty="0">
                <a:solidFill>
                  <a:schemeClr val="tx2">
                    <a:lumMod val="75000"/>
                  </a:schemeClr>
                </a:solidFill>
              </a:rPr>
              <a:t>[Create Session]</a:t>
            </a:r>
          </a:p>
        </p:txBody>
      </p:sp>
      <p:sp>
        <p:nvSpPr>
          <p:cNvPr id="24" name="Rectangle 23"/>
          <p:cNvSpPr/>
          <p:nvPr/>
        </p:nvSpPr>
        <p:spPr>
          <a:xfrm>
            <a:off x="6400800" y="3048000"/>
            <a:ext cx="2286000" cy="1447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2">
                    <a:lumMod val="75000"/>
                  </a:schemeClr>
                </a:solidFill>
              </a:rPr>
              <a:t>HSession2.java</a:t>
            </a:r>
          </a:p>
          <a:p>
            <a:pPr algn="ctr"/>
            <a:r>
              <a:rPr lang="en-US" sz="2000" dirty="0">
                <a:solidFill>
                  <a:schemeClr val="tx2">
                    <a:lumMod val="75000"/>
                  </a:schemeClr>
                </a:solidFill>
              </a:rPr>
              <a:t>[Retrieve Session]</a:t>
            </a:r>
          </a:p>
        </p:txBody>
      </p:sp>
      <p:sp>
        <p:nvSpPr>
          <p:cNvPr id="25" name="Rectangle 24"/>
          <p:cNvSpPr/>
          <p:nvPr/>
        </p:nvSpPr>
        <p:spPr>
          <a:xfrm>
            <a:off x="3468237" y="4792070"/>
            <a:ext cx="2286000" cy="1447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2">
                    <a:lumMod val="75000"/>
                  </a:schemeClr>
                </a:solidFill>
              </a:rPr>
              <a:t>HSession3.java</a:t>
            </a:r>
          </a:p>
          <a:p>
            <a:pPr algn="ctr"/>
            <a:r>
              <a:rPr lang="en-US" sz="2000" dirty="0">
                <a:solidFill>
                  <a:schemeClr val="tx2">
                    <a:lumMod val="75000"/>
                  </a:schemeClr>
                </a:solidFill>
              </a:rPr>
              <a:t>[Retrieve Session]</a:t>
            </a:r>
          </a:p>
          <a:p>
            <a:pPr algn="ctr"/>
            <a:r>
              <a:rPr lang="en-US" sz="2000" dirty="0">
                <a:solidFill>
                  <a:schemeClr val="tx2">
                    <a:lumMod val="75000"/>
                  </a:schemeClr>
                </a:solidFill>
              </a:rPr>
              <a:t>[Invalidate Session]</a:t>
            </a:r>
          </a:p>
        </p:txBody>
      </p:sp>
      <p:sp>
        <p:nvSpPr>
          <p:cNvPr id="26" name="Rectangle 25"/>
          <p:cNvSpPr/>
          <p:nvPr/>
        </p:nvSpPr>
        <p:spPr>
          <a:xfrm>
            <a:off x="381000" y="4792070"/>
            <a:ext cx="2286000" cy="1447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2">
                    <a:lumMod val="75000"/>
                  </a:schemeClr>
                </a:solidFill>
              </a:rPr>
              <a:t>HSession4.java</a:t>
            </a:r>
          </a:p>
          <a:p>
            <a:pPr algn="ctr"/>
            <a:r>
              <a:rPr lang="en-US" sz="2000" dirty="0">
                <a:solidFill>
                  <a:schemeClr val="tx2">
                    <a:lumMod val="75000"/>
                  </a:schemeClr>
                </a:solidFill>
              </a:rPr>
              <a:t>[Logout]</a:t>
            </a:r>
          </a:p>
        </p:txBody>
      </p:sp>
      <p:cxnSp>
        <p:nvCxnSpPr>
          <p:cNvPr id="19" name="Straight Arrow Connector 18"/>
          <p:cNvCxnSpPr>
            <a:stCxn id="16" idx="3"/>
            <a:endCxn id="22" idx="1"/>
          </p:cNvCxnSpPr>
          <p:nvPr/>
        </p:nvCxnSpPr>
        <p:spPr>
          <a:xfrm>
            <a:off x="2667000" y="2019300"/>
            <a:ext cx="801237" cy="1023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stCxn id="25" idx="1"/>
            <a:endCxn id="26" idx="3"/>
          </p:cNvCxnSpPr>
          <p:nvPr/>
        </p:nvCxnSpPr>
        <p:spPr>
          <a:xfrm flipH="1">
            <a:off x="2667000" y="5515970"/>
            <a:ext cx="801237" cy="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stCxn id="26" idx="0"/>
            <a:endCxn id="16" idx="2"/>
          </p:cNvCxnSpPr>
          <p:nvPr/>
        </p:nvCxnSpPr>
        <p:spPr>
          <a:xfrm flipV="1">
            <a:off x="1524000" y="2743200"/>
            <a:ext cx="0" cy="204887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Curved Connector 35"/>
          <p:cNvCxnSpPr>
            <a:stCxn id="22" idx="3"/>
            <a:endCxn id="24" idx="0"/>
          </p:cNvCxnSpPr>
          <p:nvPr/>
        </p:nvCxnSpPr>
        <p:spPr>
          <a:xfrm>
            <a:off x="5754237" y="2029535"/>
            <a:ext cx="1789563" cy="1018465"/>
          </a:xfrm>
          <a:prstGeom prst="curvedConnector2">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Curved Connector 36"/>
          <p:cNvCxnSpPr>
            <a:stCxn id="24" idx="2"/>
            <a:endCxn id="25" idx="3"/>
          </p:cNvCxnSpPr>
          <p:nvPr/>
        </p:nvCxnSpPr>
        <p:spPr>
          <a:xfrm rot="5400000">
            <a:off x="6138934" y="4111104"/>
            <a:ext cx="1020170" cy="1789563"/>
          </a:xfrm>
          <a:prstGeom prst="curvedConnector2">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55664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2" grpId="0" animBg="1"/>
      <p:bldP spid="24" grpId="0" animBg="1"/>
      <p:bldP spid="25" grpId="0" animBg="1"/>
      <p:bldP spid="26"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Session Management : </a:t>
            </a:r>
            <a:r>
              <a:rPr lang="en-US" sz="3600" dirty="0" err="1"/>
              <a:t>HttpSession</a:t>
            </a:r>
            <a:endParaRPr lang="en-US" sz="3600" dirty="0"/>
          </a:p>
        </p:txBody>
      </p:sp>
      <p:sp>
        <p:nvSpPr>
          <p:cNvPr id="3" name="Content Placeholder 2"/>
          <p:cNvSpPr>
            <a:spLocks noGrp="1"/>
          </p:cNvSpPr>
          <p:nvPr>
            <p:ph idx="1"/>
          </p:nvPr>
        </p:nvSpPr>
        <p:spPr/>
        <p:txBody>
          <a:bodyPr>
            <a:normAutofit lnSpcReduction="10000"/>
          </a:bodyPr>
          <a:lstStyle/>
          <a:p>
            <a:pPr marL="0" indent="0">
              <a:buNone/>
            </a:pPr>
            <a:r>
              <a:rPr lang="en-US" dirty="0">
                <a:solidFill>
                  <a:srgbClr val="130BB5"/>
                </a:solidFill>
              </a:rPr>
              <a:t>&lt;html&gt;</a:t>
            </a:r>
          </a:p>
          <a:p>
            <a:pPr marL="0" indent="0">
              <a:buNone/>
            </a:pPr>
            <a:r>
              <a:rPr lang="en-US" dirty="0">
                <a:solidFill>
                  <a:srgbClr val="130BB5"/>
                </a:solidFill>
              </a:rPr>
              <a:t>    &lt;head&gt;</a:t>
            </a:r>
          </a:p>
          <a:p>
            <a:pPr marL="0" indent="0">
              <a:buNone/>
            </a:pPr>
            <a:r>
              <a:rPr lang="en-US" dirty="0">
                <a:solidFill>
                  <a:srgbClr val="130BB5"/>
                </a:solidFill>
              </a:rPr>
              <a:t>        &lt;title&gt;</a:t>
            </a:r>
            <a:r>
              <a:rPr lang="en-US" dirty="0" err="1"/>
              <a:t>HttpSession</a:t>
            </a:r>
            <a:r>
              <a:rPr lang="en-US" dirty="0">
                <a:solidFill>
                  <a:srgbClr val="130BB5"/>
                </a:solidFill>
              </a:rPr>
              <a:t>&lt;/title&gt;</a:t>
            </a:r>
          </a:p>
          <a:p>
            <a:pPr marL="0" indent="0">
              <a:buNone/>
            </a:pPr>
            <a:r>
              <a:rPr lang="en-US" dirty="0">
                <a:solidFill>
                  <a:srgbClr val="130BB5"/>
                </a:solidFill>
              </a:rPr>
              <a:t>    &lt;/head&gt;</a:t>
            </a:r>
          </a:p>
          <a:p>
            <a:pPr marL="0" indent="0">
              <a:buNone/>
            </a:pPr>
            <a:r>
              <a:rPr lang="en-US" dirty="0">
                <a:solidFill>
                  <a:srgbClr val="130BB5"/>
                </a:solidFill>
              </a:rPr>
              <a:t>    &lt;body&gt;</a:t>
            </a:r>
          </a:p>
          <a:p>
            <a:pPr marL="0" indent="0">
              <a:buNone/>
            </a:pPr>
            <a:r>
              <a:rPr lang="en-US" dirty="0">
                <a:solidFill>
                  <a:srgbClr val="130BB5"/>
                </a:solidFill>
              </a:rPr>
              <a:t>       &lt;form</a:t>
            </a:r>
            <a:r>
              <a:rPr lang="en-US" dirty="0"/>
              <a:t> </a:t>
            </a:r>
            <a:r>
              <a:rPr lang="en-US" dirty="0">
                <a:solidFill>
                  <a:srgbClr val="008000"/>
                </a:solidFill>
              </a:rPr>
              <a:t>action=</a:t>
            </a:r>
            <a:r>
              <a:rPr lang="en-US" dirty="0">
                <a:solidFill>
                  <a:schemeClr val="accent6">
                    <a:lumMod val="50000"/>
                  </a:schemeClr>
                </a:solidFill>
              </a:rPr>
              <a:t>"/Session/HSession1"</a:t>
            </a:r>
            <a:r>
              <a:rPr lang="en-US" dirty="0"/>
              <a:t> </a:t>
            </a:r>
            <a:r>
              <a:rPr lang="en-US" dirty="0">
                <a:solidFill>
                  <a:srgbClr val="008000"/>
                </a:solidFill>
              </a:rPr>
              <a:t>method=</a:t>
            </a:r>
            <a:r>
              <a:rPr lang="en-US" dirty="0">
                <a:solidFill>
                  <a:schemeClr val="accent6">
                    <a:lumMod val="50000"/>
                  </a:schemeClr>
                </a:solidFill>
              </a:rPr>
              <a:t>"Get"</a:t>
            </a:r>
            <a:r>
              <a:rPr lang="en-US" dirty="0">
                <a:solidFill>
                  <a:srgbClr val="130BB5"/>
                </a:solidFill>
              </a:rPr>
              <a:t>&gt;</a:t>
            </a:r>
          </a:p>
          <a:p>
            <a:pPr marL="0" indent="0">
              <a:buNone/>
            </a:pPr>
            <a:r>
              <a:rPr lang="en-US" dirty="0"/>
              <a:t>            </a:t>
            </a:r>
            <a:r>
              <a:rPr lang="en-US" dirty="0">
                <a:solidFill>
                  <a:srgbClr val="130BB5"/>
                </a:solidFill>
              </a:rPr>
              <a:t>&lt;p&gt;</a:t>
            </a:r>
            <a:r>
              <a:rPr lang="en-US" dirty="0"/>
              <a:t>Login ID:</a:t>
            </a:r>
            <a:r>
              <a:rPr lang="en-US" dirty="0">
                <a:solidFill>
                  <a:srgbClr val="130BB5"/>
                </a:solidFill>
              </a:rPr>
              <a:t>&lt;input</a:t>
            </a:r>
            <a:r>
              <a:rPr lang="en-US" dirty="0"/>
              <a:t> </a:t>
            </a:r>
            <a:r>
              <a:rPr lang="en-US" dirty="0">
                <a:solidFill>
                  <a:srgbClr val="008000"/>
                </a:solidFill>
              </a:rPr>
              <a:t>type=</a:t>
            </a:r>
            <a:r>
              <a:rPr lang="en-US" dirty="0">
                <a:solidFill>
                  <a:schemeClr val="accent6">
                    <a:lumMod val="50000"/>
                  </a:schemeClr>
                </a:solidFill>
              </a:rPr>
              <a:t>"text"</a:t>
            </a:r>
            <a:r>
              <a:rPr lang="en-US" dirty="0"/>
              <a:t> </a:t>
            </a:r>
            <a:r>
              <a:rPr lang="en-US" dirty="0">
                <a:solidFill>
                  <a:srgbClr val="008000"/>
                </a:solidFill>
              </a:rPr>
              <a:t>name=</a:t>
            </a:r>
            <a:r>
              <a:rPr lang="en-US" dirty="0">
                <a:solidFill>
                  <a:schemeClr val="accent6">
                    <a:lumMod val="50000"/>
                  </a:schemeClr>
                </a:solidFill>
              </a:rPr>
              <a:t>"login"</a:t>
            </a:r>
            <a:r>
              <a:rPr lang="en-US" dirty="0">
                <a:solidFill>
                  <a:srgbClr val="130BB5"/>
                </a:solidFill>
              </a:rPr>
              <a:t>&gt;&lt;/p&gt;</a:t>
            </a:r>
          </a:p>
          <a:p>
            <a:pPr marL="0" indent="0">
              <a:buNone/>
            </a:pPr>
            <a:r>
              <a:rPr lang="en-US" dirty="0">
                <a:solidFill>
                  <a:srgbClr val="130BB5"/>
                </a:solidFill>
              </a:rPr>
              <a:t>                       &lt;p&gt;&lt;input </a:t>
            </a:r>
            <a:r>
              <a:rPr lang="en-US" dirty="0">
                <a:solidFill>
                  <a:srgbClr val="008000"/>
                </a:solidFill>
              </a:rPr>
              <a:t>type=</a:t>
            </a:r>
            <a:r>
              <a:rPr lang="en-US" dirty="0">
                <a:solidFill>
                  <a:schemeClr val="accent6">
                    <a:lumMod val="50000"/>
                  </a:schemeClr>
                </a:solidFill>
              </a:rPr>
              <a:t>"submit"</a:t>
            </a:r>
            <a:r>
              <a:rPr lang="en-US" dirty="0"/>
              <a:t> </a:t>
            </a:r>
            <a:r>
              <a:rPr lang="en-US" dirty="0">
                <a:solidFill>
                  <a:srgbClr val="008000"/>
                </a:solidFill>
              </a:rPr>
              <a:t>value=</a:t>
            </a:r>
            <a:r>
              <a:rPr lang="en-US" dirty="0">
                <a:solidFill>
                  <a:schemeClr val="accent6">
                    <a:lumMod val="50000"/>
                  </a:schemeClr>
                </a:solidFill>
              </a:rPr>
              <a:t>"Sign In"</a:t>
            </a:r>
            <a:r>
              <a:rPr lang="en-US" dirty="0">
                <a:solidFill>
                  <a:srgbClr val="130BB5"/>
                </a:solidFill>
              </a:rPr>
              <a:t>&gt;&lt;/p&gt;</a:t>
            </a:r>
          </a:p>
          <a:p>
            <a:pPr marL="0" indent="0">
              <a:buNone/>
            </a:pPr>
            <a:r>
              <a:rPr lang="en-US" dirty="0">
                <a:solidFill>
                  <a:srgbClr val="130BB5"/>
                </a:solidFill>
              </a:rPr>
              <a:t>        &lt;/form&gt;</a:t>
            </a:r>
          </a:p>
          <a:p>
            <a:pPr marL="0" indent="0">
              <a:buNone/>
            </a:pPr>
            <a:r>
              <a:rPr lang="en-US" dirty="0">
                <a:solidFill>
                  <a:srgbClr val="130BB5"/>
                </a:solidFill>
              </a:rPr>
              <a:t>    &lt;/body&gt;</a:t>
            </a:r>
          </a:p>
          <a:p>
            <a:pPr marL="0" indent="0">
              <a:buNone/>
            </a:pPr>
            <a:r>
              <a:rPr lang="en-US" dirty="0">
                <a:solidFill>
                  <a:srgbClr val="130BB5"/>
                </a:solidFill>
              </a:rPr>
              <a:t>&lt;/html&gt;</a:t>
            </a:r>
          </a:p>
        </p:txBody>
      </p:sp>
      <p:sp>
        <p:nvSpPr>
          <p:cNvPr id="4" name="Slide Number Placeholder 3"/>
          <p:cNvSpPr>
            <a:spLocks noGrp="1"/>
          </p:cNvSpPr>
          <p:nvPr>
            <p:ph type="sldNum" sz="quarter" idx="12"/>
          </p:nvPr>
        </p:nvSpPr>
        <p:spPr/>
        <p:txBody>
          <a:bodyPr/>
          <a:lstStyle/>
          <a:p>
            <a:fld id="{5EA8BEFB-AE5B-48F9-BBAD-B489CDE48C80}" type="slidenum">
              <a:rPr lang="en-US" smtClean="0"/>
              <a:pPr/>
              <a:t>53</a:t>
            </a:fld>
            <a:endParaRPr lang="en-US" dirty="0"/>
          </a:p>
        </p:txBody>
      </p:sp>
      <p:sp>
        <p:nvSpPr>
          <p:cNvPr id="8" name="Wave 7"/>
          <p:cNvSpPr/>
          <p:nvPr/>
        </p:nvSpPr>
        <p:spPr>
          <a:xfrm>
            <a:off x="7315200" y="914400"/>
            <a:ext cx="1828800" cy="533400"/>
          </a:xfrm>
          <a:prstGeom prst="wave">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2"/>
                </a:solidFill>
              </a:rPr>
              <a:t>Httpsession.html</a:t>
            </a:r>
          </a:p>
        </p:txBody>
      </p:sp>
      <p:pic>
        <p:nvPicPr>
          <p:cNvPr id="7" name="Picture 6"/>
          <p:cNvPicPr>
            <a:picLocks noChangeAspect="1"/>
          </p:cNvPicPr>
          <p:nvPr/>
        </p:nvPicPr>
        <p:blipFill>
          <a:blip r:embed="rId2"/>
          <a:stretch>
            <a:fillRect/>
          </a:stretch>
        </p:blipFill>
        <p:spPr>
          <a:xfrm>
            <a:off x="6324600" y="4575332"/>
            <a:ext cx="2819400" cy="1927185"/>
          </a:xfrm>
          <a:prstGeom prst="rect">
            <a:avLst/>
          </a:prstGeom>
        </p:spPr>
      </p:pic>
    </p:spTree>
    <p:extLst>
      <p:ext uri="{BB962C8B-B14F-4D97-AF65-F5344CB8AC3E}">
        <p14:creationId xmlns:p14="http://schemas.microsoft.com/office/powerpoint/2010/main" val="2219332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 calcmode="lin" valueType="num">
                                      <p:cBhvr additive="base">
                                        <p:cTn id="11"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0" end="0"/>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 calcmode="lin" valueType="num">
                                      <p:cBhvr additive="base">
                                        <p:cTn id="15"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 calcmode="lin" valueType="num">
                                      <p:cBhvr additive="base">
                                        <p:cTn id="23"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anim calcmode="lin" valueType="num">
                                      <p:cBhvr additive="base">
                                        <p:cTn id="2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anim calcmode="lin" valueType="num">
                                      <p:cBhvr additive="base">
                                        <p:cTn id="35"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3">
                                            <p:txEl>
                                              <p:pRg st="6" end="6"/>
                                            </p:txEl>
                                          </p:spTgt>
                                        </p:tgtEl>
                                        <p:attrNameLst>
                                          <p:attrName>style.visibility</p:attrName>
                                        </p:attrNameLst>
                                      </p:cBhvr>
                                      <p:to>
                                        <p:strVal val="visible"/>
                                      </p:to>
                                    </p:set>
                                    <p:anim calcmode="lin" valueType="num">
                                      <p:cBhvr additive="base">
                                        <p:cTn id="41"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3">
                                            <p:txEl>
                                              <p:pRg st="7" end="7"/>
                                            </p:txEl>
                                          </p:spTgt>
                                        </p:tgtEl>
                                        <p:attrNameLst>
                                          <p:attrName>style.visibility</p:attrName>
                                        </p:attrNameLst>
                                      </p:cBhvr>
                                      <p:to>
                                        <p:strVal val="visible"/>
                                      </p:to>
                                    </p:set>
                                    <p:anim calcmode="lin" valueType="num">
                                      <p:cBhvr additive="base">
                                        <p:cTn id="47"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nodeType="clickEffect">
                                  <p:stCondLst>
                                    <p:cond delay="0"/>
                                  </p:stCondLst>
                                  <p:childTnLst>
                                    <p:set>
                                      <p:cBhvr>
                                        <p:cTn id="52" dur="1" fill="hold">
                                          <p:stCondLst>
                                            <p:cond delay="0"/>
                                          </p:stCondLst>
                                        </p:cTn>
                                        <p:tgtEl>
                                          <p:spTgt spid="3">
                                            <p:txEl>
                                              <p:pRg st="8" end="8"/>
                                            </p:txEl>
                                          </p:spTgt>
                                        </p:tgtEl>
                                        <p:attrNameLst>
                                          <p:attrName>style.visibility</p:attrName>
                                        </p:attrNameLst>
                                      </p:cBhvr>
                                      <p:to>
                                        <p:strVal val="visible"/>
                                      </p:to>
                                    </p:set>
                                    <p:anim calcmode="lin" valueType="num">
                                      <p:cBhvr additive="base">
                                        <p:cTn id="53"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4" dur="500" fill="hold"/>
                                        <p:tgtEl>
                                          <p:spTgt spid="3">
                                            <p:txEl>
                                              <p:pRg st="8" end="8"/>
                                            </p:txEl>
                                          </p:spTgt>
                                        </p:tgtEl>
                                        <p:attrNameLst>
                                          <p:attrName>ppt_y</p:attrName>
                                        </p:attrNameLst>
                                      </p:cBhvr>
                                      <p:tavLst>
                                        <p:tav tm="0">
                                          <p:val>
                                            <p:strVal val="1+#ppt_h/2"/>
                                          </p:val>
                                        </p:tav>
                                        <p:tav tm="100000">
                                          <p:val>
                                            <p:strVal val="#ppt_y"/>
                                          </p:val>
                                        </p:tav>
                                      </p:tavLst>
                                    </p:anim>
                                  </p:childTnLst>
                                </p:cTn>
                              </p:par>
                              <p:par>
                                <p:cTn id="55" presetID="2" presetClass="entr" presetSubtype="4" fill="hold" nodeType="withEffect">
                                  <p:stCondLst>
                                    <p:cond delay="0"/>
                                  </p:stCondLst>
                                  <p:childTnLst>
                                    <p:set>
                                      <p:cBhvr>
                                        <p:cTn id="56" dur="1" fill="hold">
                                          <p:stCondLst>
                                            <p:cond delay="0"/>
                                          </p:stCondLst>
                                        </p:cTn>
                                        <p:tgtEl>
                                          <p:spTgt spid="3">
                                            <p:txEl>
                                              <p:pRg st="9" end="9"/>
                                            </p:txEl>
                                          </p:spTgt>
                                        </p:tgtEl>
                                        <p:attrNameLst>
                                          <p:attrName>style.visibility</p:attrName>
                                        </p:attrNameLst>
                                      </p:cBhvr>
                                      <p:to>
                                        <p:strVal val="visible"/>
                                      </p:to>
                                    </p:set>
                                    <p:anim calcmode="lin" valueType="num">
                                      <p:cBhvr additive="base">
                                        <p:cTn id="57"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58" dur="500" fill="hold"/>
                                        <p:tgtEl>
                                          <p:spTgt spid="3">
                                            <p:txEl>
                                              <p:pRg st="9" end="9"/>
                                            </p:txEl>
                                          </p:spTgt>
                                        </p:tgtEl>
                                        <p:attrNameLst>
                                          <p:attrName>ppt_y</p:attrName>
                                        </p:attrNameLst>
                                      </p:cBhvr>
                                      <p:tavLst>
                                        <p:tav tm="0">
                                          <p:val>
                                            <p:strVal val="1+#ppt_h/2"/>
                                          </p:val>
                                        </p:tav>
                                        <p:tav tm="100000">
                                          <p:val>
                                            <p:strVal val="#ppt_y"/>
                                          </p:val>
                                        </p:tav>
                                      </p:tavLst>
                                    </p:anim>
                                  </p:childTnLst>
                                </p:cTn>
                              </p:par>
                              <p:par>
                                <p:cTn id="59" presetID="2" presetClass="entr" presetSubtype="4" fill="hold" nodeType="withEffect">
                                  <p:stCondLst>
                                    <p:cond delay="0"/>
                                  </p:stCondLst>
                                  <p:childTnLst>
                                    <p:set>
                                      <p:cBhvr>
                                        <p:cTn id="60" dur="1" fill="hold">
                                          <p:stCondLst>
                                            <p:cond delay="0"/>
                                          </p:stCondLst>
                                        </p:cTn>
                                        <p:tgtEl>
                                          <p:spTgt spid="3">
                                            <p:txEl>
                                              <p:pRg st="10" end="10"/>
                                            </p:txEl>
                                          </p:spTgt>
                                        </p:tgtEl>
                                        <p:attrNameLst>
                                          <p:attrName>style.visibility</p:attrName>
                                        </p:attrNameLst>
                                      </p:cBhvr>
                                      <p:to>
                                        <p:strVal val="visible"/>
                                      </p:to>
                                    </p:set>
                                    <p:anim calcmode="lin" valueType="num">
                                      <p:cBhvr additive="base">
                                        <p:cTn id="61"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3">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Session Management : </a:t>
            </a:r>
            <a:r>
              <a:rPr lang="en-US" sz="3600" dirty="0" err="1"/>
              <a:t>HttpSession</a:t>
            </a:r>
            <a:endParaRPr lang="en-US" sz="3600" dirty="0"/>
          </a:p>
        </p:txBody>
      </p:sp>
      <p:sp>
        <p:nvSpPr>
          <p:cNvPr id="3" name="Content Placeholder 2"/>
          <p:cNvSpPr>
            <a:spLocks noGrp="1"/>
          </p:cNvSpPr>
          <p:nvPr>
            <p:ph idx="1"/>
          </p:nvPr>
        </p:nvSpPr>
        <p:spPr/>
        <p:txBody>
          <a:bodyPr>
            <a:noAutofit/>
          </a:bodyPr>
          <a:lstStyle/>
          <a:p>
            <a:pPr marL="457200" indent="-457200">
              <a:buFont typeface="+mj-lt"/>
              <a:buAutoNum type="arabicPeriod"/>
            </a:pPr>
            <a:r>
              <a:rPr lang="en-US" sz="1800" b="1" dirty="0" err="1">
                <a:latin typeface="Courier New" panose="02070309020205020404" pitchFamily="49" charset="0"/>
                <a:cs typeface="Courier New" panose="02070309020205020404" pitchFamily="49" charset="0"/>
              </a:rPr>
              <a:t>response.setContentType</a:t>
            </a:r>
            <a:r>
              <a:rPr lang="en-US" sz="1800" b="1" dirty="0">
                <a:latin typeface="Courier New" panose="02070309020205020404" pitchFamily="49" charset="0"/>
                <a:cs typeface="Courier New" panose="02070309020205020404" pitchFamily="49" charset="0"/>
              </a:rPr>
              <a:t>(</a:t>
            </a:r>
            <a:r>
              <a:rPr lang="en-US" sz="1800" b="1" dirty="0">
                <a:solidFill>
                  <a:schemeClr val="accent6">
                    <a:lumMod val="50000"/>
                  </a:schemeClr>
                </a:solidFill>
                <a:latin typeface="Courier New" panose="02070309020205020404" pitchFamily="49" charset="0"/>
                <a:cs typeface="Courier New" panose="02070309020205020404" pitchFamily="49" charset="0"/>
              </a:rPr>
              <a:t>"text/html"</a:t>
            </a:r>
            <a:r>
              <a:rPr lang="en-US" sz="1800" b="1" dirty="0">
                <a:latin typeface="Courier New" panose="02070309020205020404" pitchFamily="49" charset="0"/>
                <a:cs typeface="Courier New" panose="02070309020205020404" pitchFamily="49" charset="0"/>
              </a:rPr>
              <a:t>);</a:t>
            </a:r>
          </a:p>
          <a:p>
            <a:pPr marL="457200" indent="-457200">
              <a:buFont typeface="+mj-lt"/>
              <a:buAutoNum type="arabicPeriod"/>
            </a:pPr>
            <a:r>
              <a:rPr lang="en-US" sz="1800" b="1" dirty="0" err="1">
                <a:latin typeface="Courier New" panose="02070309020205020404" pitchFamily="49" charset="0"/>
                <a:cs typeface="Courier New" panose="02070309020205020404" pitchFamily="49" charset="0"/>
              </a:rPr>
              <a:t>PrintWriter</a:t>
            </a:r>
            <a:r>
              <a:rPr lang="en-US" sz="1800" b="1" dirty="0">
                <a:latin typeface="Courier New" panose="02070309020205020404" pitchFamily="49" charset="0"/>
                <a:cs typeface="Courier New" panose="02070309020205020404" pitchFamily="49" charset="0"/>
              </a:rPr>
              <a:t> out=</a:t>
            </a:r>
            <a:r>
              <a:rPr lang="en-US" sz="1800" b="1" dirty="0" err="1">
                <a:latin typeface="Courier New" panose="02070309020205020404" pitchFamily="49" charset="0"/>
                <a:cs typeface="Courier New" panose="02070309020205020404" pitchFamily="49" charset="0"/>
              </a:rPr>
              <a:t>response.getWriter</a:t>
            </a:r>
            <a:r>
              <a:rPr lang="en-US" sz="1800" b="1" dirty="0">
                <a:latin typeface="Courier New" panose="02070309020205020404" pitchFamily="49" charset="0"/>
                <a:cs typeface="Courier New" panose="02070309020205020404" pitchFamily="49" charset="0"/>
              </a:rPr>
              <a:t>();</a:t>
            </a:r>
          </a:p>
          <a:p>
            <a:pPr marL="457200" indent="-457200">
              <a:buFont typeface="+mj-lt"/>
              <a:buAutoNum type="arabicPeriod"/>
            </a:pPr>
            <a:r>
              <a:rPr lang="en-US" sz="1800" b="1" dirty="0" err="1">
                <a:latin typeface="Courier New" panose="02070309020205020404" pitchFamily="49" charset="0"/>
                <a:cs typeface="Courier New" panose="02070309020205020404" pitchFamily="49" charset="0"/>
              </a:rPr>
              <a:t>RequestDispatcher</a:t>
            </a:r>
            <a:r>
              <a:rPr lang="en-US" sz="1800" b="1" dirty="0">
                <a:latin typeface="Courier New" panose="02070309020205020404" pitchFamily="49" charset="0"/>
                <a:cs typeface="Courier New" panose="02070309020205020404" pitchFamily="49" charset="0"/>
              </a:rPr>
              <a:t> </a:t>
            </a:r>
            <a:r>
              <a:rPr lang="en-US" sz="1800" b="1" dirty="0" err="1">
                <a:latin typeface="Courier New" panose="02070309020205020404" pitchFamily="49" charset="0"/>
                <a:cs typeface="Courier New" panose="02070309020205020404" pitchFamily="49" charset="0"/>
              </a:rPr>
              <a:t>rd</a:t>
            </a:r>
            <a:r>
              <a:rPr lang="en-US" sz="1800" b="1" dirty="0">
                <a:latin typeface="Courier New" panose="02070309020205020404" pitchFamily="49" charset="0"/>
                <a:cs typeface="Courier New" panose="02070309020205020404" pitchFamily="49" charset="0"/>
              </a:rPr>
              <a:t>;</a:t>
            </a:r>
          </a:p>
          <a:p>
            <a:pPr marL="457200" indent="-457200">
              <a:buFont typeface="+mj-lt"/>
              <a:buAutoNum type="arabicPeriod"/>
            </a:pPr>
            <a:r>
              <a:rPr lang="en-US" sz="1800" b="1" dirty="0">
                <a:latin typeface="Courier New" panose="02070309020205020404" pitchFamily="49" charset="0"/>
                <a:cs typeface="Courier New" panose="02070309020205020404" pitchFamily="49" charset="0"/>
              </a:rPr>
              <a:t>String login=</a:t>
            </a:r>
            <a:r>
              <a:rPr lang="en-US" sz="1800" b="1" dirty="0" err="1">
                <a:latin typeface="Courier New" panose="02070309020205020404" pitchFamily="49" charset="0"/>
                <a:cs typeface="Courier New" panose="02070309020205020404" pitchFamily="49" charset="0"/>
              </a:rPr>
              <a:t>request.getParameter</a:t>
            </a:r>
            <a:r>
              <a:rPr lang="en-US" sz="1800" b="1" dirty="0">
                <a:latin typeface="Courier New" panose="02070309020205020404" pitchFamily="49" charset="0"/>
                <a:cs typeface="Courier New" panose="02070309020205020404" pitchFamily="49" charset="0"/>
              </a:rPr>
              <a:t>(</a:t>
            </a:r>
            <a:r>
              <a:rPr lang="en-US" sz="1800" b="1" dirty="0">
                <a:solidFill>
                  <a:schemeClr val="accent6">
                    <a:lumMod val="50000"/>
                  </a:schemeClr>
                </a:solidFill>
                <a:latin typeface="Courier New" panose="02070309020205020404" pitchFamily="49" charset="0"/>
                <a:cs typeface="Courier New" panose="02070309020205020404" pitchFamily="49" charset="0"/>
              </a:rPr>
              <a:t>"login"</a:t>
            </a:r>
            <a:r>
              <a:rPr lang="en-US" sz="1800" b="1" dirty="0">
                <a:latin typeface="Courier New" panose="02070309020205020404" pitchFamily="49" charset="0"/>
                <a:cs typeface="Courier New" panose="02070309020205020404" pitchFamily="49" charset="0"/>
              </a:rPr>
              <a:t>);</a:t>
            </a:r>
          </a:p>
          <a:p>
            <a:pPr marL="457200" indent="-457200">
              <a:buFont typeface="+mj-lt"/>
              <a:buAutoNum type="arabicPeriod"/>
            </a:pPr>
            <a:r>
              <a:rPr lang="en-US" sz="1800" b="1" dirty="0">
                <a:solidFill>
                  <a:srgbClr val="130BB5"/>
                </a:solidFill>
                <a:latin typeface="Courier New" panose="02070309020205020404" pitchFamily="49" charset="0"/>
                <a:cs typeface="Courier New" panose="02070309020205020404" pitchFamily="49" charset="0"/>
              </a:rPr>
              <a:t>if</a:t>
            </a:r>
            <a:r>
              <a:rPr lang="en-US" sz="1800" b="1" dirty="0">
                <a:latin typeface="Courier New" panose="02070309020205020404" pitchFamily="49" charset="0"/>
                <a:cs typeface="Courier New" panose="02070309020205020404" pitchFamily="49" charset="0"/>
              </a:rPr>
              <a:t>(</a:t>
            </a:r>
            <a:r>
              <a:rPr lang="en-US" sz="1800" b="1" dirty="0" err="1">
                <a:latin typeface="Courier New" panose="02070309020205020404" pitchFamily="49" charset="0"/>
                <a:cs typeface="Courier New" panose="02070309020205020404" pitchFamily="49" charset="0"/>
              </a:rPr>
              <a:t>login.equals</a:t>
            </a:r>
            <a:r>
              <a:rPr lang="en-US" sz="1800" b="1" dirty="0">
                <a:latin typeface="Courier New" panose="02070309020205020404" pitchFamily="49" charset="0"/>
                <a:cs typeface="Courier New" panose="02070309020205020404" pitchFamily="49" charset="0"/>
              </a:rPr>
              <a:t>(</a:t>
            </a:r>
            <a:r>
              <a:rPr lang="en-US" sz="1800" b="1" dirty="0">
                <a:solidFill>
                  <a:schemeClr val="accent6">
                    <a:lumMod val="50000"/>
                  </a:schemeClr>
                </a:solidFill>
                <a:latin typeface="Courier New" panose="02070309020205020404" pitchFamily="49" charset="0"/>
                <a:cs typeface="Courier New" panose="02070309020205020404" pitchFamily="49" charset="0"/>
              </a:rPr>
              <a:t>"java"</a:t>
            </a:r>
            <a:r>
              <a:rPr lang="en-US" sz="1800" b="1" dirty="0">
                <a:latin typeface="Courier New" panose="02070309020205020404" pitchFamily="49" charset="0"/>
                <a:cs typeface="Courier New" panose="02070309020205020404" pitchFamily="49" charset="0"/>
              </a:rPr>
              <a:t>) )</a:t>
            </a:r>
          </a:p>
          <a:p>
            <a:pPr marL="457200" indent="-457200">
              <a:buFont typeface="+mj-lt"/>
              <a:buAutoNum type="arabicPeriod"/>
            </a:pPr>
            <a:r>
              <a:rPr lang="en-US" sz="1800" b="1" dirty="0">
                <a:latin typeface="Courier New" panose="02070309020205020404" pitchFamily="49" charset="0"/>
                <a:cs typeface="Courier New" panose="02070309020205020404" pitchFamily="49" charset="0"/>
              </a:rPr>
              <a:t>{   </a:t>
            </a:r>
            <a:r>
              <a:rPr lang="en-US" sz="1800" b="1" dirty="0" err="1">
                <a:latin typeface="Courier New" panose="02070309020205020404" pitchFamily="49" charset="0"/>
                <a:cs typeface="Courier New" panose="02070309020205020404" pitchFamily="49" charset="0"/>
              </a:rPr>
              <a:t>HttpSession</a:t>
            </a:r>
            <a:r>
              <a:rPr lang="en-US" sz="1800" b="1" dirty="0">
                <a:latin typeface="Courier New" panose="02070309020205020404" pitchFamily="49" charset="0"/>
                <a:cs typeface="Courier New" panose="02070309020205020404" pitchFamily="49" charset="0"/>
              </a:rPr>
              <a:t> </a:t>
            </a:r>
            <a:r>
              <a:rPr lang="en-US" sz="1800" b="1" dirty="0" err="1">
                <a:latin typeface="Courier New" panose="02070309020205020404" pitchFamily="49" charset="0"/>
                <a:cs typeface="Courier New" panose="02070309020205020404" pitchFamily="49" charset="0"/>
              </a:rPr>
              <a:t>hs</a:t>
            </a:r>
            <a:r>
              <a:rPr lang="en-US" sz="1800" b="1" dirty="0">
                <a:latin typeface="Courier New" panose="02070309020205020404" pitchFamily="49" charset="0"/>
                <a:cs typeface="Courier New" panose="02070309020205020404" pitchFamily="49" charset="0"/>
              </a:rPr>
              <a:t>=</a:t>
            </a:r>
            <a:r>
              <a:rPr lang="en-US" sz="1800" b="1" dirty="0" err="1">
                <a:latin typeface="Courier New" panose="02070309020205020404" pitchFamily="49" charset="0"/>
                <a:cs typeface="Courier New" panose="02070309020205020404" pitchFamily="49" charset="0"/>
              </a:rPr>
              <a:t>request.getSession</a:t>
            </a:r>
            <a:r>
              <a:rPr lang="en-US" sz="1800" b="1" dirty="0">
                <a:latin typeface="Courier New" panose="02070309020205020404" pitchFamily="49" charset="0"/>
                <a:cs typeface="Courier New" panose="02070309020205020404" pitchFamily="49" charset="0"/>
              </a:rPr>
              <a:t>();</a:t>
            </a:r>
          </a:p>
          <a:p>
            <a:pPr marL="457200" indent="-457200">
              <a:buFont typeface="+mj-lt"/>
              <a:buAutoNum type="arabicPeriod"/>
            </a:pPr>
            <a:r>
              <a:rPr lang="en-US" sz="1800" b="1" dirty="0">
                <a:latin typeface="Courier New" panose="02070309020205020404" pitchFamily="49" charset="0"/>
                <a:cs typeface="Courier New" panose="02070309020205020404" pitchFamily="49" charset="0"/>
              </a:rPr>
              <a:t>    </a:t>
            </a:r>
            <a:r>
              <a:rPr lang="en-US" sz="1800" b="1" dirty="0" err="1">
                <a:latin typeface="Courier New" panose="02070309020205020404" pitchFamily="49" charset="0"/>
                <a:cs typeface="Courier New" panose="02070309020205020404" pitchFamily="49" charset="0"/>
              </a:rPr>
              <a:t>hs.setAttribute</a:t>
            </a:r>
            <a:r>
              <a:rPr lang="en-US" sz="1800" b="1" dirty="0">
                <a:latin typeface="Courier New" panose="02070309020205020404" pitchFamily="49" charset="0"/>
                <a:cs typeface="Courier New" panose="02070309020205020404" pitchFamily="49" charset="0"/>
              </a:rPr>
              <a:t>(</a:t>
            </a:r>
            <a:r>
              <a:rPr lang="en-US" sz="1800" b="1" dirty="0">
                <a:solidFill>
                  <a:schemeClr val="accent6">
                    <a:lumMod val="50000"/>
                  </a:schemeClr>
                </a:solidFill>
                <a:latin typeface="Courier New" panose="02070309020205020404" pitchFamily="49" charset="0"/>
                <a:cs typeface="Courier New" panose="02070309020205020404" pitchFamily="49" charset="0"/>
              </a:rPr>
              <a:t>"</a:t>
            </a:r>
            <a:r>
              <a:rPr lang="en-US" sz="1800" b="1" dirty="0" err="1">
                <a:solidFill>
                  <a:schemeClr val="accent6">
                    <a:lumMod val="50000"/>
                  </a:schemeClr>
                </a:solidFill>
                <a:latin typeface="Courier New" panose="02070309020205020404" pitchFamily="49" charset="0"/>
                <a:cs typeface="Courier New" panose="02070309020205020404" pitchFamily="49" charset="0"/>
              </a:rPr>
              <a:t>s_id"</a:t>
            </a:r>
            <a:r>
              <a:rPr lang="en-US" sz="1800" b="1" dirty="0" err="1">
                <a:latin typeface="Courier New" panose="02070309020205020404" pitchFamily="49" charset="0"/>
                <a:cs typeface="Courier New" panose="02070309020205020404" pitchFamily="49" charset="0"/>
              </a:rPr>
              <a:t>,login</a:t>
            </a:r>
            <a:r>
              <a:rPr lang="en-US" sz="1800" b="1" dirty="0">
                <a:latin typeface="Courier New" panose="02070309020205020404" pitchFamily="49" charset="0"/>
                <a:cs typeface="Courier New" panose="02070309020205020404" pitchFamily="49" charset="0"/>
              </a:rPr>
              <a:t>);</a:t>
            </a:r>
            <a:r>
              <a:rPr lang="en-US" sz="1800" b="1" dirty="0">
                <a:solidFill>
                  <a:schemeClr val="tx1">
                    <a:lumMod val="65000"/>
                    <a:lumOff val="35000"/>
                  </a:schemeClr>
                </a:solidFill>
                <a:latin typeface="Courier New" panose="02070309020205020404" pitchFamily="49" charset="0"/>
                <a:cs typeface="Courier New" panose="02070309020205020404" pitchFamily="49" charset="0"/>
              </a:rPr>
              <a:t>//set </a:t>
            </a:r>
            <a:r>
              <a:rPr lang="en-US" sz="1800" b="1" dirty="0" err="1">
                <a:solidFill>
                  <a:schemeClr val="tx1">
                    <a:lumMod val="65000"/>
                    <a:lumOff val="35000"/>
                  </a:schemeClr>
                </a:solidFill>
                <a:latin typeface="Courier New" panose="02070309020205020404" pitchFamily="49" charset="0"/>
                <a:cs typeface="Courier New" panose="02070309020205020404" pitchFamily="49" charset="0"/>
              </a:rPr>
              <a:t>HttpSession</a:t>
            </a:r>
            <a:r>
              <a:rPr lang="en-US" sz="1800" b="1" dirty="0">
                <a:solidFill>
                  <a:schemeClr val="tx1">
                    <a:lumMod val="65000"/>
                    <a:lumOff val="35000"/>
                  </a:schemeClr>
                </a:solidFill>
                <a:latin typeface="Courier New" panose="02070309020205020404" pitchFamily="49" charset="0"/>
                <a:cs typeface="Courier New" panose="02070309020205020404" pitchFamily="49" charset="0"/>
              </a:rPr>
              <a:t> </a:t>
            </a:r>
          </a:p>
          <a:p>
            <a:pPr marL="457200" indent="-457200">
              <a:buFont typeface="+mj-lt"/>
              <a:buAutoNum type="arabicPeriod"/>
            </a:pPr>
            <a:r>
              <a:rPr lang="en-US" sz="1800" b="1" dirty="0">
                <a:solidFill>
                  <a:schemeClr val="tx1">
                    <a:lumMod val="65000"/>
                    <a:lumOff val="35000"/>
                  </a:schemeClr>
                </a:solidFill>
                <a:latin typeface="Courier New" panose="02070309020205020404" pitchFamily="49" charset="0"/>
                <a:cs typeface="Courier New" panose="02070309020205020404" pitchFamily="49" charset="0"/>
              </a:rPr>
              <a:t>    </a:t>
            </a:r>
            <a:r>
              <a:rPr lang="en-US" sz="1800" b="1" dirty="0" err="1">
                <a:latin typeface="Courier New" panose="02070309020205020404" pitchFamily="49" charset="0"/>
                <a:cs typeface="Courier New" panose="02070309020205020404" pitchFamily="49" charset="0"/>
              </a:rPr>
              <a:t>out.println</a:t>
            </a:r>
            <a:r>
              <a:rPr lang="en-US" sz="1800" b="1" dirty="0">
                <a:latin typeface="Courier New" panose="02070309020205020404" pitchFamily="49" charset="0"/>
                <a:cs typeface="Courier New" panose="02070309020205020404" pitchFamily="49" charset="0"/>
              </a:rPr>
              <a:t>(</a:t>
            </a:r>
            <a:r>
              <a:rPr lang="en-US" sz="1800" b="1" dirty="0">
                <a:solidFill>
                  <a:schemeClr val="accent6">
                    <a:lumMod val="50000"/>
                  </a:schemeClr>
                </a:solidFill>
                <a:latin typeface="Courier New" panose="02070309020205020404" pitchFamily="49" charset="0"/>
                <a:cs typeface="Courier New" panose="02070309020205020404" pitchFamily="49" charset="0"/>
              </a:rPr>
              <a:t>"Session Created"</a:t>
            </a:r>
            <a:r>
              <a:rPr lang="en-US" sz="1800" b="1" dirty="0">
                <a:latin typeface="Courier New" panose="02070309020205020404" pitchFamily="49" charset="0"/>
                <a:cs typeface="Courier New" panose="02070309020205020404" pitchFamily="49" charset="0"/>
              </a:rPr>
              <a:t>);</a:t>
            </a:r>
          </a:p>
          <a:p>
            <a:pPr marL="457200" indent="-457200">
              <a:buFont typeface="+mj-lt"/>
              <a:buAutoNum type="arabicPeriod"/>
            </a:pPr>
            <a:r>
              <a:rPr lang="en-US" sz="1800" b="1" dirty="0">
                <a:latin typeface="Courier New" panose="02070309020205020404" pitchFamily="49" charset="0"/>
                <a:cs typeface="Courier New" panose="02070309020205020404" pitchFamily="49" charset="0"/>
              </a:rPr>
              <a:t>    </a:t>
            </a:r>
            <a:r>
              <a:rPr lang="en-US" sz="1800" b="1" dirty="0" err="1">
                <a:latin typeface="Courier New" panose="02070309020205020404" pitchFamily="49" charset="0"/>
                <a:cs typeface="Courier New" panose="02070309020205020404" pitchFamily="49" charset="0"/>
              </a:rPr>
              <a:t>out.print</a:t>
            </a:r>
            <a:r>
              <a:rPr lang="en-US" sz="1800" b="1" dirty="0">
                <a:latin typeface="Courier New" panose="02070309020205020404" pitchFamily="49" charset="0"/>
                <a:cs typeface="Courier New" panose="02070309020205020404" pitchFamily="49" charset="0"/>
              </a:rPr>
              <a:t>(</a:t>
            </a:r>
            <a:r>
              <a:rPr lang="en-US" sz="1800" b="1" dirty="0">
                <a:solidFill>
                  <a:schemeClr val="accent6">
                    <a:lumMod val="50000"/>
                  </a:schemeClr>
                </a:solidFill>
                <a:latin typeface="Courier New" panose="02070309020205020404" pitchFamily="49" charset="0"/>
                <a:cs typeface="Courier New" panose="02070309020205020404" pitchFamily="49" charset="0"/>
              </a:rPr>
              <a:t>"&lt;a </a:t>
            </a:r>
            <a:r>
              <a:rPr lang="en-US" sz="1800" b="1" dirty="0" err="1">
                <a:solidFill>
                  <a:schemeClr val="accent6">
                    <a:lumMod val="50000"/>
                  </a:schemeClr>
                </a:solidFill>
                <a:latin typeface="Courier New" panose="02070309020205020404" pitchFamily="49" charset="0"/>
                <a:cs typeface="Courier New" panose="02070309020205020404" pitchFamily="49" charset="0"/>
              </a:rPr>
              <a:t>href</a:t>
            </a:r>
            <a:r>
              <a:rPr lang="en-US" sz="1800" b="1" dirty="0">
                <a:solidFill>
                  <a:schemeClr val="accent6">
                    <a:lumMod val="50000"/>
                  </a:schemeClr>
                </a:solidFill>
                <a:latin typeface="Courier New" panose="02070309020205020404" pitchFamily="49" charset="0"/>
                <a:cs typeface="Courier New" panose="02070309020205020404" pitchFamily="49" charset="0"/>
              </a:rPr>
              <a:t>='HSession2'&gt;Homepage&lt;/a&gt;"</a:t>
            </a:r>
            <a:r>
              <a:rPr lang="en-US" sz="1800" b="1" dirty="0">
                <a:latin typeface="Courier New" panose="02070309020205020404" pitchFamily="49" charset="0"/>
                <a:cs typeface="Courier New" panose="02070309020205020404" pitchFamily="49" charset="0"/>
              </a:rPr>
              <a:t>);  </a:t>
            </a:r>
          </a:p>
          <a:p>
            <a:pPr marL="457200" indent="-457200">
              <a:buFont typeface="+mj-lt"/>
              <a:buAutoNum type="arabicPeriod"/>
            </a:pPr>
            <a:r>
              <a:rPr lang="en-US" sz="1800" b="1" dirty="0">
                <a:latin typeface="Courier New" panose="02070309020205020404" pitchFamily="49" charset="0"/>
                <a:cs typeface="Courier New" panose="02070309020205020404" pitchFamily="49" charset="0"/>
              </a:rPr>
              <a:t>}</a:t>
            </a:r>
          </a:p>
          <a:p>
            <a:pPr marL="457200" indent="-457200">
              <a:buFont typeface="+mj-lt"/>
              <a:buAutoNum type="arabicPeriod"/>
            </a:pPr>
            <a:r>
              <a:rPr lang="en-US" sz="1800" b="1" dirty="0">
                <a:solidFill>
                  <a:srgbClr val="130BB5"/>
                </a:solidFill>
                <a:latin typeface="Courier New" panose="02070309020205020404" pitchFamily="49" charset="0"/>
                <a:cs typeface="Courier New" panose="02070309020205020404" pitchFamily="49" charset="0"/>
              </a:rPr>
              <a:t>else</a:t>
            </a:r>
          </a:p>
          <a:p>
            <a:pPr marL="457200" indent="-457200">
              <a:buFont typeface="+mj-lt"/>
              <a:buAutoNum type="arabicPeriod"/>
            </a:pPr>
            <a:r>
              <a:rPr lang="en-US" sz="1800" b="1" dirty="0">
                <a:latin typeface="Courier New" panose="02070309020205020404" pitchFamily="49" charset="0"/>
                <a:cs typeface="Courier New" panose="02070309020205020404" pitchFamily="49" charset="0"/>
              </a:rPr>
              <a:t>{   </a:t>
            </a:r>
            <a:r>
              <a:rPr lang="en-US" sz="1800" b="1" dirty="0" err="1">
                <a:latin typeface="Courier New" panose="02070309020205020404" pitchFamily="49" charset="0"/>
                <a:cs typeface="Courier New" panose="02070309020205020404" pitchFamily="49" charset="0"/>
              </a:rPr>
              <a:t>out.println</a:t>
            </a:r>
            <a:r>
              <a:rPr lang="en-US" sz="1800" b="1" dirty="0">
                <a:latin typeface="Courier New" panose="02070309020205020404" pitchFamily="49" charset="0"/>
                <a:cs typeface="Courier New" panose="02070309020205020404" pitchFamily="49" charset="0"/>
              </a:rPr>
              <a:t>(</a:t>
            </a:r>
            <a:r>
              <a:rPr lang="en-US" sz="1800" b="1" dirty="0">
                <a:solidFill>
                  <a:schemeClr val="accent6">
                    <a:lumMod val="50000"/>
                  </a:schemeClr>
                </a:solidFill>
                <a:latin typeface="Courier New" panose="02070309020205020404" pitchFamily="49" charset="0"/>
                <a:cs typeface="Courier New" panose="02070309020205020404" pitchFamily="49" charset="0"/>
              </a:rPr>
              <a:t>"&lt;p&gt;&lt;h1&gt;Incorrect Login Id/Password 								  &lt;/h1&gt;&lt;/p&gt;"</a:t>
            </a:r>
            <a:r>
              <a:rPr lang="en-US" sz="1800" b="1" dirty="0">
                <a:latin typeface="Courier New" panose="02070309020205020404" pitchFamily="49" charset="0"/>
                <a:cs typeface="Courier New" panose="02070309020205020404" pitchFamily="49" charset="0"/>
              </a:rPr>
              <a:t>);</a:t>
            </a:r>
          </a:p>
          <a:p>
            <a:pPr marL="457200" indent="-457200">
              <a:buFont typeface="+mj-lt"/>
              <a:buAutoNum type="arabicPeriod"/>
            </a:pPr>
            <a:r>
              <a:rPr lang="en-US" sz="1800" b="1" dirty="0">
                <a:latin typeface="Courier New" panose="02070309020205020404" pitchFamily="49" charset="0"/>
                <a:cs typeface="Courier New" panose="02070309020205020404" pitchFamily="49" charset="0"/>
              </a:rPr>
              <a:t>    </a:t>
            </a:r>
            <a:r>
              <a:rPr lang="en-US" sz="1800" b="1" dirty="0" err="1">
                <a:latin typeface="Courier New" panose="02070309020205020404" pitchFamily="49" charset="0"/>
                <a:cs typeface="Courier New" panose="02070309020205020404" pitchFamily="49" charset="0"/>
              </a:rPr>
              <a:t>rd</a:t>
            </a:r>
            <a:r>
              <a:rPr lang="en-US" sz="1800" b="1" dirty="0">
                <a:latin typeface="Courier New" panose="02070309020205020404" pitchFamily="49" charset="0"/>
                <a:cs typeface="Courier New" panose="02070309020205020404" pitchFamily="49" charset="0"/>
              </a:rPr>
              <a:t>=</a:t>
            </a:r>
            <a:r>
              <a:rPr lang="en-US" sz="1800" b="1" dirty="0" err="1">
                <a:latin typeface="Courier New" panose="02070309020205020404" pitchFamily="49" charset="0"/>
                <a:cs typeface="Courier New" panose="02070309020205020404" pitchFamily="49" charset="0"/>
              </a:rPr>
              <a:t>request.getRequestDispatcher</a:t>
            </a:r>
            <a:r>
              <a:rPr lang="en-US" sz="1800" b="1" dirty="0">
                <a:latin typeface="Courier New" panose="02070309020205020404" pitchFamily="49" charset="0"/>
                <a:cs typeface="Courier New" panose="02070309020205020404" pitchFamily="49" charset="0"/>
              </a:rPr>
              <a:t>(</a:t>
            </a:r>
            <a:r>
              <a:rPr lang="en-US" sz="1800" b="1" dirty="0">
                <a:solidFill>
                  <a:schemeClr val="accent6">
                    <a:lumMod val="50000"/>
                  </a:schemeClr>
                </a:solidFill>
                <a:latin typeface="Courier New" panose="02070309020205020404" pitchFamily="49" charset="0"/>
                <a:cs typeface="Courier New" panose="02070309020205020404" pitchFamily="49" charset="0"/>
              </a:rPr>
              <a:t>"/httpsession.html"</a:t>
            </a:r>
            <a:r>
              <a:rPr lang="en-US" sz="1800" b="1" dirty="0">
                <a:latin typeface="Courier New" panose="02070309020205020404" pitchFamily="49" charset="0"/>
                <a:cs typeface="Courier New" panose="02070309020205020404" pitchFamily="49" charset="0"/>
              </a:rPr>
              <a:t>);</a:t>
            </a:r>
          </a:p>
          <a:p>
            <a:pPr marL="457200" indent="-457200">
              <a:buFont typeface="+mj-lt"/>
              <a:buAutoNum type="arabicPeriod"/>
            </a:pPr>
            <a:r>
              <a:rPr lang="en-US" sz="1800" b="1" dirty="0">
                <a:latin typeface="Courier New" panose="02070309020205020404" pitchFamily="49" charset="0"/>
                <a:cs typeface="Courier New" panose="02070309020205020404" pitchFamily="49" charset="0"/>
              </a:rPr>
              <a:t>    </a:t>
            </a:r>
            <a:r>
              <a:rPr lang="en-US" sz="1800" b="1" dirty="0" err="1">
                <a:latin typeface="Courier New" panose="02070309020205020404" pitchFamily="49" charset="0"/>
                <a:cs typeface="Courier New" panose="02070309020205020404" pitchFamily="49" charset="0"/>
              </a:rPr>
              <a:t>rd.include</a:t>
            </a:r>
            <a:r>
              <a:rPr lang="en-US" sz="1800" b="1" dirty="0">
                <a:latin typeface="Courier New" panose="02070309020205020404" pitchFamily="49" charset="0"/>
                <a:cs typeface="Courier New" panose="02070309020205020404" pitchFamily="49" charset="0"/>
              </a:rPr>
              <a:t>(request, response);}</a:t>
            </a:r>
          </a:p>
        </p:txBody>
      </p:sp>
      <p:sp>
        <p:nvSpPr>
          <p:cNvPr id="4" name="Slide Number Placeholder 3"/>
          <p:cNvSpPr>
            <a:spLocks noGrp="1"/>
          </p:cNvSpPr>
          <p:nvPr>
            <p:ph type="sldNum" sz="quarter" idx="12"/>
          </p:nvPr>
        </p:nvSpPr>
        <p:spPr/>
        <p:txBody>
          <a:bodyPr/>
          <a:lstStyle/>
          <a:p>
            <a:fld id="{5EA8BEFB-AE5B-48F9-BBAD-B489CDE48C80}" type="slidenum">
              <a:rPr lang="en-US" smtClean="0"/>
              <a:pPr/>
              <a:t>54</a:t>
            </a:fld>
            <a:endParaRPr lang="en-US" dirty="0"/>
          </a:p>
        </p:txBody>
      </p:sp>
      <p:sp>
        <p:nvSpPr>
          <p:cNvPr id="5" name="Wave 4"/>
          <p:cNvSpPr/>
          <p:nvPr/>
        </p:nvSpPr>
        <p:spPr>
          <a:xfrm>
            <a:off x="7315200" y="914400"/>
            <a:ext cx="1828800" cy="533400"/>
          </a:xfrm>
          <a:prstGeom prst="wave">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2"/>
                </a:solidFill>
              </a:rPr>
              <a:t>HSession1.java</a:t>
            </a:r>
          </a:p>
        </p:txBody>
      </p:sp>
    </p:spTree>
    <p:extLst>
      <p:ext uri="{BB962C8B-B14F-4D97-AF65-F5344CB8AC3E}">
        <p14:creationId xmlns:p14="http://schemas.microsoft.com/office/powerpoint/2010/main" val="1591358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 calcmode="lin" valueType="num">
                                      <p:cBhvr additive="base">
                                        <p:cTn id="11"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 calcmode="lin" valueType="num">
                                      <p:cBhvr additive="base">
                                        <p:cTn id="1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 calcmode="lin" valueType="num">
                                      <p:cBhvr additive="base">
                                        <p:cTn id="2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anim calcmode="lin" valueType="num">
                                      <p:cBhvr additive="base">
                                        <p:cTn id="2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 calcmode="lin" valueType="num">
                                      <p:cBhvr additive="base">
                                        <p:cTn id="3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3">
                                            <p:txEl>
                                              <p:pRg st="5" end="5"/>
                                            </p:txEl>
                                          </p:spTgt>
                                        </p:tgtEl>
                                        <p:attrNameLst>
                                          <p:attrName>style.visibility</p:attrName>
                                        </p:attrNameLst>
                                      </p:cBhvr>
                                      <p:to>
                                        <p:strVal val="visible"/>
                                      </p:to>
                                    </p:set>
                                    <p:anim calcmode="lin" valueType="num">
                                      <p:cBhvr additive="base">
                                        <p:cTn id="41"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3">
                                            <p:txEl>
                                              <p:pRg st="6" end="6"/>
                                            </p:txEl>
                                          </p:spTgt>
                                        </p:tgtEl>
                                        <p:attrNameLst>
                                          <p:attrName>style.visibility</p:attrName>
                                        </p:attrNameLst>
                                      </p:cBhvr>
                                      <p:to>
                                        <p:strVal val="visible"/>
                                      </p:to>
                                    </p:set>
                                    <p:anim calcmode="lin" valueType="num">
                                      <p:cBhvr additive="base">
                                        <p:cTn id="47"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nodeType="clickEffect">
                                  <p:stCondLst>
                                    <p:cond delay="0"/>
                                  </p:stCondLst>
                                  <p:childTnLst>
                                    <p:set>
                                      <p:cBhvr>
                                        <p:cTn id="52" dur="1" fill="hold">
                                          <p:stCondLst>
                                            <p:cond delay="0"/>
                                          </p:stCondLst>
                                        </p:cTn>
                                        <p:tgtEl>
                                          <p:spTgt spid="3">
                                            <p:txEl>
                                              <p:pRg st="7" end="7"/>
                                            </p:txEl>
                                          </p:spTgt>
                                        </p:tgtEl>
                                        <p:attrNameLst>
                                          <p:attrName>style.visibility</p:attrName>
                                        </p:attrNameLst>
                                      </p:cBhvr>
                                      <p:to>
                                        <p:strVal val="visible"/>
                                      </p:to>
                                    </p:set>
                                    <p:anim calcmode="lin" valueType="num">
                                      <p:cBhvr additive="base">
                                        <p:cTn id="53"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4"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nodeType="clickEffect">
                                  <p:stCondLst>
                                    <p:cond delay="0"/>
                                  </p:stCondLst>
                                  <p:childTnLst>
                                    <p:set>
                                      <p:cBhvr>
                                        <p:cTn id="58" dur="1" fill="hold">
                                          <p:stCondLst>
                                            <p:cond delay="0"/>
                                          </p:stCondLst>
                                        </p:cTn>
                                        <p:tgtEl>
                                          <p:spTgt spid="3">
                                            <p:txEl>
                                              <p:pRg st="8" end="8"/>
                                            </p:txEl>
                                          </p:spTgt>
                                        </p:tgtEl>
                                        <p:attrNameLst>
                                          <p:attrName>style.visibility</p:attrName>
                                        </p:attrNameLst>
                                      </p:cBhvr>
                                      <p:to>
                                        <p:strVal val="visible"/>
                                      </p:to>
                                    </p:set>
                                    <p:anim calcmode="lin" valueType="num">
                                      <p:cBhvr additive="base">
                                        <p:cTn id="59"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60"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2" presetClass="entr" presetSubtype="4" fill="hold" nodeType="clickEffect">
                                  <p:stCondLst>
                                    <p:cond delay="0"/>
                                  </p:stCondLst>
                                  <p:childTnLst>
                                    <p:set>
                                      <p:cBhvr>
                                        <p:cTn id="64" dur="1" fill="hold">
                                          <p:stCondLst>
                                            <p:cond delay="0"/>
                                          </p:stCondLst>
                                        </p:cTn>
                                        <p:tgtEl>
                                          <p:spTgt spid="3">
                                            <p:txEl>
                                              <p:pRg st="9" end="9"/>
                                            </p:txEl>
                                          </p:spTgt>
                                        </p:tgtEl>
                                        <p:attrNameLst>
                                          <p:attrName>style.visibility</p:attrName>
                                        </p:attrNameLst>
                                      </p:cBhvr>
                                      <p:to>
                                        <p:strVal val="visible"/>
                                      </p:to>
                                    </p:set>
                                    <p:anim calcmode="lin" valueType="num">
                                      <p:cBhvr additive="base">
                                        <p:cTn id="65"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66"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2" presetClass="entr" presetSubtype="4" fill="hold" nodeType="clickEffect">
                                  <p:stCondLst>
                                    <p:cond delay="0"/>
                                  </p:stCondLst>
                                  <p:childTnLst>
                                    <p:set>
                                      <p:cBhvr>
                                        <p:cTn id="70" dur="1" fill="hold">
                                          <p:stCondLst>
                                            <p:cond delay="0"/>
                                          </p:stCondLst>
                                        </p:cTn>
                                        <p:tgtEl>
                                          <p:spTgt spid="3">
                                            <p:txEl>
                                              <p:pRg st="10" end="10"/>
                                            </p:txEl>
                                          </p:spTgt>
                                        </p:tgtEl>
                                        <p:attrNameLst>
                                          <p:attrName>style.visibility</p:attrName>
                                        </p:attrNameLst>
                                      </p:cBhvr>
                                      <p:to>
                                        <p:strVal val="visible"/>
                                      </p:to>
                                    </p:set>
                                    <p:anim calcmode="lin" valueType="num">
                                      <p:cBhvr additive="base">
                                        <p:cTn id="71"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72" dur="500" fill="hold"/>
                                        <p:tgtEl>
                                          <p:spTgt spid="3">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2" presetClass="entr" presetSubtype="4" fill="hold" nodeType="clickEffect">
                                  <p:stCondLst>
                                    <p:cond delay="0"/>
                                  </p:stCondLst>
                                  <p:childTnLst>
                                    <p:set>
                                      <p:cBhvr>
                                        <p:cTn id="76" dur="1" fill="hold">
                                          <p:stCondLst>
                                            <p:cond delay="0"/>
                                          </p:stCondLst>
                                        </p:cTn>
                                        <p:tgtEl>
                                          <p:spTgt spid="3">
                                            <p:txEl>
                                              <p:pRg st="11" end="11"/>
                                            </p:txEl>
                                          </p:spTgt>
                                        </p:tgtEl>
                                        <p:attrNameLst>
                                          <p:attrName>style.visibility</p:attrName>
                                        </p:attrNameLst>
                                      </p:cBhvr>
                                      <p:to>
                                        <p:strVal val="visible"/>
                                      </p:to>
                                    </p:set>
                                    <p:anim calcmode="lin" valueType="num">
                                      <p:cBhvr additive="base">
                                        <p:cTn id="77" dur="500" fill="hold"/>
                                        <p:tgtEl>
                                          <p:spTgt spid="3">
                                            <p:txEl>
                                              <p:pRg st="11" end="11"/>
                                            </p:txEl>
                                          </p:spTgt>
                                        </p:tgtEl>
                                        <p:attrNameLst>
                                          <p:attrName>ppt_x</p:attrName>
                                        </p:attrNameLst>
                                      </p:cBhvr>
                                      <p:tavLst>
                                        <p:tav tm="0">
                                          <p:val>
                                            <p:strVal val="#ppt_x"/>
                                          </p:val>
                                        </p:tav>
                                        <p:tav tm="100000">
                                          <p:val>
                                            <p:strVal val="#ppt_x"/>
                                          </p:val>
                                        </p:tav>
                                      </p:tavLst>
                                    </p:anim>
                                    <p:anim calcmode="lin" valueType="num">
                                      <p:cBhvr additive="base">
                                        <p:cTn id="78" dur="500" fill="hold"/>
                                        <p:tgtEl>
                                          <p:spTgt spid="3">
                                            <p:txEl>
                                              <p:pRg st="11" end="11"/>
                                            </p:txEl>
                                          </p:spTgt>
                                        </p:tgtEl>
                                        <p:attrNameLst>
                                          <p:attrName>ppt_y</p:attrName>
                                        </p:attrNameLst>
                                      </p:cBhvr>
                                      <p:tavLst>
                                        <p:tav tm="0">
                                          <p:val>
                                            <p:strVal val="1+#ppt_h/2"/>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2" presetClass="entr" presetSubtype="4" fill="hold" nodeType="clickEffect">
                                  <p:stCondLst>
                                    <p:cond delay="0"/>
                                  </p:stCondLst>
                                  <p:childTnLst>
                                    <p:set>
                                      <p:cBhvr>
                                        <p:cTn id="82" dur="1" fill="hold">
                                          <p:stCondLst>
                                            <p:cond delay="0"/>
                                          </p:stCondLst>
                                        </p:cTn>
                                        <p:tgtEl>
                                          <p:spTgt spid="3">
                                            <p:txEl>
                                              <p:pRg st="12" end="12"/>
                                            </p:txEl>
                                          </p:spTgt>
                                        </p:tgtEl>
                                        <p:attrNameLst>
                                          <p:attrName>style.visibility</p:attrName>
                                        </p:attrNameLst>
                                      </p:cBhvr>
                                      <p:to>
                                        <p:strVal val="visible"/>
                                      </p:to>
                                    </p:set>
                                    <p:anim calcmode="lin" valueType="num">
                                      <p:cBhvr additive="base">
                                        <p:cTn id="83" dur="500" fill="hold"/>
                                        <p:tgtEl>
                                          <p:spTgt spid="3">
                                            <p:txEl>
                                              <p:pRg st="12" end="12"/>
                                            </p:txEl>
                                          </p:spTgt>
                                        </p:tgtEl>
                                        <p:attrNameLst>
                                          <p:attrName>ppt_x</p:attrName>
                                        </p:attrNameLst>
                                      </p:cBhvr>
                                      <p:tavLst>
                                        <p:tav tm="0">
                                          <p:val>
                                            <p:strVal val="#ppt_x"/>
                                          </p:val>
                                        </p:tav>
                                        <p:tav tm="100000">
                                          <p:val>
                                            <p:strVal val="#ppt_x"/>
                                          </p:val>
                                        </p:tav>
                                      </p:tavLst>
                                    </p:anim>
                                    <p:anim calcmode="lin" valueType="num">
                                      <p:cBhvr additive="base">
                                        <p:cTn id="84" dur="500" fill="hold"/>
                                        <p:tgtEl>
                                          <p:spTgt spid="3">
                                            <p:txEl>
                                              <p:pRg st="12" end="12"/>
                                            </p:txEl>
                                          </p:spTgt>
                                        </p:tgtEl>
                                        <p:attrNameLst>
                                          <p:attrName>ppt_y</p:attrName>
                                        </p:attrNameLst>
                                      </p:cBhvr>
                                      <p:tavLst>
                                        <p:tav tm="0">
                                          <p:val>
                                            <p:strVal val="1+#ppt_h/2"/>
                                          </p:val>
                                        </p:tav>
                                        <p:tav tm="100000">
                                          <p:val>
                                            <p:strVal val="#ppt_y"/>
                                          </p:val>
                                        </p:tav>
                                      </p:tavLst>
                                    </p:anim>
                                  </p:childTnLst>
                                </p:cTn>
                              </p:par>
                            </p:childTnLst>
                          </p:cTn>
                        </p:par>
                      </p:childTnLst>
                    </p:cTn>
                  </p:par>
                  <p:par>
                    <p:cTn id="85" fill="hold">
                      <p:stCondLst>
                        <p:cond delay="indefinite"/>
                      </p:stCondLst>
                      <p:childTnLst>
                        <p:par>
                          <p:cTn id="86" fill="hold">
                            <p:stCondLst>
                              <p:cond delay="0"/>
                            </p:stCondLst>
                            <p:childTnLst>
                              <p:par>
                                <p:cTn id="87" presetID="2" presetClass="entr" presetSubtype="4" fill="hold" nodeType="clickEffect">
                                  <p:stCondLst>
                                    <p:cond delay="0"/>
                                  </p:stCondLst>
                                  <p:childTnLst>
                                    <p:set>
                                      <p:cBhvr>
                                        <p:cTn id="88" dur="1" fill="hold">
                                          <p:stCondLst>
                                            <p:cond delay="0"/>
                                          </p:stCondLst>
                                        </p:cTn>
                                        <p:tgtEl>
                                          <p:spTgt spid="3">
                                            <p:txEl>
                                              <p:pRg st="13" end="13"/>
                                            </p:txEl>
                                          </p:spTgt>
                                        </p:tgtEl>
                                        <p:attrNameLst>
                                          <p:attrName>style.visibility</p:attrName>
                                        </p:attrNameLst>
                                      </p:cBhvr>
                                      <p:to>
                                        <p:strVal val="visible"/>
                                      </p:to>
                                    </p:set>
                                    <p:anim calcmode="lin" valueType="num">
                                      <p:cBhvr additive="base">
                                        <p:cTn id="89" dur="500" fill="hold"/>
                                        <p:tgtEl>
                                          <p:spTgt spid="3">
                                            <p:txEl>
                                              <p:pRg st="13" end="13"/>
                                            </p:txEl>
                                          </p:spTgt>
                                        </p:tgtEl>
                                        <p:attrNameLst>
                                          <p:attrName>ppt_x</p:attrName>
                                        </p:attrNameLst>
                                      </p:cBhvr>
                                      <p:tavLst>
                                        <p:tav tm="0">
                                          <p:val>
                                            <p:strVal val="#ppt_x"/>
                                          </p:val>
                                        </p:tav>
                                        <p:tav tm="100000">
                                          <p:val>
                                            <p:strVal val="#ppt_x"/>
                                          </p:val>
                                        </p:tav>
                                      </p:tavLst>
                                    </p:anim>
                                    <p:anim calcmode="lin" valueType="num">
                                      <p:cBhvr additive="base">
                                        <p:cTn id="90" dur="500" fill="hold"/>
                                        <p:tgtEl>
                                          <p:spTgt spid="3">
                                            <p:txEl>
                                              <p:pRg st="13" end="1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Session Management : </a:t>
            </a:r>
            <a:r>
              <a:rPr lang="en-US" sz="3600" dirty="0" err="1"/>
              <a:t>HttpSession</a:t>
            </a:r>
            <a:endParaRPr lang="en-US" sz="3600" dirty="0"/>
          </a:p>
        </p:txBody>
      </p:sp>
      <p:sp>
        <p:nvSpPr>
          <p:cNvPr id="4" name="Slide Number Placeholder 3"/>
          <p:cNvSpPr>
            <a:spLocks noGrp="1"/>
          </p:cNvSpPr>
          <p:nvPr>
            <p:ph type="sldNum" sz="quarter" idx="12"/>
          </p:nvPr>
        </p:nvSpPr>
        <p:spPr/>
        <p:txBody>
          <a:bodyPr/>
          <a:lstStyle/>
          <a:p>
            <a:fld id="{5EA8BEFB-AE5B-48F9-BBAD-B489CDE48C80}" type="slidenum">
              <a:rPr lang="en-US" smtClean="0"/>
              <a:pPr/>
              <a:t>55</a:t>
            </a:fld>
            <a:endParaRPr lang="en-US"/>
          </a:p>
        </p:txBody>
      </p:sp>
      <p:pic>
        <p:nvPicPr>
          <p:cNvPr id="6" name="Picture 5"/>
          <p:cNvPicPr>
            <a:picLocks noChangeAspect="1"/>
          </p:cNvPicPr>
          <p:nvPr/>
        </p:nvPicPr>
        <p:blipFill>
          <a:blip r:embed="rId2"/>
          <a:stretch>
            <a:fillRect/>
          </a:stretch>
        </p:blipFill>
        <p:spPr>
          <a:xfrm>
            <a:off x="164342" y="1600200"/>
            <a:ext cx="8865524" cy="2743200"/>
          </a:xfrm>
          <a:prstGeom prst="rect">
            <a:avLst/>
          </a:prstGeom>
        </p:spPr>
      </p:pic>
      <p:sp>
        <p:nvSpPr>
          <p:cNvPr id="7" name="TextBox 6"/>
          <p:cNvSpPr txBox="1"/>
          <p:nvPr/>
        </p:nvSpPr>
        <p:spPr>
          <a:xfrm>
            <a:off x="190500" y="1219200"/>
            <a:ext cx="2705100" cy="369332"/>
          </a:xfrm>
          <a:prstGeom prst="rect">
            <a:avLst/>
          </a:prstGeom>
          <a:noFill/>
        </p:spPr>
        <p:txBody>
          <a:bodyPr wrap="square" rtlCol="0">
            <a:spAutoFit/>
          </a:bodyPr>
          <a:lstStyle/>
          <a:p>
            <a:r>
              <a:rPr lang="en-US" b="1" dirty="0"/>
              <a:t>Output: HttpSession1.java</a:t>
            </a:r>
          </a:p>
        </p:txBody>
      </p:sp>
    </p:spTree>
    <p:extLst>
      <p:ext uri="{BB962C8B-B14F-4D97-AF65-F5344CB8AC3E}">
        <p14:creationId xmlns:p14="http://schemas.microsoft.com/office/powerpoint/2010/main" val="219242596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Session Management : </a:t>
            </a:r>
            <a:r>
              <a:rPr lang="en-US" sz="3600" dirty="0" err="1"/>
              <a:t>HttpSession</a:t>
            </a:r>
            <a:endParaRPr lang="en-US" sz="3600" dirty="0"/>
          </a:p>
        </p:txBody>
      </p:sp>
      <p:sp>
        <p:nvSpPr>
          <p:cNvPr id="3" name="Content Placeholder 2"/>
          <p:cNvSpPr>
            <a:spLocks noGrp="1"/>
          </p:cNvSpPr>
          <p:nvPr>
            <p:ph idx="1"/>
          </p:nvPr>
        </p:nvSpPr>
        <p:spPr/>
        <p:txBody>
          <a:bodyPr>
            <a:normAutofit/>
          </a:bodyPr>
          <a:lstStyle/>
          <a:p>
            <a:pPr marL="457200" indent="-457200">
              <a:buFont typeface="+mj-lt"/>
              <a:buAutoNum type="arabicPeriod"/>
            </a:pPr>
            <a:r>
              <a:rPr lang="en-US" sz="2000" b="1" dirty="0">
                <a:solidFill>
                  <a:srgbClr val="130BB5"/>
                </a:solidFill>
                <a:latin typeface="Courier New" panose="02070309020205020404" pitchFamily="49" charset="0"/>
                <a:cs typeface="Courier New" panose="02070309020205020404" pitchFamily="49" charset="0"/>
              </a:rPr>
              <a:t>public class </a:t>
            </a:r>
            <a:r>
              <a:rPr lang="en-US" sz="2000" b="1" dirty="0">
                <a:latin typeface="Courier New" panose="02070309020205020404" pitchFamily="49" charset="0"/>
                <a:cs typeface="Courier New" panose="02070309020205020404" pitchFamily="49" charset="0"/>
              </a:rPr>
              <a:t>HSession2 </a:t>
            </a:r>
            <a:r>
              <a:rPr lang="en-US" sz="2000" b="1" dirty="0">
                <a:solidFill>
                  <a:srgbClr val="130BB5"/>
                </a:solidFill>
                <a:latin typeface="Courier New" panose="02070309020205020404" pitchFamily="49" charset="0"/>
                <a:cs typeface="Courier New" panose="02070309020205020404" pitchFamily="49" charset="0"/>
              </a:rPr>
              <a:t>extends</a:t>
            </a:r>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HttpServlet</a:t>
            </a:r>
            <a:endParaRPr lang="en-US" sz="2000" b="1" dirty="0">
              <a:latin typeface="Courier New" panose="02070309020205020404" pitchFamily="49" charset="0"/>
              <a:cs typeface="Courier New" panose="02070309020205020404" pitchFamily="49" charset="0"/>
            </a:endParaRPr>
          </a:p>
          <a:p>
            <a:pPr marL="457200" indent="-457200">
              <a:buFont typeface="+mj-lt"/>
              <a:buAutoNum type="arabicPeriod"/>
            </a:pPr>
            <a:r>
              <a:rPr lang="en-US" sz="2000" b="1" dirty="0">
                <a:latin typeface="Courier New" panose="02070309020205020404" pitchFamily="49" charset="0"/>
                <a:cs typeface="Courier New" panose="02070309020205020404" pitchFamily="49" charset="0"/>
              </a:rPr>
              <a:t>{   </a:t>
            </a:r>
            <a:r>
              <a:rPr lang="en-US" sz="2000" b="1" dirty="0">
                <a:solidFill>
                  <a:srgbClr val="130BB5"/>
                </a:solidFill>
                <a:latin typeface="Courier New" panose="02070309020205020404" pitchFamily="49" charset="0"/>
                <a:cs typeface="Courier New" panose="02070309020205020404" pitchFamily="49" charset="0"/>
              </a:rPr>
              <a:t>public void </a:t>
            </a:r>
            <a:r>
              <a:rPr lang="en-US" sz="2000" b="1" dirty="0" err="1">
                <a:latin typeface="Courier New" panose="02070309020205020404" pitchFamily="49" charset="0"/>
                <a:cs typeface="Courier New" panose="02070309020205020404" pitchFamily="49" charset="0"/>
              </a:rPr>
              <a:t>doGet</a:t>
            </a:r>
            <a:r>
              <a:rPr lang="en-US" sz="2000" b="1" dirty="0">
                <a:latin typeface="Courier New" panose="02070309020205020404" pitchFamily="49" charset="0"/>
                <a:cs typeface="Courier New" panose="02070309020205020404" pitchFamily="49" charset="0"/>
              </a:rPr>
              <a:t>(</a:t>
            </a:r>
            <a:r>
              <a:rPr lang="en-US" sz="2000" b="1" dirty="0" err="1">
                <a:latin typeface="Courier New" panose="02070309020205020404" pitchFamily="49" charset="0"/>
                <a:cs typeface="Courier New" panose="02070309020205020404" pitchFamily="49" charset="0"/>
              </a:rPr>
              <a:t>HttpServletRequest</a:t>
            </a:r>
            <a:r>
              <a:rPr lang="en-US" sz="2000" b="1" dirty="0">
                <a:latin typeface="Courier New" panose="02070309020205020404" pitchFamily="49" charset="0"/>
                <a:cs typeface="Courier New" panose="02070309020205020404" pitchFamily="49" charset="0"/>
              </a:rPr>
              <a:t> request, 					 </a:t>
            </a:r>
            <a:r>
              <a:rPr lang="en-US" sz="2000" b="1" dirty="0" err="1">
                <a:latin typeface="Courier New" panose="02070309020205020404" pitchFamily="49" charset="0"/>
                <a:cs typeface="Courier New" panose="02070309020205020404" pitchFamily="49" charset="0"/>
              </a:rPr>
              <a:t>HttpServletResponse</a:t>
            </a:r>
            <a:r>
              <a:rPr lang="en-US" sz="2000" b="1" dirty="0">
                <a:latin typeface="Courier New" panose="02070309020205020404" pitchFamily="49" charset="0"/>
                <a:cs typeface="Courier New" panose="02070309020205020404" pitchFamily="49" charset="0"/>
              </a:rPr>
              <a:t> response)</a:t>
            </a:r>
          </a:p>
          <a:p>
            <a:pPr marL="457200" indent="-457200">
              <a:buFont typeface="+mj-lt"/>
              <a:buAutoNum type="arabicPeriod"/>
            </a:pPr>
            <a:r>
              <a:rPr lang="en-US" sz="2000" b="1" dirty="0">
                <a:latin typeface="Courier New" panose="02070309020205020404" pitchFamily="49" charset="0"/>
                <a:cs typeface="Courier New" panose="02070309020205020404" pitchFamily="49" charset="0"/>
              </a:rPr>
              <a:t>            	   </a:t>
            </a:r>
            <a:r>
              <a:rPr lang="en-US" sz="2000" b="1" dirty="0">
                <a:solidFill>
                  <a:srgbClr val="130BB5"/>
                </a:solidFill>
                <a:latin typeface="Courier New" panose="02070309020205020404" pitchFamily="49" charset="0"/>
                <a:cs typeface="Courier New" panose="02070309020205020404" pitchFamily="49" charset="0"/>
              </a:rPr>
              <a:t>throws</a:t>
            </a:r>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ServletException,IOException</a:t>
            </a:r>
            <a:endParaRPr lang="en-US" sz="2000" b="1" dirty="0">
              <a:latin typeface="Courier New" panose="02070309020205020404" pitchFamily="49" charset="0"/>
              <a:cs typeface="Courier New" panose="02070309020205020404" pitchFamily="49" charset="0"/>
            </a:endParaRPr>
          </a:p>
          <a:p>
            <a:pPr marL="457200" indent="-457200">
              <a:buFont typeface="+mj-lt"/>
              <a:buAutoNum type="arabicPeriod"/>
            </a:pPr>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response.setContentType</a:t>
            </a:r>
            <a:r>
              <a:rPr lang="en-US" sz="2000" b="1" dirty="0">
                <a:latin typeface="Courier New" panose="02070309020205020404" pitchFamily="49" charset="0"/>
                <a:cs typeface="Courier New" panose="02070309020205020404" pitchFamily="49" charset="0"/>
              </a:rPr>
              <a:t>(</a:t>
            </a:r>
            <a:r>
              <a:rPr lang="en-US" sz="2000" b="1" dirty="0">
                <a:solidFill>
                  <a:schemeClr val="accent6">
                    <a:lumMod val="50000"/>
                  </a:schemeClr>
                </a:solidFill>
                <a:latin typeface="Courier New" panose="02070309020205020404" pitchFamily="49" charset="0"/>
                <a:cs typeface="Courier New" panose="02070309020205020404" pitchFamily="49" charset="0"/>
              </a:rPr>
              <a:t>"text/html"</a:t>
            </a:r>
            <a:r>
              <a:rPr lang="en-US" sz="2000" b="1" dirty="0">
                <a:latin typeface="Courier New" panose="02070309020205020404" pitchFamily="49" charset="0"/>
                <a:cs typeface="Courier New" panose="02070309020205020404" pitchFamily="49" charset="0"/>
              </a:rPr>
              <a:t>);</a:t>
            </a:r>
          </a:p>
          <a:p>
            <a:pPr marL="457200" indent="-457200">
              <a:buFont typeface="+mj-lt"/>
              <a:buAutoNum type="arabicPeriod"/>
            </a:pPr>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PrintWriter</a:t>
            </a:r>
            <a:r>
              <a:rPr lang="en-US" sz="2000" b="1" dirty="0">
                <a:latin typeface="Courier New" panose="02070309020205020404" pitchFamily="49" charset="0"/>
                <a:cs typeface="Courier New" panose="02070309020205020404" pitchFamily="49" charset="0"/>
              </a:rPr>
              <a:t> out=</a:t>
            </a:r>
            <a:r>
              <a:rPr lang="en-US" sz="2000" b="1" dirty="0" err="1">
                <a:latin typeface="Courier New" panose="02070309020205020404" pitchFamily="49" charset="0"/>
                <a:cs typeface="Courier New" panose="02070309020205020404" pitchFamily="49" charset="0"/>
              </a:rPr>
              <a:t>response.getWriter</a:t>
            </a:r>
            <a:r>
              <a:rPr lang="en-US" sz="2000" b="1" dirty="0">
                <a:latin typeface="Courier New" panose="02070309020205020404" pitchFamily="49" charset="0"/>
                <a:cs typeface="Courier New" panose="02070309020205020404" pitchFamily="49" charset="0"/>
              </a:rPr>
              <a:t>();</a:t>
            </a:r>
          </a:p>
          <a:p>
            <a:pPr marL="457200" indent="-457200">
              <a:buFont typeface="+mj-lt"/>
              <a:buAutoNum type="arabicPeriod"/>
            </a:pPr>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HttpSession</a:t>
            </a:r>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hs</a:t>
            </a:r>
            <a:r>
              <a:rPr lang="en-US" sz="2000" b="1" dirty="0">
                <a:latin typeface="Courier New" panose="02070309020205020404" pitchFamily="49" charset="0"/>
                <a:cs typeface="Courier New" panose="02070309020205020404" pitchFamily="49" charset="0"/>
              </a:rPr>
              <a:t>=</a:t>
            </a:r>
            <a:r>
              <a:rPr lang="en-US" sz="2000" b="1" dirty="0" err="1">
                <a:latin typeface="Courier New" panose="02070309020205020404" pitchFamily="49" charset="0"/>
                <a:cs typeface="Courier New" panose="02070309020205020404" pitchFamily="49" charset="0"/>
              </a:rPr>
              <a:t>request.getSession</a:t>
            </a:r>
            <a:r>
              <a:rPr lang="en-US" sz="2000" b="1" dirty="0">
                <a:latin typeface="Courier New" panose="02070309020205020404" pitchFamily="49" charset="0"/>
                <a:cs typeface="Courier New" panose="02070309020205020404" pitchFamily="49" charset="0"/>
              </a:rPr>
              <a:t>(false);  </a:t>
            </a:r>
          </a:p>
          <a:p>
            <a:pPr marL="457200" indent="-457200">
              <a:buFont typeface="+mj-lt"/>
              <a:buAutoNum type="arabicPeriod"/>
            </a:pPr>
            <a:r>
              <a:rPr lang="en-US" sz="2000" b="1" dirty="0">
                <a:latin typeface="Courier New" panose="02070309020205020404" pitchFamily="49" charset="0"/>
                <a:cs typeface="Courier New" panose="02070309020205020404" pitchFamily="49" charset="0"/>
              </a:rPr>
              <a:t>    String n=(String)</a:t>
            </a:r>
            <a:r>
              <a:rPr lang="en-US" sz="2000" b="1" dirty="0" err="1">
                <a:latin typeface="Courier New" panose="02070309020205020404" pitchFamily="49" charset="0"/>
                <a:cs typeface="Courier New" panose="02070309020205020404" pitchFamily="49" charset="0"/>
              </a:rPr>
              <a:t>hs.getAttribute</a:t>
            </a:r>
            <a:r>
              <a:rPr lang="en-US" sz="2000" b="1" dirty="0">
                <a:latin typeface="Courier New" panose="02070309020205020404" pitchFamily="49" charset="0"/>
                <a:cs typeface="Courier New" panose="02070309020205020404" pitchFamily="49" charset="0"/>
              </a:rPr>
              <a:t>(</a:t>
            </a:r>
            <a:r>
              <a:rPr lang="en-US" sz="2000" b="1" dirty="0">
                <a:solidFill>
                  <a:schemeClr val="accent6">
                    <a:lumMod val="50000"/>
                  </a:schemeClr>
                </a:solidFill>
                <a:latin typeface="Courier New" panose="02070309020205020404" pitchFamily="49" charset="0"/>
                <a:cs typeface="Courier New" panose="02070309020205020404" pitchFamily="49" charset="0"/>
              </a:rPr>
              <a:t>"</a:t>
            </a:r>
            <a:r>
              <a:rPr lang="en-US" sz="2000" b="1" dirty="0" err="1">
                <a:solidFill>
                  <a:schemeClr val="accent6">
                    <a:lumMod val="50000"/>
                  </a:schemeClr>
                </a:solidFill>
                <a:latin typeface="Courier New" panose="02070309020205020404" pitchFamily="49" charset="0"/>
                <a:cs typeface="Courier New" panose="02070309020205020404" pitchFamily="49" charset="0"/>
              </a:rPr>
              <a:t>s_id</a:t>
            </a:r>
            <a:r>
              <a:rPr lang="en-US" sz="2000" b="1" dirty="0">
                <a:solidFill>
                  <a:schemeClr val="accent6">
                    <a:lumMod val="50000"/>
                  </a:schemeClr>
                </a:solidFill>
                <a:latin typeface="Courier New" panose="02070309020205020404" pitchFamily="49" charset="0"/>
                <a:cs typeface="Courier New" panose="02070309020205020404" pitchFamily="49" charset="0"/>
              </a:rPr>
              <a:t>"</a:t>
            </a:r>
            <a:r>
              <a:rPr lang="en-US" sz="2000" b="1" dirty="0">
                <a:latin typeface="Courier New" panose="02070309020205020404" pitchFamily="49" charset="0"/>
                <a:cs typeface="Courier New" panose="02070309020205020404" pitchFamily="49" charset="0"/>
              </a:rPr>
              <a:t>);  </a:t>
            </a:r>
          </a:p>
          <a:p>
            <a:pPr marL="457200" indent="-457200">
              <a:buFont typeface="+mj-lt"/>
              <a:buAutoNum type="arabicPeriod"/>
            </a:pPr>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out.print</a:t>
            </a:r>
            <a:r>
              <a:rPr lang="en-US" sz="2000" b="1" dirty="0">
                <a:latin typeface="Courier New" panose="02070309020205020404" pitchFamily="49" charset="0"/>
                <a:cs typeface="Courier New" panose="02070309020205020404" pitchFamily="49" charset="0"/>
              </a:rPr>
              <a:t>(</a:t>
            </a:r>
            <a:r>
              <a:rPr lang="en-US" sz="2000" b="1" dirty="0">
                <a:solidFill>
                  <a:schemeClr val="accent6">
                    <a:lumMod val="50000"/>
                  </a:schemeClr>
                </a:solidFill>
                <a:latin typeface="Courier New" panose="02070309020205020404" pitchFamily="49" charset="0"/>
                <a:cs typeface="Courier New" panose="02070309020205020404" pitchFamily="49" charset="0"/>
              </a:rPr>
              <a:t>"Hello "</a:t>
            </a:r>
            <a:r>
              <a:rPr lang="en-US" sz="2000" b="1" dirty="0">
                <a:latin typeface="Courier New" panose="02070309020205020404" pitchFamily="49" charset="0"/>
                <a:cs typeface="Courier New" panose="02070309020205020404" pitchFamily="49" charset="0"/>
              </a:rPr>
              <a:t>+n); </a:t>
            </a:r>
          </a:p>
          <a:p>
            <a:pPr marL="457200" indent="-457200">
              <a:buFont typeface="+mj-lt"/>
              <a:buAutoNum type="arabicPeriod"/>
            </a:pPr>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out.print</a:t>
            </a:r>
            <a:r>
              <a:rPr lang="en-US" sz="2000" b="1" dirty="0">
                <a:latin typeface="Courier New" panose="02070309020205020404" pitchFamily="49" charset="0"/>
                <a:cs typeface="Courier New" panose="02070309020205020404" pitchFamily="49" charset="0"/>
              </a:rPr>
              <a:t>(</a:t>
            </a:r>
            <a:r>
              <a:rPr lang="en-US" sz="2000" b="1" dirty="0">
                <a:solidFill>
                  <a:schemeClr val="accent6">
                    <a:lumMod val="50000"/>
                  </a:schemeClr>
                </a:solidFill>
                <a:latin typeface="Courier New" panose="02070309020205020404" pitchFamily="49" charset="0"/>
                <a:cs typeface="Courier New" panose="02070309020205020404" pitchFamily="49" charset="0"/>
              </a:rPr>
              <a:t>"&lt;p&gt;&lt;a </a:t>
            </a:r>
            <a:r>
              <a:rPr lang="en-US" sz="2000" b="1" dirty="0" err="1">
                <a:solidFill>
                  <a:schemeClr val="accent6">
                    <a:lumMod val="50000"/>
                  </a:schemeClr>
                </a:solidFill>
                <a:latin typeface="Courier New" panose="02070309020205020404" pitchFamily="49" charset="0"/>
                <a:cs typeface="Courier New" panose="02070309020205020404" pitchFamily="49" charset="0"/>
              </a:rPr>
              <a:t>hef</a:t>
            </a:r>
            <a:r>
              <a:rPr lang="en-US" sz="2000" b="1" dirty="0">
                <a:solidFill>
                  <a:schemeClr val="accent6">
                    <a:lumMod val="50000"/>
                  </a:schemeClr>
                </a:solidFill>
                <a:latin typeface="Courier New" panose="02070309020205020404" pitchFamily="49" charset="0"/>
                <a:cs typeface="Courier New" panose="02070309020205020404" pitchFamily="49" charset="0"/>
              </a:rPr>
              <a:t>='HSession3'&gt;visit&lt;/a&gt;&lt;/p&gt;"</a:t>
            </a:r>
            <a:r>
              <a:rPr lang="en-US" sz="2000" b="1" dirty="0">
                <a:latin typeface="Courier New" panose="02070309020205020404" pitchFamily="49" charset="0"/>
                <a:cs typeface="Courier New" panose="02070309020205020404" pitchFamily="49" charset="0"/>
              </a:rPr>
              <a:t>);  </a:t>
            </a:r>
          </a:p>
          <a:p>
            <a:pPr marL="457200" indent="-457200">
              <a:buFont typeface="+mj-lt"/>
              <a:buAutoNum type="arabicPeriod"/>
            </a:pPr>
            <a:r>
              <a:rPr lang="en-US" sz="2000" b="1" dirty="0">
                <a:latin typeface="Courier New" panose="02070309020205020404" pitchFamily="49" charset="0"/>
                <a:cs typeface="Courier New" panose="02070309020205020404" pitchFamily="49" charset="0"/>
              </a:rPr>
              <a:t>} }</a:t>
            </a:r>
          </a:p>
        </p:txBody>
      </p:sp>
      <p:sp>
        <p:nvSpPr>
          <p:cNvPr id="4" name="Slide Number Placeholder 3"/>
          <p:cNvSpPr>
            <a:spLocks noGrp="1"/>
          </p:cNvSpPr>
          <p:nvPr>
            <p:ph type="sldNum" sz="quarter" idx="12"/>
          </p:nvPr>
        </p:nvSpPr>
        <p:spPr/>
        <p:txBody>
          <a:bodyPr/>
          <a:lstStyle/>
          <a:p>
            <a:fld id="{5EA8BEFB-AE5B-48F9-BBAD-B489CDE48C80}" type="slidenum">
              <a:rPr lang="en-US" smtClean="0"/>
              <a:pPr/>
              <a:t>56</a:t>
            </a:fld>
            <a:endParaRPr lang="en-US" dirty="0"/>
          </a:p>
        </p:txBody>
      </p:sp>
      <p:sp>
        <p:nvSpPr>
          <p:cNvPr id="5" name="Wave 4"/>
          <p:cNvSpPr/>
          <p:nvPr/>
        </p:nvSpPr>
        <p:spPr>
          <a:xfrm>
            <a:off x="7315200" y="914400"/>
            <a:ext cx="1828800" cy="533400"/>
          </a:xfrm>
          <a:prstGeom prst="wave">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2"/>
                </a:solidFill>
              </a:rPr>
              <a:t>HSession2.java</a:t>
            </a:r>
          </a:p>
        </p:txBody>
      </p:sp>
    </p:spTree>
    <p:extLst>
      <p:ext uri="{BB962C8B-B14F-4D97-AF65-F5344CB8AC3E}">
        <p14:creationId xmlns:p14="http://schemas.microsoft.com/office/powerpoint/2010/main" val="2729309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 calcmode="lin" valueType="num">
                                      <p:cBhvr additive="base">
                                        <p:cTn id="11"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 calcmode="lin" valueType="num">
                                      <p:cBhvr additive="base">
                                        <p:cTn id="1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 calcmode="lin" valueType="num">
                                      <p:cBhvr additive="base">
                                        <p:cTn id="2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anim calcmode="lin" valueType="num">
                                      <p:cBhvr additive="base">
                                        <p:cTn id="2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 calcmode="lin" valueType="num">
                                      <p:cBhvr additive="base">
                                        <p:cTn id="3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3">
                                            <p:txEl>
                                              <p:pRg st="5" end="5"/>
                                            </p:txEl>
                                          </p:spTgt>
                                        </p:tgtEl>
                                        <p:attrNameLst>
                                          <p:attrName>style.visibility</p:attrName>
                                        </p:attrNameLst>
                                      </p:cBhvr>
                                      <p:to>
                                        <p:strVal val="visible"/>
                                      </p:to>
                                    </p:set>
                                    <p:anim calcmode="lin" valueType="num">
                                      <p:cBhvr additive="base">
                                        <p:cTn id="41"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3">
                                            <p:txEl>
                                              <p:pRg st="6" end="6"/>
                                            </p:txEl>
                                          </p:spTgt>
                                        </p:tgtEl>
                                        <p:attrNameLst>
                                          <p:attrName>style.visibility</p:attrName>
                                        </p:attrNameLst>
                                      </p:cBhvr>
                                      <p:to>
                                        <p:strVal val="visible"/>
                                      </p:to>
                                    </p:set>
                                    <p:anim calcmode="lin" valueType="num">
                                      <p:cBhvr additive="base">
                                        <p:cTn id="47"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nodeType="clickEffect">
                                  <p:stCondLst>
                                    <p:cond delay="0"/>
                                  </p:stCondLst>
                                  <p:childTnLst>
                                    <p:set>
                                      <p:cBhvr>
                                        <p:cTn id="52" dur="1" fill="hold">
                                          <p:stCondLst>
                                            <p:cond delay="0"/>
                                          </p:stCondLst>
                                        </p:cTn>
                                        <p:tgtEl>
                                          <p:spTgt spid="3">
                                            <p:txEl>
                                              <p:pRg st="7" end="7"/>
                                            </p:txEl>
                                          </p:spTgt>
                                        </p:tgtEl>
                                        <p:attrNameLst>
                                          <p:attrName>style.visibility</p:attrName>
                                        </p:attrNameLst>
                                      </p:cBhvr>
                                      <p:to>
                                        <p:strVal val="visible"/>
                                      </p:to>
                                    </p:set>
                                    <p:anim calcmode="lin" valueType="num">
                                      <p:cBhvr additive="base">
                                        <p:cTn id="53"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4"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nodeType="clickEffect">
                                  <p:stCondLst>
                                    <p:cond delay="0"/>
                                  </p:stCondLst>
                                  <p:childTnLst>
                                    <p:set>
                                      <p:cBhvr>
                                        <p:cTn id="58" dur="1" fill="hold">
                                          <p:stCondLst>
                                            <p:cond delay="0"/>
                                          </p:stCondLst>
                                        </p:cTn>
                                        <p:tgtEl>
                                          <p:spTgt spid="3">
                                            <p:txEl>
                                              <p:pRg st="8" end="8"/>
                                            </p:txEl>
                                          </p:spTgt>
                                        </p:tgtEl>
                                        <p:attrNameLst>
                                          <p:attrName>style.visibility</p:attrName>
                                        </p:attrNameLst>
                                      </p:cBhvr>
                                      <p:to>
                                        <p:strVal val="visible"/>
                                      </p:to>
                                    </p:set>
                                    <p:anim calcmode="lin" valueType="num">
                                      <p:cBhvr additive="base">
                                        <p:cTn id="59"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60"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2" presetClass="entr" presetSubtype="4" fill="hold" nodeType="clickEffect">
                                  <p:stCondLst>
                                    <p:cond delay="0"/>
                                  </p:stCondLst>
                                  <p:childTnLst>
                                    <p:set>
                                      <p:cBhvr>
                                        <p:cTn id="64" dur="1" fill="hold">
                                          <p:stCondLst>
                                            <p:cond delay="0"/>
                                          </p:stCondLst>
                                        </p:cTn>
                                        <p:tgtEl>
                                          <p:spTgt spid="3">
                                            <p:txEl>
                                              <p:pRg st="9" end="9"/>
                                            </p:txEl>
                                          </p:spTgt>
                                        </p:tgtEl>
                                        <p:attrNameLst>
                                          <p:attrName>style.visibility</p:attrName>
                                        </p:attrNameLst>
                                      </p:cBhvr>
                                      <p:to>
                                        <p:strVal val="visible"/>
                                      </p:to>
                                    </p:set>
                                    <p:anim calcmode="lin" valueType="num">
                                      <p:cBhvr additive="base">
                                        <p:cTn id="65"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66"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Session Management : </a:t>
            </a:r>
            <a:r>
              <a:rPr lang="en-US" sz="3600" dirty="0" err="1"/>
              <a:t>HttpSession</a:t>
            </a:r>
            <a:endParaRPr lang="en-US" sz="3600" dirty="0"/>
          </a:p>
        </p:txBody>
      </p:sp>
      <p:sp>
        <p:nvSpPr>
          <p:cNvPr id="4" name="Slide Number Placeholder 3"/>
          <p:cNvSpPr>
            <a:spLocks noGrp="1"/>
          </p:cNvSpPr>
          <p:nvPr>
            <p:ph type="sldNum" sz="quarter" idx="12"/>
          </p:nvPr>
        </p:nvSpPr>
        <p:spPr/>
        <p:txBody>
          <a:bodyPr/>
          <a:lstStyle/>
          <a:p>
            <a:fld id="{5EA8BEFB-AE5B-48F9-BBAD-B489CDE48C80}" type="slidenum">
              <a:rPr lang="en-US" smtClean="0"/>
              <a:pPr/>
              <a:t>57</a:t>
            </a:fld>
            <a:endParaRPr lang="en-US"/>
          </a:p>
        </p:txBody>
      </p:sp>
      <p:sp>
        <p:nvSpPr>
          <p:cNvPr id="7" name="TextBox 6"/>
          <p:cNvSpPr txBox="1"/>
          <p:nvPr/>
        </p:nvSpPr>
        <p:spPr>
          <a:xfrm>
            <a:off x="190500" y="1219200"/>
            <a:ext cx="2705100" cy="369332"/>
          </a:xfrm>
          <a:prstGeom prst="rect">
            <a:avLst/>
          </a:prstGeom>
          <a:noFill/>
        </p:spPr>
        <p:txBody>
          <a:bodyPr wrap="square" rtlCol="0">
            <a:spAutoFit/>
          </a:bodyPr>
          <a:lstStyle/>
          <a:p>
            <a:r>
              <a:rPr lang="en-US" b="1" dirty="0"/>
              <a:t>Output: HttpSession2.java</a:t>
            </a:r>
          </a:p>
        </p:txBody>
      </p:sp>
      <p:pic>
        <p:nvPicPr>
          <p:cNvPr id="3" name="Picture 2"/>
          <p:cNvPicPr>
            <a:picLocks noChangeAspect="1"/>
          </p:cNvPicPr>
          <p:nvPr/>
        </p:nvPicPr>
        <p:blipFill>
          <a:blip r:embed="rId2"/>
          <a:stretch>
            <a:fillRect/>
          </a:stretch>
        </p:blipFill>
        <p:spPr>
          <a:xfrm>
            <a:off x="304800" y="1600200"/>
            <a:ext cx="8772517" cy="2307904"/>
          </a:xfrm>
          <a:prstGeom prst="rect">
            <a:avLst/>
          </a:prstGeom>
        </p:spPr>
      </p:pic>
    </p:spTree>
    <p:extLst>
      <p:ext uri="{BB962C8B-B14F-4D97-AF65-F5344CB8AC3E}">
        <p14:creationId xmlns:p14="http://schemas.microsoft.com/office/powerpoint/2010/main" val="269246683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Session Management : </a:t>
            </a:r>
            <a:r>
              <a:rPr lang="en-US" sz="3600" dirty="0" err="1"/>
              <a:t>HttpSession</a:t>
            </a:r>
            <a:endParaRPr lang="en-US" sz="3600" dirty="0"/>
          </a:p>
        </p:txBody>
      </p:sp>
      <p:sp>
        <p:nvSpPr>
          <p:cNvPr id="3" name="Content Placeholder 2"/>
          <p:cNvSpPr>
            <a:spLocks noGrp="1"/>
          </p:cNvSpPr>
          <p:nvPr>
            <p:ph idx="1"/>
          </p:nvPr>
        </p:nvSpPr>
        <p:spPr/>
        <p:txBody>
          <a:bodyPr>
            <a:normAutofit fontScale="85000" lnSpcReduction="20000"/>
          </a:bodyPr>
          <a:lstStyle/>
          <a:p>
            <a:pPr marL="457200" indent="-457200">
              <a:buFont typeface="+mj-lt"/>
              <a:buAutoNum type="arabicPeriod"/>
            </a:pPr>
            <a:r>
              <a:rPr lang="en-US" b="1" dirty="0">
                <a:solidFill>
                  <a:srgbClr val="130BB5"/>
                </a:solidFill>
                <a:latin typeface="Courier New" panose="02070309020205020404" pitchFamily="49" charset="0"/>
                <a:cs typeface="Courier New" panose="02070309020205020404" pitchFamily="49" charset="0"/>
              </a:rPr>
              <a:t>public class </a:t>
            </a:r>
            <a:r>
              <a:rPr lang="en-US" b="1" dirty="0">
                <a:latin typeface="Courier New" panose="02070309020205020404" pitchFamily="49" charset="0"/>
                <a:cs typeface="Courier New" panose="02070309020205020404" pitchFamily="49" charset="0"/>
              </a:rPr>
              <a:t>HSession3 </a:t>
            </a:r>
            <a:r>
              <a:rPr lang="en-US" b="1" dirty="0">
                <a:solidFill>
                  <a:srgbClr val="130BB5"/>
                </a:solidFill>
                <a:latin typeface="Courier New" panose="02070309020205020404" pitchFamily="49" charset="0"/>
                <a:cs typeface="Courier New" panose="02070309020205020404" pitchFamily="49" charset="0"/>
              </a:rPr>
              <a:t>extends</a:t>
            </a:r>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HttpServlet</a:t>
            </a:r>
            <a:endParaRPr lang="en-US" b="1" dirty="0">
              <a:latin typeface="Courier New" panose="02070309020205020404" pitchFamily="49" charset="0"/>
              <a:cs typeface="Courier New" panose="02070309020205020404" pitchFamily="49" charset="0"/>
            </a:endParaRPr>
          </a:p>
          <a:p>
            <a:pPr marL="457200" indent="-457200">
              <a:buFont typeface="+mj-lt"/>
              <a:buAutoNum type="arabicPeriod"/>
            </a:pPr>
            <a:r>
              <a:rPr lang="en-US" b="1" dirty="0">
                <a:latin typeface="Courier New" panose="02070309020205020404" pitchFamily="49" charset="0"/>
                <a:cs typeface="Courier New" panose="02070309020205020404" pitchFamily="49" charset="0"/>
              </a:rPr>
              <a:t>{   </a:t>
            </a:r>
            <a:r>
              <a:rPr lang="en-US" b="1" dirty="0">
                <a:solidFill>
                  <a:srgbClr val="130BB5"/>
                </a:solidFill>
                <a:latin typeface="Courier New" panose="02070309020205020404" pitchFamily="49" charset="0"/>
                <a:cs typeface="Courier New" panose="02070309020205020404" pitchFamily="49" charset="0"/>
              </a:rPr>
              <a:t>public void </a:t>
            </a:r>
            <a:r>
              <a:rPr lang="en-US" b="1" dirty="0" err="1">
                <a:latin typeface="Courier New" panose="02070309020205020404" pitchFamily="49" charset="0"/>
                <a:cs typeface="Courier New" panose="02070309020205020404" pitchFamily="49" charset="0"/>
              </a:rPr>
              <a:t>doGet</a:t>
            </a:r>
            <a:r>
              <a:rPr lang="en-US" b="1" dirty="0">
                <a:latin typeface="Courier New" panose="02070309020205020404" pitchFamily="49" charset="0"/>
                <a:cs typeface="Courier New" panose="02070309020205020404" pitchFamily="49" charset="0"/>
              </a:rPr>
              <a:t>(</a:t>
            </a:r>
            <a:r>
              <a:rPr lang="en-US" b="1" dirty="0" err="1">
                <a:latin typeface="Courier New" panose="02070309020205020404" pitchFamily="49" charset="0"/>
                <a:cs typeface="Courier New" panose="02070309020205020404" pitchFamily="49" charset="0"/>
              </a:rPr>
              <a:t>HttpServletRequest</a:t>
            </a:r>
            <a:r>
              <a:rPr lang="en-US" b="1" dirty="0">
                <a:latin typeface="Courier New" panose="02070309020205020404" pitchFamily="49" charset="0"/>
                <a:cs typeface="Courier New" panose="02070309020205020404" pitchFamily="49" charset="0"/>
              </a:rPr>
              <a:t> request, 					 </a:t>
            </a:r>
            <a:r>
              <a:rPr lang="en-US" b="1" dirty="0" err="1">
                <a:latin typeface="Courier New" panose="02070309020205020404" pitchFamily="49" charset="0"/>
                <a:cs typeface="Courier New" panose="02070309020205020404" pitchFamily="49" charset="0"/>
              </a:rPr>
              <a:t>HttpServletResponse</a:t>
            </a:r>
            <a:r>
              <a:rPr lang="en-US" b="1" dirty="0">
                <a:latin typeface="Courier New" panose="02070309020205020404" pitchFamily="49" charset="0"/>
                <a:cs typeface="Courier New" panose="02070309020205020404" pitchFamily="49" charset="0"/>
              </a:rPr>
              <a:t> response)</a:t>
            </a:r>
          </a:p>
          <a:p>
            <a:pPr marL="457200" indent="-457200">
              <a:buFont typeface="+mj-lt"/>
              <a:buAutoNum type="arabicPeriod"/>
            </a:pPr>
            <a:r>
              <a:rPr lang="en-US" b="1" dirty="0">
                <a:latin typeface="Courier New" panose="02070309020205020404" pitchFamily="49" charset="0"/>
                <a:cs typeface="Courier New" panose="02070309020205020404" pitchFamily="49" charset="0"/>
              </a:rPr>
              <a:t>            	   </a:t>
            </a:r>
            <a:r>
              <a:rPr lang="en-US" b="1" dirty="0">
                <a:solidFill>
                  <a:srgbClr val="130BB5"/>
                </a:solidFill>
                <a:latin typeface="Courier New" panose="02070309020205020404" pitchFamily="49" charset="0"/>
                <a:cs typeface="Courier New" panose="02070309020205020404" pitchFamily="49" charset="0"/>
              </a:rPr>
              <a:t>throws</a:t>
            </a:r>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ServletException,IOException</a:t>
            </a:r>
            <a:endParaRPr lang="en-US" b="1" dirty="0">
              <a:latin typeface="Courier New" panose="02070309020205020404" pitchFamily="49" charset="0"/>
              <a:cs typeface="Courier New" panose="02070309020205020404" pitchFamily="49" charset="0"/>
            </a:endParaRPr>
          </a:p>
          <a:p>
            <a:pPr marL="457200" indent="-457200">
              <a:buFont typeface="+mj-lt"/>
              <a:buAutoNum type="arabicPeriod"/>
            </a:pPr>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response.setContentType</a:t>
            </a:r>
            <a:r>
              <a:rPr lang="en-US" b="1" dirty="0">
                <a:latin typeface="Courier New" panose="02070309020205020404" pitchFamily="49" charset="0"/>
                <a:cs typeface="Courier New" panose="02070309020205020404" pitchFamily="49" charset="0"/>
              </a:rPr>
              <a:t>(</a:t>
            </a:r>
            <a:r>
              <a:rPr lang="en-US" b="1" dirty="0">
                <a:solidFill>
                  <a:schemeClr val="accent6">
                    <a:lumMod val="50000"/>
                  </a:schemeClr>
                </a:solidFill>
                <a:latin typeface="Courier New" panose="02070309020205020404" pitchFamily="49" charset="0"/>
                <a:cs typeface="Courier New" panose="02070309020205020404" pitchFamily="49" charset="0"/>
              </a:rPr>
              <a:t>"text/html"</a:t>
            </a:r>
            <a:r>
              <a:rPr lang="en-US" b="1" dirty="0">
                <a:latin typeface="Courier New" panose="02070309020205020404" pitchFamily="49" charset="0"/>
                <a:cs typeface="Courier New" panose="02070309020205020404" pitchFamily="49" charset="0"/>
              </a:rPr>
              <a:t>);</a:t>
            </a:r>
          </a:p>
          <a:p>
            <a:pPr marL="457200" indent="-457200">
              <a:buFont typeface="+mj-lt"/>
              <a:buAutoNum type="arabicPeriod"/>
            </a:pPr>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PrintWriter</a:t>
            </a:r>
            <a:r>
              <a:rPr lang="en-US" b="1" dirty="0">
                <a:latin typeface="Courier New" panose="02070309020205020404" pitchFamily="49" charset="0"/>
                <a:cs typeface="Courier New" panose="02070309020205020404" pitchFamily="49" charset="0"/>
              </a:rPr>
              <a:t> out=</a:t>
            </a:r>
            <a:r>
              <a:rPr lang="en-US" b="1" dirty="0" err="1">
                <a:latin typeface="Courier New" panose="02070309020205020404" pitchFamily="49" charset="0"/>
                <a:cs typeface="Courier New" panose="02070309020205020404" pitchFamily="49" charset="0"/>
              </a:rPr>
              <a:t>response.getWriter</a:t>
            </a:r>
            <a:r>
              <a:rPr lang="en-US" b="1" dirty="0">
                <a:latin typeface="Courier New" panose="02070309020205020404" pitchFamily="49" charset="0"/>
                <a:cs typeface="Courier New" panose="02070309020205020404" pitchFamily="49" charset="0"/>
              </a:rPr>
              <a:t>();</a:t>
            </a:r>
          </a:p>
          <a:p>
            <a:pPr marL="457200" indent="-457200">
              <a:buFont typeface="+mj-lt"/>
              <a:buAutoNum type="arabicPeriod"/>
            </a:pPr>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HttpSession</a:t>
            </a:r>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hs</a:t>
            </a:r>
            <a:r>
              <a:rPr lang="en-US" b="1" dirty="0">
                <a:latin typeface="Courier New" panose="02070309020205020404" pitchFamily="49" charset="0"/>
                <a:cs typeface="Courier New" panose="02070309020205020404" pitchFamily="49" charset="0"/>
              </a:rPr>
              <a:t>=</a:t>
            </a:r>
            <a:r>
              <a:rPr lang="en-US" b="1" dirty="0" err="1">
                <a:latin typeface="Courier New" panose="02070309020205020404" pitchFamily="49" charset="0"/>
                <a:cs typeface="Courier New" panose="02070309020205020404" pitchFamily="49" charset="0"/>
              </a:rPr>
              <a:t>request.getSession</a:t>
            </a:r>
            <a:r>
              <a:rPr lang="en-US" b="1" dirty="0">
                <a:latin typeface="Courier New" panose="02070309020205020404" pitchFamily="49" charset="0"/>
                <a:cs typeface="Courier New" panose="02070309020205020404" pitchFamily="49" charset="0"/>
              </a:rPr>
              <a:t>(false);  </a:t>
            </a:r>
          </a:p>
          <a:p>
            <a:pPr marL="457200" indent="-457200">
              <a:buFont typeface="+mj-lt"/>
              <a:buAutoNum type="arabicPeriod"/>
            </a:pPr>
            <a:r>
              <a:rPr lang="en-US" b="1" dirty="0">
                <a:latin typeface="Courier New" panose="02070309020205020404" pitchFamily="49" charset="0"/>
                <a:cs typeface="Courier New" panose="02070309020205020404" pitchFamily="49" charset="0"/>
              </a:rPr>
              <a:t>   String n=(String)</a:t>
            </a:r>
            <a:r>
              <a:rPr lang="en-US" b="1" dirty="0" err="1">
                <a:latin typeface="Courier New" panose="02070309020205020404" pitchFamily="49" charset="0"/>
                <a:cs typeface="Courier New" panose="02070309020205020404" pitchFamily="49" charset="0"/>
              </a:rPr>
              <a:t>hs.getAttribute</a:t>
            </a:r>
            <a:r>
              <a:rPr lang="en-US" b="1" dirty="0">
                <a:latin typeface="Courier New" panose="02070309020205020404" pitchFamily="49" charset="0"/>
                <a:cs typeface="Courier New" panose="02070309020205020404" pitchFamily="49" charset="0"/>
              </a:rPr>
              <a:t>(</a:t>
            </a:r>
            <a:r>
              <a:rPr lang="en-US" b="1" dirty="0">
                <a:solidFill>
                  <a:schemeClr val="accent6">
                    <a:lumMod val="50000"/>
                  </a:schemeClr>
                </a:solidFill>
                <a:latin typeface="Courier New" panose="02070309020205020404" pitchFamily="49" charset="0"/>
                <a:cs typeface="Courier New" panose="02070309020205020404" pitchFamily="49" charset="0"/>
              </a:rPr>
              <a:t>"</a:t>
            </a:r>
            <a:r>
              <a:rPr lang="en-US" b="1" dirty="0" err="1">
                <a:solidFill>
                  <a:schemeClr val="accent6">
                    <a:lumMod val="50000"/>
                  </a:schemeClr>
                </a:solidFill>
                <a:latin typeface="Courier New" panose="02070309020205020404" pitchFamily="49" charset="0"/>
                <a:cs typeface="Courier New" panose="02070309020205020404" pitchFamily="49" charset="0"/>
              </a:rPr>
              <a:t>s_id</a:t>
            </a:r>
            <a:r>
              <a:rPr lang="en-US" b="1" dirty="0">
                <a:solidFill>
                  <a:schemeClr val="accent6">
                    <a:lumMod val="50000"/>
                  </a:schemeClr>
                </a:solidFill>
                <a:latin typeface="Courier New" panose="02070309020205020404" pitchFamily="49" charset="0"/>
                <a:cs typeface="Courier New" panose="02070309020205020404" pitchFamily="49" charset="0"/>
              </a:rPr>
              <a:t>"</a:t>
            </a:r>
            <a:r>
              <a:rPr lang="en-US" b="1" dirty="0">
                <a:latin typeface="Courier New" panose="02070309020205020404" pitchFamily="49" charset="0"/>
                <a:cs typeface="Courier New" panose="02070309020205020404" pitchFamily="49" charset="0"/>
              </a:rPr>
              <a:t>);  </a:t>
            </a:r>
          </a:p>
          <a:p>
            <a:pPr marL="457200" indent="-457200">
              <a:buFont typeface="+mj-lt"/>
              <a:buAutoNum type="arabicPeriod"/>
            </a:pPr>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out.print</a:t>
            </a:r>
            <a:r>
              <a:rPr lang="en-US" b="1" dirty="0">
                <a:latin typeface="Courier New" panose="02070309020205020404" pitchFamily="49" charset="0"/>
                <a:cs typeface="Courier New" panose="02070309020205020404" pitchFamily="49" charset="0"/>
              </a:rPr>
              <a:t>(</a:t>
            </a:r>
            <a:r>
              <a:rPr lang="en-US" b="1" dirty="0">
                <a:solidFill>
                  <a:schemeClr val="accent6">
                    <a:lumMod val="50000"/>
                  </a:schemeClr>
                </a:solidFill>
                <a:latin typeface="Courier New" panose="02070309020205020404" pitchFamily="49" charset="0"/>
                <a:cs typeface="Courier New" panose="02070309020205020404" pitchFamily="49" charset="0"/>
              </a:rPr>
              <a:t>"Hello again "</a:t>
            </a:r>
            <a:r>
              <a:rPr lang="en-US" b="1" dirty="0">
                <a:latin typeface="Courier New" panose="02070309020205020404" pitchFamily="49" charset="0"/>
                <a:cs typeface="Courier New" panose="02070309020205020404" pitchFamily="49" charset="0"/>
              </a:rPr>
              <a:t>+n); </a:t>
            </a:r>
          </a:p>
          <a:p>
            <a:pPr marL="457200" indent="-457200">
              <a:buFont typeface="+mj-lt"/>
              <a:buAutoNum type="arabicPeriod"/>
            </a:pPr>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out.println</a:t>
            </a:r>
            <a:r>
              <a:rPr lang="en-US" b="1" dirty="0">
                <a:latin typeface="Courier New" panose="02070309020205020404" pitchFamily="49" charset="0"/>
                <a:cs typeface="Courier New" panose="02070309020205020404" pitchFamily="49" charset="0"/>
              </a:rPr>
              <a:t>(</a:t>
            </a:r>
            <a:r>
              <a:rPr lang="en-US" b="1" dirty="0">
                <a:solidFill>
                  <a:schemeClr val="accent6">
                    <a:lumMod val="50000"/>
                  </a:schemeClr>
                </a:solidFill>
                <a:latin typeface="Courier New" panose="02070309020205020404" pitchFamily="49" charset="0"/>
                <a:cs typeface="Courier New" panose="02070309020205020404" pitchFamily="49" charset="0"/>
              </a:rPr>
              <a:t>"&lt;form action='/Session/HSession4'&gt;"</a:t>
            </a:r>
            <a:r>
              <a:rPr lang="en-US" b="1" dirty="0">
                <a:latin typeface="Courier New" panose="02070309020205020404" pitchFamily="49" charset="0"/>
                <a:cs typeface="Courier New" panose="02070309020205020404" pitchFamily="49" charset="0"/>
              </a:rPr>
              <a:t>);</a:t>
            </a:r>
          </a:p>
          <a:p>
            <a:pPr marL="457200" indent="-457200">
              <a:buFont typeface="+mj-lt"/>
              <a:buAutoNum type="arabicPeriod"/>
            </a:pPr>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out.println</a:t>
            </a:r>
            <a:r>
              <a:rPr lang="en-US" b="1" dirty="0">
                <a:latin typeface="Courier New" panose="02070309020205020404" pitchFamily="49" charset="0"/>
                <a:cs typeface="Courier New" panose="02070309020205020404" pitchFamily="49" charset="0"/>
              </a:rPr>
              <a:t>(</a:t>
            </a:r>
            <a:r>
              <a:rPr lang="en-US" b="1" dirty="0">
                <a:solidFill>
                  <a:schemeClr val="accent6">
                    <a:lumMod val="50000"/>
                  </a:schemeClr>
                </a:solidFill>
                <a:latin typeface="Courier New" panose="02070309020205020404" pitchFamily="49" charset="0"/>
                <a:cs typeface="Courier New" panose="02070309020205020404" pitchFamily="49" charset="0"/>
              </a:rPr>
              <a:t>"&lt;p&gt;&lt;input type='submit' </a:t>
            </a:r>
          </a:p>
          <a:p>
            <a:pPr marL="457200" indent="-457200">
              <a:buFont typeface="+mj-lt"/>
              <a:buAutoNum type="arabicPeriod"/>
            </a:pPr>
            <a:r>
              <a:rPr lang="en-US" b="1" dirty="0">
                <a:solidFill>
                  <a:schemeClr val="accent6">
                    <a:lumMod val="50000"/>
                  </a:schemeClr>
                </a:solidFill>
                <a:latin typeface="Courier New" panose="02070309020205020404" pitchFamily="49" charset="0"/>
                <a:cs typeface="Courier New" panose="02070309020205020404" pitchFamily="49" charset="0"/>
              </a:rPr>
              <a:t>                   value='End Session'&gt;&lt;/p&gt;&lt;/form&gt;"</a:t>
            </a:r>
            <a:r>
              <a:rPr lang="en-US" b="1" dirty="0">
                <a:latin typeface="Courier New" panose="02070309020205020404" pitchFamily="49" charset="0"/>
                <a:cs typeface="Courier New" panose="02070309020205020404" pitchFamily="49" charset="0"/>
              </a:rPr>
              <a:t>);</a:t>
            </a:r>
          </a:p>
          <a:p>
            <a:pPr marL="457200" indent="-457200">
              <a:buFont typeface="+mj-lt"/>
              <a:buAutoNum type="arabicPeriod"/>
            </a:pPr>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hs.invalidate</a:t>
            </a:r>
            <a:r>
              <a:rPr lang="en-US" b="1" dirty="0">
                <a:latin typeface="Courier New" panose="02070309020205020404" pitchFamily="49" charset="0"/>
                <a:cs typeface="Courier New" panose="02070309020205020404" pitchFamily="49" charset="0"/>
              </a:rPr>
              <a:t>();</a:t>
            </a:r>
            <a:r>
              <a:rPr lang="en-US" b="1" dirty="0">
                <a:solidFill>
                  <a:schemeClr val="tx1">
                    <a:lumMod val="65000"/>
                    <a:lumOff val="35000"/>
                  </a:schemeClr>
                </a:solidFill>
                <a:latin typeface="Courier New" panose="02070309020205020404" pitchFamily="49" charset="0"/>
                <a:cs typeface="Courier New" panose="02070309020205020404" pitchFamily="49" charset="0"/>
              </a:rPr>
              <a:t>//Session Invalidated</a:t>
            </a:r>
            <a:r>
              <a:rPr lang="en-US" b="1" dirty="0">
                <a:latin typeface="Courier New" panose="02070309020205020404" pitchFamily="49" charset="0"/>
                <a:cs typeface="Courier New" panose="02070309020205020404" pitchFamily="49" charset="0"/>
              </a:rPr>
              <a:t>   </a:t>
            </a:r>
          </a:p>
          <a:p>
            <a:pPr marL="457200" indent="-457200">
              <a:buFont typeface="+mj-lt"/>
              <a:buAutoNum type="arabicPeriod"/>
            </a:pPr>
            <a:r>
              <a:rPr lang="en-US" b="1" dirty="0">
                <a:latin typeface="Courier New" panose="02070309020205020404" pitchFamily="49" charset="0"/>
                <a:cs typeface="Courier New" panose="02070309020205020404" pitchFamily="49" charset="0"/>
              </a:rPr>
              <a:t>  }</a:t>
            </a:r>
          </a:p>
          <a:p>
            <a:pPr marL="457200" indent="-457200">
              <a:buFont typeface="+mj-lt"/>
              <a:buAutoNum type="arabicPeriod"/>
            </a:pPr>
            <a:r>
              <a:rPr lang="en-US" b="1" dirty="0">
                <a:latin typeface="Courier New" panose="02070309020205020404" pitchFamily="49" charset="0"/>
                <a:cs typeface="Courier New" panose="02070309020205020404" pitchFamily="49" charset="0"/>
              </a:rPr>
              <a:t>}</a:t>
            </a:r>
          </a:p>
        </p:txBody>
      </p:sp>
      <p:sp>
        <p:nvSpPr>
          <p:cNvPr id="4" name="Slide Number Placeholder 3"/>
          <p:cNvSpPr>
            <a:spLocks noGrp="1"/>
          </p:cNvSpPr>
          <p:nvPr>
            <p:ph type="sldNum" sz="quarter" idx="12"/>
          </p:nvPr>
        </p:nvSpPr>
        <p:spPr/>
        <p:txBody>
          <a:bodyPr/>
          <a:lstStyle/>
          <a:p>
            <a:fld id="{5EA8BEFB-AE5B-48F9-BBAD-B489CDE48C80}" type="slidenum">
              <a:rPr lang="en-US" smtClean="0"/>
              <a:pPr/>
              <a:t>58</a:t>
            </a:fld>
            <a:endParaRPr lang="en-US" dirty="0"/>
          </a:p>
        </p:txBody>
      </p:sp>
      <p:sp>
        <p:nvSpPr>
          <p:cNvPr id="5" name="Wave 4"/>
          <p:cNvSpPr/>
          <p:nvPr/>
        </p:nvSpPr>
        <p:spPr>
          <a:xfrm>
            <a:off x="7315200" y="914400"/>
            <a:ext cx="1828800" cy="533400"/>
          </a:xfrm>
          <a:prstGeom prst="wave">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2"/>
                </a:solidFill>
              </a:rPr>
              <a:t>HSession3.java</a:t>
            </a:r>
          </a:p>
        </p:txBody>
      </p:sp>
    </p:spTree>
    <p:extLst>
      <p:ext uri="{BB962C8B-B14F-4D97-AF65-F5344CB8AC3E}">
        <p14:creationId xmlns:p14="http://schemas.microsoft.com/office/powerpoint/2010/main" val="2540968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 calcmode="lin" valueType="num">
                                      <p:cBhvr additive="base">
                                        <p:cTn id="11"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 calcmode="lin" valueType="num">
                                      <p:cBhvr additive="base">
                                        <p:cTn id="1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 calcmode="lin" valueType="num">
                                      <p:cBhvr additive="base">
                                        <p:cTn id="2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anim calcmode="lin" valueType="num">
                                      <p:cBhvr additive="base">
                                        <p:cTn id="2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 calcmode="lin" valueType="num">
                                      <p:cBhvr additive="base">
                                        <p:cTn id="3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3">
                                            <p:txEl>
                                              <p:pRg st="5" end="5"/>
                                            </p:txEl>
                                          </p:spTgt>
                                        </p:tgtEl>
                                        <p:attrNameLst>
                                          <p:attrName>style.visibility</p:attrName>
                                        </p:attrNameLst>
                                      </p:cBhvr>
                                      <p:to>
                                        <p:strVal val="visible"/>
                                      </p:to>
                                    </p:set>
                                    <p:anim calcmode="lin" valueType="num">
                                      <p:cBhvr additive="base">
                                        <p:cTn id="41"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3">
                                            <p:txEl>
                                              <p:pRg st="6" end="6"/>
                                            </p:txEl>
                                          </p:spTgt>
                                        </p:tgtEl>
                                        <p:attrNameLst>
                                          <p:attrName>style.visibility</p:attrName>
                                        </p:attrNameLst>
                                      </p:cBhvr>
                                      <p:to>
                                        <p:strVal val="visible"/>
                                      </p:to>
                                    </p:set>
                                    <p:anim calcmode="lin" valueType="num">
                                      <p:cBhvr additive="base">
                                        <p:cTn id="47"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nodeType="clickEffect">
                                  <p:stCondLst>
                                    <p:cond delay="0"/>
                                  </p:stCondLst>
                                  <p:childTnLst>
                                    <p:set>
                                      <p:cBhvr>
                                        <p:cTn id="52" dur="1" fill="hold">
                                          <p:stCondLst>
                                            <p:cond delay="0"/>
                                          </p:stCondLst>
                                        </p:cTn>
                                        <p:tgtEl>
                                          <p:spTgt spid="3">
                                            <p:txEl>
                                              <p:pRg st="7" end="7"/>
                                            </p:txEl>
                                          </p:spTgt>
                                        </p:tgtEl>
                                        <p:attrNameLst>
                                          <p:attrName>style.visibility</p:attrName>
                                        </p:attrNameLst>
                                      </p:cBhvr>
                                      <p:to>
                                        <p:strVal val="visible"/>
                                      </p:to>
                                    </p:set>
                                    <p:anim calcmode="lin" valueType="num">
                                      <p:cBhvr additive="base">
                                        <p:cTn id="53"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4"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nodeType="clickEffect">
                                  <p:stCondLst>
                                    <p:cond delay="0"/>
                                  </p:stCondLst>
                                  <p:childTnLst>
                                    <p:set>
                                      <p:cBhvr>
                                        <p:cTn id="58" dur="1" fill="hold">
                                          <p:stCondLst>
                                            <p:cond delay="0"/>
                                          </p:stCondLst>
                                        </p:cTn>
                                        <p:tgtEl>
                                          <p:spTgt spid="3">
                                            <p:txEl>
                                              <p:pRg st="8" end="8"/>
                                            </p:txEl>
                                          </p:spTgt>
                                        </p:tgtEl>
                                        <p:attrNameLst>
                                          <p:attrName>style.visibility</p:attrName>
                                        </p:attrNameLst>
                                      </p:cBhvr>
                                      <p:to>
                                        <p:strVal val="visible"/>
                                      </p:to>
                                    </p:set>
                                    <p:anim calcmode="lin" valueType="num">
                                      <p:cBhvr additive="base">
                                        <p:cTn id="59"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60"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2" presetClass="entr" presetSubtype="4" fill="hold" nodeType="clickEffect">
                                  <p:stCondLst>
                                    <p:cond delay="0"/>
                                  </p:stCondLst>
                                  <p:childTnLst>
                                    <p:set>
                                      <p:cBhvr>
                                        <p:cTn id="64" dur="1" fill="hold">
                                          <p:stCondLst>
                                            <p:cond delay="0"/>
                                          </p:stCondLst>
                                        </p:cTn>
                                        <p:tgtEl>
                                          <p:spTgt spid="3">
                                            <p:txEl>
                                              <p:pRg st="9" end="9"/>
                                            </p:txEl>
                                          </p:spTgt>
                                        </p:tgtEl>
                                        <p:attrNameLst>
                                          <p:attrName>style.visibility</p:attrName>
                                        </p:attrNameLst>
                                      </p:cBhvr>
                                      <p:to>
                                        <p:strVal val="visible"/>
                                      </p:to>
                                    </p:set>
                                    <p:anim calcmode="lin" valueType="num">
                                      <p:cBhvr additive="base">
                                        <p:cTn id="65"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66"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2" presetClass="entr" presetSubtype="4" fill="hold" nodeType="clickEffect">
                                  <p:stCondLst>
                                    <p:cond delay="0"/>
                                  </p:stCondLst>
                                  <p:childTnLst>
                                    <p:set>
                                      <p:cBhvr>
                                        <p:cTn id="70" dur="1" fill="hold">
                                          <p:stCondLst>
                                            <p:cond delay="0"/>
                                          </p:stCondLst>
                                        </p:cTn>
                                        <p:tgtEl>
                                          <p:spTgt spid="3">
                                            <p:txEl>
                                              <p:pRg st="10" end="10"/>
                                            </p:txEl>
                                          </p:spTgt>
                                        </p:tgtEl>
                                        <p:attrNameLst>
                                          <p:attrName>style.visibility</p:attrName>
                                        </p:attrNameLst>
                                      </p:cBhvr>
                                      <p:to>
                                        <p:strVal val="visible"/>
                                      </p:to>
                                    </p:set>
                                    <p:anim calcmode="lin" valueType="num">
                                      <p:cBhvr additive="base">
                                        <p:cTn id="71"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72" dur="500" fill="hold"/>
                                        <p:tgtEl>
                                          <p:spTgt spid="3">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2" presetClass="entr" presetSubtype="4" fill="hold" nodeType="clickEffect">
                                  <p:stCondLst>
                                    <p:cond delay="0"/>
                                  </p:stCondLst>
                                  <p:childTnLst>
                                    <p:set>
                                      <p:cBhvr>
                                        <p:cTn id="76" dur="1" fill="hold">
                                          <p:stCondLst>
                                            <p:cond delay="0"/>
                                          </p:stCondLst>
                                        </p:cTn>
                                        <p:tgtEl>
                                          <p:spTgt spid="3">
                                            <p:txEl>
                                              <p:pRg st="11" end="11"/>
                                            </p:txEl>
                                          </p:spTgt>
                                        </p:tgtEl>
                                        <p:attrNameLst>
                                          <p:attrName>style.visibility</p:attrName>
                                        </p:attrNameLst>
                                      </p:cBhvr>
                                      <p:to>
                                        <p:strVal val="visible"/>
                                      </p:to>
                                    </p:set>
                                    <p:anim calcmode="lin" valueType="num">
                                      <p:cBhvr additive="base">
                                        <p:cTn id="77" dur="500" fill="hold"/>
                                        <p:tgtEl>
                                          <p:spTgt spid="3">
                                            <p:txEl>
                                              <p:pRg st="11" end="11"/>
                                            </p:txEl>
                                          </p:spTgt>
                                        </p:tgtEl>
                                        <p:attrNameLst>
                                          <p:attrName>ppt_x</p:attrName>
                                        </p:attrNameLst>
                                      </p:cBhvr>
                                      <p:tavLst>
                                        <p:tav tm="0">
                                          <p:val>
                                            <p:strVal val="#ppt_x"/>
                                          </p:val>
                                        </p:tav>
                                        <p:tav tm="100000">
                                          <p:val>
                                            <p:strVal val="#ppt_x"/>
                                          </p:val>
                                        </p:tav>
                                      </p:tavLst>
                                    </p:anim>
                                    <p:anim calcmode="lin" valueType="num">
                                      <p:cBhvr additive="base">
                                        <p:cTn id="78" dur="500" fill="hold"/>
                                        <p:tgtEl>
                                          <p:spTgt spid="3">
                                            <p:txEl>
                                              <p:pRg st="11" end="11"/>
                                            </p:txEl>
                                          </p:spTgt>
                                        </p:tgtEl>
                                        <p:attrNameLst>
                                          <p:attrName>ppt_y</p:attrName>
                                        </p:attrNameLst>
                                      </p:cBhvr>
                                      <p:tavLst>
                                        <p:tav tm="0">
                                          <p:val>
                                            <p:strVal val="1+#ppt_h/2"/>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2" presetClass="entr" presetSubtype="4" fill="hold" nodeType="clickEffect">
                                  <p:stCondLst>
                                    <p:cond delay="0"/>
                                  </p:stCondLst>
                                  <p:childTnLst>
                                    <p:set>
                                      <p:cBhvr>
                                        <p:cTn id="82" dur="1" fill="hold">
                                          <p:stCondLst>
                                            <p:cond delay="0"/>
                                          </p:stCondLst>
                                        </p:cTn>
                                        <p:tgtEl>
                                          <p:spTgt spid="3">
                                            <p:txEl>
                                              <p:pRg st="12" end="12"/>
                                            </p:txEl>
                                          </p:spTgt>
                                        </p:tgtEl>
                                        <p:attrNameLst>
                                          <p:attrName>style.visibility</p:attrName>
                                        </p:attrNameLst>
                                      </p:cBhvr>
                                      <p:to>
                                        <p:strVal val="visible"/>
                                      </p:to>
                                    </p:set>
                                    <p:anim calcmode="lin" valueType="num">
                                      <p:cBhvr additive="base">
                                        <p:cTn id="83" dur="500" fill="hold"/>
                                        <p:tgtEl>
                                          <p:spTgt spid="3">
                                            <p:txEl>
                                              <p:pRg st="12" end="12"/>
                                            </p:txEl>
                                          </p:spTgt>
                                        </p:tgtEl>
                                        <p:attrNameLst>
                                          <p:attrName>ppt_x</p:attrName>
                                        </p:attrNameLst>
                                      </p:cBhvr>
                                      <p:tavLst>
                                        <p:tav tm="0">
                                          <p:val>
                                            <p:strVal val="#ppt_x"/>
                                          </p:val>
                                        </p:tav>
                                        <p:tav tm="100000">
                                          <p:val>
                                            <p:strVal val="#ppt_x"/>
                                          </p:val>
                                        </p:tav>
                                      </p:tavLst>
                                    </p:anim>
                                    <p:anim calcmode="lin" valueType="num">
                                      <p:cBhvr additive="base">
                                        <p:cTn id="84" dur="500" fill="hold"/>
                                        <p:tgtEl>
                                          <p:spTgt spid="3">
                                            <p:txEl>
                                              <p:pRg st="12" end="12"/>
                                            </p:txEl>
                                          </p:spTgt>
                                        </p:tgtEl>
                                        <p:attrNameLst>
                                          <p:attrName>ppt_y</p:attrName>
                                        </p:attrNameLst>
                                      </p:cBhvr>
                                      <p:tavLst>
                                        <p:tav tm="0">
                                          <p:val>
                                            <p:strVal val="1+#ppt_h/2"/>
                                          </p:val>
                                        </p:tav>
                                        <p:tav tm="100000">
                                          <p:val>
                                            <p:strVal val="#ppt_y"/>
                                          </p:val>
                                        </p:tav>
                                      </p:tavLst>
                                    </p:anim>
                                  </p:childTnLst>
                                </p:cTn>
                              </p:par>
                            </p:childTnLst>
                          </p:cTn>
                        </p:par>
                      </p:childTnLst>
                    </p:cTn>
                  </p:par>
                  <p:par>
                    <p:cTn id="85" fill="hold">
                      <p:stCondLst>
                        <p:cond delay="indefinite"/>
                      </p:stCondLst>
                      <p:childTnLst>
                        <p:par>
                          <p:cTn id="86" fill="hold">
                            <p:stCondLst>
                              <p:cond delay="0"/>
                            </p:stCondLst>
                            <p:childTnLst>
                              <p:par>
                                <p:cTn id="87" presetID="2" presetClass="entr" presetSubtype="4" fill="hold" nodeType="clickEffect">
                                  <p:stCondLst>
                                    <p:cond delay="0"/>
                                  </p:stCondLst>
                                  <p:childTnLst>
                                    <p:set>
                                      <p:cBhvr>
                                        <p:cTn id="88" dur="1" fill="hold">
                                          <p:stCondLst>
                                            <p:cond delay="0"/>
                                          </p:stCondLst>
                                        </p:cTn>
                                        <p:tgtEl>
                                          <p:spTgt spid="3">
                                            <p:txEl>
                                              <p:pRg st="13" end="13"/>
                                            </p:txEl>
                                          </p:spTgt>
                                        </p:tgtEl>
                                        <p:attrNameLst>
                                          <p:attrName>style.visibility</p:attrName>
                                        </p:attrNameLst>
                                      </p:cBhvr>
                                      <p:to>
                                        <p:strVal val="visible"/>
                                      </p:to>
                                    </p:set>
                                    <p:anim calcmode="lin" valueType="num">
                                      <p:cBhvr additive="base">
                                        <p:cTn id="89" dur="500" fill="hold"/>
                                        <p:tgtEl>
                                          <p:spTgt spid="3">
                                            <p:txEl>
                                              <p:pRg st="13" end="13"/>
                                            </p:txEl>
                                          </p:spTgt>
                                        </p:tgtEl>
                                        <p:attrNameLst>
                                          <p:attrName>ppt_x</p:attrName>
                                        </p:attrNameLst>
                                      </p:cBhvr>
                                      <p:tavLst>
                                        <p:tav tm="0">
                                          <p:val>
                                            <p:strVal val="#ppt_x"/>
                                          </p:val>
                                        </p:tav>
                                        <p:tav tm="100000">
                                          <p:val>
                                            <p:strVal val="#ppt_x"/>
                                          </p:val>
                                        </p:tav>
                                      </p:tavLst>
                                    </p:anim>
                                    <p:anim calcmode="lin" valueType="num">
                                      <p:cBhvr additive="base">
                                        <p:cTn id="90" dur="500" fill="hold"/>
                                        <p:tgtEl>
                                          <p:spTgt spid="3">
                                            <p:txEl>
                                              <p:pRg st="13" end="1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Session Management : </a:t>
            </a:r>
            <a:r>
              <a:rPr lang="en-US" sz="3600" dirty="0" err="1"/>
              <a:t>HttpSession</a:t>
            </a:r>
            <a:endParaRPr lang="en-US" sz="3600" dirty="0"/>
          </a:p>
        </p:txBody>
      </p:sp>
      <p:sp>
        <p:nvSpPr>
          <p:cNvPr id="4" name="Slide Number Placeholder 3"/>
          <p:cNvSpPr>
            <a:spLocks noGrp="1"/>
          </p:cNvSpPr>
          <p:nvPr>
            <p:ph type="sldNum" sz="quarter" idx="12"/>
          </p:nvPr>
        </p:nvSpPr>
        <p:spPr/>
        <p:txBody>
          <a:bodyPr/>
          <a:lstStyle/>
          <a:p>
            <a:fld id="{5EA8BEFB-AE5B-48F9-BBAD-B489CDE48C80}" type="slidenum">
              <a:rPr lang="en-US" smtClean="0"/>
              <a:pPr/>
              <a:t>59</a:t>
            </a:fld>
            <a:endParaRPr lang="en-US"/>
          </a:p>
        </p:txBody>
      </p:sp>
      <p:sp>
        <p:nvSpPr>
          <p:cNvPr id="7" name="TextBox 6"/>
          <p:cNvSpPr txBox="1"/>
          <p:nvPr/>
        </p:nvSpPr>
        <p:spPr>
          <a:xfrm>
            <a:off x="190500" y="1219200"/>
            <a:ext cx="2705100" cy="369332"/>
          </a:xfrm>
          <a:prstGeom prst="rect">
            <a:avLst/>
          </a:prstGeom>
          <a:noFill/>
        </p:spPr>
        <p:txBody>
          <a:bodyPr wrap="square" rtlCol="0">
            <a:spAutoFit/>
          </a:bodyPr>
          <a:lstStyle/>
          <a:p>
            <a:r>
              <a:rPr lang="en-US" b="1" dirty="0"/>
              <a:t>Output: HttpSession3.java</a:t>
            </a:r>
          </a:p>
        </p:txBody>
      </p:sp>
      <p:pic>
        <p:nvPicPr>
          <p:cNvPr id="5" name="Picture 4"/>
          <p:cNvPicPr>
            <a:picLocks noChangeAspect="1"/>
          </p:cNvPicPr>
          <p:nvPr/>
        </p:nvPicPr>
        <p:blipFill>
          <a:blip r:embed="rId2"/>
          <a:stretch>
            <a:fillRect/>
          </a:stretch>
        </p:blipFill>
        <p:spPr>
          <a:xfrm>
            <a:off x="304800" y="1676400"/>
            <a:ext cx="8713839" cy="2286000"/>
          </a:xfrm>
          <a:prstGeom prst="rect">
            <a:avLst/>
          </a:prstGeom>
        </p:spPr>
      </p:pic>
    </p:spTree>
    <p:extLst>
      <p:ext uri="{BB962C8B-B14F-4D97-AF65-F5344CB8AC3E}">
        <p14:creationId xmlns:p14="http://schemas.microsoft.com/office/powerpoint/2010/main" val="35936165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Session Management </a:t>
            </a:r>
          </a:p>
        </p:txBody>
      </p:sp>
      <p:sp>
        <p:nvSpPr>
          <p:cNvPr id="3" name="Content Placeholder 2"/>
          <p:cNvSpPr>
            <a:spLocks noGrp="1"/>
          </p:cNvSpPr>
          <p:nvPr>
            <p:ph idx="1"/>
          </p:nvPr>
        </p:nvSpPr>
        <p:spPr/>
        <p:txBody>
          <a:bodyPr/>
          <a:lstStyle/>
          <a:p>
            <a:pPr marL="0" indent="0" algn="just">
              <a:buNone/>
            </a:pPr>
            <a:r>
              <a:rPr lang="en-US" b="1" dirty="0"/>
              <a:t>Example: Application of Session</a:t>
            </a:r>
          </a:p>
          <a:p>
            <a:pPr marL="0" indent="0" algn="just">
              <a:lnSpc>
                <a:spcPct val="150000"/>
              </a:lnSpc>
              <a:buNone/>
            </a:pPr>
            <a:r>
              <a:rPr lang="en-US" dirty="0"/>
              <a:t>When a User logs into your website, no matter on which web page he visits after </a:t>
            </a:r>
            <a:r>
              <a:rPr lang="en-US" b="1" i="1" dirty="0"/>
              <a:t>logging in</a:t>
            </a:r>
            <a:r>
              <a:rPr lang="en-US" dirty="0"/>
              <a:t>, his credentials will be with the server, until user </a:t>
            </a:r>
            <a:r>
              <a:rPr lang="en-US" b="1" i="1" dirty="0"/>
              <a:t>logs out</a:t>
            </a:r>
            <a:r>
              <a:rPr lang="en-US" dirty="0"/>
              <a:t>. </a:t>
            </a:r>
          </a:p>
          <a:p>
            <a:pPr marL="0" indent="0" algn="just">
              <a:lnSpc>
                <a:spcPct val="150000"/>
              </a:lnSpc>
              <a:buNone/>
            </a:pPr>
            <a:r>
              <a:rPr lang="en-US" dirty="0"/>
              <a:t>So this is managed by creating a session.</a:t>
            </a:r>
          </a:p>
        </p:txBody>
      </p:sp>
      <p:sp>
        <p:nvSpPr>
          <p:cNvPr id="4" name="Slide Number Placeholder 3"/>
          <p:cNvSpPr>
            <a:spLocks noGrp="1"/>
          </p:cNvSpPr>
          <p:nvPr>
            <p:ph type="sldNum" sz="quarter" idx="12"/>
          </p:nvPr>
        </p:nvSpPr>
        <p:spPr/>
        <p:txBody>
          <a:bodyPr/>
          <a:lstStyle/>
          <a:p>
            <a:fld id="{5EA8BEFB-AE5B-48F9-BBAD-B489CDE48C80}" type="slidenum">
              <a:rPr lang="en-US" smtClean="0"/>
              <a:pPr/>
              <a:t>6</a:t>
            </a:fld>
            <a:endParaRPr lang="en-US" dirty="0"/>
          </a:p>
        </p:txBody>
      </p:sp>
    </p:spTree>
    <p:extLst>
      <p:ext uri="{BB962C8B-B14F-4D97-AF65-F5344CB8AC3E}">
        <p14:creationId xmlns:p14="http://schemas.microsoft.com/office/powerpoint/2010/main" val="2152803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Session Management : </a:t>
            </a:r>
            <a:r>
              <a:rPr lang="en-US" dirty="0" err="1"/>
              <a:t>HttpSession</a:t>
            </a:r>
            <a:endParaRPr lang="en-US" dirty="0"/>
          </a:p>
        </p:txBody>
      </p:sp>
      <p:sp>
        <p:nvSpPr>
          <p:cNvPr id="3" name="Content Placeholder 2"/>
          <p:cNvSpPr>
            <a:spLocks noGrp="1"/>
          </p:cNvSpPr>
          <p:nvPr>
            <p:ph idx="1"/>
          </p:nvPr>
        </p:nvSpPr>
        <p:spPr/>
        <p:txBody>
          <a:bodyPr>
            <a:noAutofit/>
          </a:bodyPr>
          <a:lstStyle/>
          <a:p>
            <a:pPr>
              <a:buFont typeface="+mj-lt"/>
              <a:buAutoNum type="arabicPeriod"/>
            </a:pPr>
            <a:r>
              <a:rPr lang="en-US" sz="1800" b="1" dirty="0">
                <a:solidFill>
                  <a:srgbClr val="130BB5"/>
                </a:solidFill>
                <a:latin typeface="Courier New" panose="02070309020205020404" pitchFamily="49" charset="0"/>
                <a:cs typeface="Courier New" panose="02070309020205020404" pitchFamily="49" charset="0"/>
              </a:rPr>
              <a:t>public void </a:t>
            </a:r>
            <a:r>
              <a:rPr lang="en-US" sz="1800" b="1" dirty="0" err="1">
                <a:latin typeface="Courier New" panose="02070309020205020404" pitchFamily="49" charset="0"/>
                <a:cs typeface="Courier New" panose="02070309020205020404" pitchFamily="49" charset="0"/>
              </a:rPr>
              <a:t>doGet</a:t>
            </a:r>
            <a:r>
              <a:rPr lang="en-US" sz="1800" b="1" dirty="0">
                <a:latin typeface="Courier New" panose="02070309020205020404" pitchFamily="49" charset="0"/>
                <a:cs typeface="Courier New" panose="02070309020205020404" pitchFamily="49" charset="0"/>
              </a:rPr>
              <a:t>(</a:t>
            </a:r>
            <a:r>
              <a:rPr lang="en-US" sz="1800" b="1" dirty="0" err="1">
                <a:latin typeface="Courier New" panose="02070309020205020404" pitchFamily="49" charset="0"/>
                <a:cs typeface="Courier New" panose="02070309020205020404" pitchFamily="49" charset="0"/>
              </a:rPr>
              <a:t>HttpServletRequest</a:t>
            </a:r>
            <a:r>
              <a:rPr lang="en-US" sz="1800" b="1" dirty="0">
                <a:latin typeface="Courier New" panose="02070309020205020404" pitchFamily="49" charset="0"/>
                <a:cs typeface="Courier New" panose="02070309020205020404" pitchFamily="49" charset="0"/>
              </a:rPr>
              <a:t> request, 					 </a:t>
            </a:r>
            <a:r>
              <a:rPr lang="en-US" sz="1800" b="1" dirty="0" err="1">
                <a:latin typeface="Courier New" panose="02070309020205020404" pitchFamily="49" charset="0"/>
                <a:cs typeface="Courier New" panose="02070309020205020404" pitchFamily="49" charset="0"/>
              </a:rPr>
              <a:t>HttpServletResponse</a:t>
            </a:r>
            <a:r>
              <a:rPr lang="en-US" sz="1800" b="1" dirty="0">
                <a:latin typeface="Courier New" panose="02070309020205020404" pitchFamily="49" charset="0"/>
                <a:cs typeface="Courier New" panose="02070309020205020404" pitchFamily="49" charset="0"/>
              </a:rPr>
              <a:t> response)</a:t>
            </a:r>
          </a:p>
          <a:p>
            <a:pPr>
              <a:buFont typeface="+mj-lt"/>
              <a:buAutoNum type="arabicPeriod"/>
            </a:pPr>
            <a:r>
              <a:rPr lang="en-US" sz="1800" b="1" dirty="0">
                <a:latin typeface="Courier New" panose="02070309020205020404" pitchFamily="49" charset="0"/>
                <a:cs typeface="Courier New" panose="02070309020205020404" pitchFamily="49" charset="0"/>
              </a:rPr>
              <a:t>            		</a:t>
            </a:r>
            <a:r>
              <a:rPr lang="en-US" sz="1800" b="1" dirty="0">
                <a:solidFill>
                  <a:srgbClr val="130BB5"/>
                </a:solidFill>
                <a:latin typeface="Courier New" panose="02070309020205020404" pitchFamily="49" charset="0"/>
                <a:cs typeface="Courier New" panose="02070309020205020404" pitchFamily="49" charset="0"/>
              </a:rPr>
              <a:t>throws</a:t>
            </a:r>
            <a:r>
              <a:rPr lang="en-US" sz="1800" b="1" dirty="0">
                <a:latin typeface="Courier New" panose="02070309020205020404" pitchFamily="49" charset="0"/>
                <a:cs typeface="Courier New" panose="02070309020205020404" pitchFamily="49" charset="0"/>
              </a:rPr>
              <a:t> </a:t>
            </a:r>
            <a:r>
              <a:rPr lang="en-US" sz="1800" b="1" dirty="0" err="1">
                <a:latin typeface="Courier New" panose="02070309020205020404" pitchFamily="49" charset="0"/>
                <a:cs typeface="Courier New" panose="02070309020205020404" pitchFamily="49" charset="0"/>
              </a:rPr>
              <a:t>ServletException,IOExceptio</a:t>
            </a:r>
            <a:br>
              <a:rPr lang="en-US" sz="1800" b="1" dirty="0">
                <a:latin typeface="Courier New" panose="02070309020205020404" pitchFamily="49" charset="0"/>
                <a:cs typeface="Courier New" panose="02070309020205020404" pitchFamily="49" charset="0"/>
              </a:rPr>
            </a:br>
            <a:r>
              <a:rPr lang="en-US" sz="1800" b="1" dirty="0">
                <a:latin typeface="Courier New" panose="02070309020205020404" pitchFamily="49" charset="0"/>
                <a:cs typeface="Courier New" panose="02070309020205020404" pitchFamily="49" charset="0"/>
              </a:rPr>
              <a:t>{  </a:t>
            </a:r>
            <a:r>
              <a:rPr lang="en-US" sz="1800" b="1" dirty="0" err="1">
                <a:latin typeface="Courier New" panose="02070309020205020404" pitchFamily="49" charset="0"/>
                <a:cs typeface="Courier New" panose="02070309020205020404" pitchFamily="49" charset="0"/>
              </a:rPr>
              <a:t>response.setContentType</a:t>
            </a:r>
            <a:r>
              <a:rPr lang="en-US" sz="1800" b="1" dirty="0">
                <a:latin typeface="Courier New" panose="02070309020205020404" pitchFamily="49" charset="0"/>
                <a:cs typeface="Courier New" panose="02070309020205020404" pitchFamily="49" charset="0"/>
              </a:rPr>
              <a:t>(</a:t>
            </a:r>
            <a:r>
              <a:rPr lang="en-US" sz="1800" b="1" dirty="0">
                <a:solidFill>
                  <a:schemeClr val="accent6">
                    <a:lumMod val="50000"/>
                  </a:schemeClr>
                </a:solidFill>
                <a:latin typeface="Courier New" panose="02070309020205020404" pitchFamily="49" charset="0"/>
                <a:cs typeface="Courier New" panose="02070309020205020404" pitchFamily="49" charset="0"/>
              </a:rPr>
              <a:t>"text/html"</a:t>
            </a:r>
            <a:r>
              <a:rPr lang="en-US" sz="1800" b="1" dirty="0">
                <a:latin typeface="Courier New" panose="02070309020205020404" pitchFamily="49" charset="0"/>
                <a:cs typeface="Courier New" panose="02070309020205020404" pitchFamily="49" charset="0"/>
              </a:rPr>
              <a:t>);</a:t>
            </a:r>
          </a:p>
          <a:p>
            <a:pPr>
              <a:buFont typeface="+mj-lt"/>
              <a:buAutoNum type="arabicPeriod"/>
            </a:pPr>
            <a:r>
              <a:rPr lang="en-US" sz="1800" b="1" dirty="0">
                <a:latin typeface="Courier New" panose="02070309020205020404" pitchFamily="49" charset="0"/>
                <a:cs typeface="Courier New" panose="02070309020205020404" pitchFamily="49" charset="0"/>
              </a:rPr>
              <a:t>   </a:t>
            </a:r>
            <a:r>
              <a:rPr lang="en-US" sz="1800" b="1" dirty="0" err="1">
                <a:latin typeface="Courier New" panose="02070309020205020404" pitchFamily="49" charset="0"/>
                <a:cs typeface="Courier New" panose="02070309020205020404" pitchFamily="49" charset="0"/>
              </a:rPr>
              <a:t>PrintWriter</a:t>
            </a:r>
            <a:r>
              <a:rPr lang="en-US" sz="1800" b="1" dirty="0">
                <a:latin typeface="Courier New" panose="02070309020205020404" pitchFamily="49" charset="0"/>
                <a:cs typeface="Courier New" panose="02070309020205020404" pitchFamily="49" charset="0"/>
              </a:rPr>
              <a:t> out=</a:t>
            </a:r>
            <a:r>
              <a:rPr lang="en-US" sz="1800" b="1" dirty="0" err="1">
                <a:latin typeface="Courier New" panose="02070309020205020404" pitchFamily="49" charset="0"/>
                <a:cs typeface="Courier New" panose="02070309020205020404" pitchFamily="49" charset="0"/>
              </a:rPr>
              <a:t>response.getWriter</a:t>
            </a:r>
            <a:r>
              <a:rPr lang="en-US" sz="1800" b="1" dirty="0">
                <a:latin typeface="Courier New" panose="02070309020205020404" pitchFamily="49" charset="0"/>
                <a:cs typeface="Courier New" panose="02070309020205020404" pitchFamily="49" charset="0"/>
              </a:rPr>
              <a:t>();</a:t>
            </a:r>
          </a:p>
          <a:p>
            <a:pPr>
              <a:buFont typeface="+mj-lt"/>
              <a:buAutoNum type="arabicPeriod"/>
            </a:pPr>
            <a:r>
              <a:rPr lang="en-US" sz="1800" b="1" dirty="0">
                <a:latin typeface="Courier New" panose="02070309020205020404" pitchFamily="49" charset="0"/>
                <a:cs typeface="Courier New" panose="02070309020205020404" pitchFamily="49" charset="0"/>
              </a:rPr>
              <a:t>   </a:t>
            </a:r>
            <a:r>
              <a:rPr lang="en-US" sz="1800" b="1" dirty="0" err="1">
                <a:latin typeface="Courier New" panose="02070309020205020404" pitchFamily="49" charset="0"/>
                <a:cs typeface="Courier New" panose="02070309020205020404" pitchFamily="49" charset="0"/>
              </a:rPr>
              <a:t>HttpSession</a:t>
            </a:r>
            <a:r>
              <a:rPr lang="en-US" sz="1800" b="1" dirty="0">
                <a:latin typeface="Courier New" panose="02070309020205020404" pitchFamily="49" charset="0"/>
                <a:cs typeface="Courier New" panose="02070309020205020404" pitchFamily="49" charset="0"/>
              </a:rPr>
              <a:t> </a:t>
            </a:r>
            <a:r>
              <a:rPr lang="en-US" sz="1800" b="1" dirty="0" err="1">
                <a:latin typeface="Courier New" panose="02070309020205020404" pitchFamily="49" charset="0"/>
                <a:cs typeface="Courier New" panose="02070309020205020404" pitchFamily="49" charset="0"/>
              </a:rPr>
              <a:t>hs</a:t>
            </a:r>
            <a:r>
              <a:rPr lang="en-US" sz="1800" b="1" dirty="0">
                <a:latin typeface="Courier New" panose="02070309020205020404" pitchFamily="49" charset="0"/>
                <a:cs typeface="Courier New" panose="02070309020205020404" pitchFamily="49" charset="0"/>
              </a:rPr>
              <a:t>=</a:t>
            </a:r>
            <a:r>
              <a:rPr lang="en-US" sz="1800" b="1" dirty="0" err="1">
                <a:latin typeface="Courier New" panose="02070309020205020404" pitchFamily="49" charset="0"/>
                <a:cs typeface="Courier New" panose="02070309020205020404" pitchFamily="49" charset="0"/>
              </a:rPr>
              <a:t>request.getSession</a:t>
            </a:r>
            <a:r>
              <a:rPr lang="en-US" sz="1800" b="1" dirty="0">
                <a:latin typeface="Courier New" panose="02070309020205020404" pitchFamily="49" charset="0"/>
                <a:cs typeface="Courier New" panose="02070309020205020404" pitchFamily="49" charset="0"/>
              </a:rPr>
              <a:t>(false); </a:t>
            </a:r>
          </a:p>
          <a:p>
            <a:pPr>
              <a:buFont typeface="+mj-lt"/>
              <a:buAutoNum type="arabicPeriod"/>
            </a:pPr>
            <a:r>
              <a:rPr lang="en-US" sz="1800" b="1" dirty="0">
                <a:latin typeface="Courier New" panose="02070309020205020404" pitchFamily="49" charset="0"/>
                <a:cs typeface="Courier New" panose="02070309020205020404" pitchFamily="49" charset="0"/>
              </a:rPr>
              <a:t>   </a:t>
            </a:r>
            <a:r>
              <a:rPr lang="en-US" sz="1800" b="1" dirty="0">
                <a:solidFill>
                  <a:srgbClr val="130BB5"/>
                </a:solidFill>
                <a:latin typeface="Courier New" panose="02070309020205020404" pitchFamily="49" charset="0"/>
                <a:cs typeface="Courier New" panose="02070309020205020404" pitchFamily="49" charset="0"/>
              </a:rPr>
              <a:t>try</a:t>
            </a:r>
          </a:p>
          <a:p>
            <a:pPr>
              <a:buFont typeface="+mj-lt"/>
              <a:buAutoNum type="arabicPeriod"/>
            </a:pPr>
            <a:r>
              <a:rPr lang="en-US" sz="1800" b="1" dirty="0">
                <a:solidFill>
                  <a:srgbClr val="130BB5"/>
                </a:solidFill>
                <a:latin typeface="Courier New" panose="02070309020205020404" pitchFamily="49" charset="0"/>
                <a:cs typeface="Courier New" panose="02070309020205020404" pitchFamily="49" charset="0"/>
              </a:rPr>
              <a:t>	</a:t>
            </a:r>
            <a:r>
              <a:rPr lang="en-US" sz="1800" b="1" dirty="0">
                <a:latin typeface="Courier New" panose="02070309020205020404" pitchFamily="49" charset="0"/>
                <a:cs typeface="Courier New" panose="02070309020205020404" pitchFamily="49" charset="0"/>
              </a:rPr>
              <a:t>{	String n=(String)</a:t>
            </a:r>
            <a:r>
              <a:rPr lang="en-US" sz="1800" b="1" dirty="0" err="1">
                <a:latin typeface="Courier New" panose="02070309020205020404" pitchFamily="49" charset="0"/>
                <a:cs typeface="Courier New" panose="02070309020205020404" pitchFamily="49" charset="0"/>
              </a:rPr>
              <a:t>hs.getAttribute</a:t>
            </a:r>
            <a:r>
              <a:rPr lang="en-US" sz="1800" b="1" dirty="0">
                <a:latin typeface="Courier New" panose="02070309020205020404" pitchFamily="49" charset="0"/>
                <a:cs typeface="Courier New" panose="02070309020205020404" pitchFamily="49" charset="0"/>
              </a:rPr>
              <a:t>(</a:t>
            </a:r>
            <a:r>
              <a:rPr lang="en-US" sz="1800" b="1" dirty="0">
                <a:solidFill>
                  <a:schemeClr val="accent6">
                    <a:lumMod val="50000"/>
                  </a:schemeClr>
                </a:solidFill>
                <a:latin typeface="Courier New" panose="02070309020205020404" pitchFamily="49" charset="0"/>
                <a:cs typeface="Courier New" panose="02070309020205020404" pitchFamily="49" charset="0"/>
              </a:rPr>
              <a:t>"</a:t>
            </a:r>
            <a:r>
              <a:rPr lang="en-US" sz="1800" b="1" dirty="0" err="1">
                <a:solidFill>
                  <a:schemeClr val="accent6">
                    <a:lumMod val="50000"/>
                  </a:schemeClr>
                </a:solidFill>
                <a:latin typeface="Courier New" panose="02070309020205020404" pitchFamily="49" charset="0"/>
                <a:cs typeface="Courier New" panose="02070309020205020404" pitchFamily="49" charset="0"/>
              </a:rPr>
              <a:t>s_id</a:t>
            </a:r>
            <a:r>
              <a:rPr lang="en-US" sz="1800" b="1" dirty="0">
                <a:solidFill>
                  <a:schemeClr val="accent6">
                    <a:lumMod val="50000"/>
                  </a:schemeClr>
                </a:solidFill>
                <a:latin typeface="Courier New" panose="02070309020205020404" pitchFamily="49" charset="0"/>
                <a:cs typeface="Courier New" panose="02070309020205020404" pitchFamily="49" charset="0"/>
              </a:rPr>
              <a:t>"</a:t>
            </a:r>
            <a:r>
              <a:rPr lang="en-US" sz="1800" b="1" dirty="0">
                <a:latin typeface="Courier New" panose="02070309020205020404" pitchFamily="49" charset="0"/>
                <a:cs typeface="Courier New" panose="02070309020205020404" pitchFamily="49" charset="0"/>
              </a:rPr>
              <a:t>);  </a:t>
            </a:r>
          </a:p>
          <a:p>
            <a:pPr>
              <a:buFont typeface="+mj-lt"/>
              <a:buAutoNum type="arabicPeriod"/>
            </a:pPr>
            <a:r>
              <a:rPr lang="en-US" sz="1800" b="1" dirty="0">
                <a:latin typeface="Courier New" panose="02070309020205020404" pitchFamily="49" charset="0"/>
                <a:cs typeface="Courier New" panose="02070309020205020404" pitchFamily="49" charset="0"/>
              </a:rPr>
              <a:t>	} </a:t>
            </a:r>
            <a:r>
              <a:rPr lang="en-US" sz="1800" b="1" dirty="0">
                <a:solidFill>
                  <a:srgbClr val="130BB5"/>
                </a:solidFill>
                <a:latin typeface="Courier New" panose="02070309020205020404" pitchFamily="49" charset="0"/>
                <a:cs typeface="Courier New" panose="02070309020205020404" pitchFamily="49" charset="0"/>
              </a:rPr>
              <a:t>catch</a:t>
            </a:r>
            <a:r>
              <a:rPr lang="en-US" sz="1800" b="1" dirty="0">
                <a:latin typeface="Courier New" panose="02070309020205020404" pitchFamily="49" charset="0"/>
                <a:cs typeface="Courier New" panose="02070309020205020404" pitchFamily="49" charset="0"/>
              </a:rPr>
              <a:t>(</a:t>
            </a:r>
            <a:r>
              <a:rPr lang="en-US" sz="1800" b="1" dirty="0" err="1">
                <a:latin typeface="Courier New" panose="02070309020205020404" pitchFamily="49" charset="0"/>
                <a:cs typeface="Courier New" panose="02070309020205020404" pitchFamily="49" charset="0"/>
              </a:rPr>
              <a:t>NullPointerException</a:t>
            </a:r>
            <a:r>
              <a:rPr lang="en-US" sz="1800" b="1" dirty="0">
                <a:latin typeface="Courier New" panose="02070309020205020404" pitchFamily="49" charset="0"/>
                <a:cs typeface="Courier New" panose="02070309020205020404" pitchFamily="49" charset="0"/>
              </a:rPr>
              <a:t> ne)</a:t>
            </a:r>
          </a:p>
          <a:p>
            <a:pPr>
              <a:buFont typeface="+mj-lt"/>
              <a:buAutoNum type="arabicPeriod"/>
            </a:pPr>
            <a:r>
              <a:rPr lang="en-US" sz="1800" b="1" dirty="0">
                <a:latin typeface="Courier New" panose="02070309020205020404" pitchFamily="49" charset="0"/>
                <a:cs typeface="Courier New" panose="02070309020205020404" pitchFamily="49" charset="0"/>
              </a:rPr>
              <a:t>      {</a:t>
            </a:r>
            <a:r>
              <a:rPr lang="en-US" sz="1800" b="1" dirty="0" err="1">
                <a:latin typeface="Courier New" panose="02070309020205020404" pitchFamily="49" charset="0"/>
                <a:cs typeface="Courier New" panose="02070309020205020404" pitchFamily="49" charset="0"/>
              </a:rPr>
              <a:t>out.println</a:t>
            </a:r>
            <a:r>
              <a:rPr lang="en-US" sz="1800" b="1" dirty="0">
                <a:latin typeface="Courier New" panose="02070309020205020404" pitchFamily="49" charset="0"/>
                <a:cs typeface="Courier New" panose="02070309020205020404" pitchFamily="49" charset="0"/>
              </a:rPr>
              <a:t>(</a:t>
            </a:r>
            <a:r>
              <a:rPr lang="en-US" sz="1800" b="1" dirty="0">
                <a:solidFill>
                  <a:schemeClr val="accent6">
                    <a:lumMod val="50000"/>
                  </a:schemeClr>
                </a:solidFill>
                <a:latin typeface="Courier New" panose="02070309020205020404" pitchFamily="49" charset="0"/>
                <a:cs typeface="Courier New" panose="02070309020205020404" pitchFamily="49" charset="0"/>
              </a:rPr>
              <a:t>"Session Invalidated"</a:t>
            </a:r>
            <a:r>
              <a:rPr lang="en-US" sz="1800" b="1" dirty="0">
                <a:latin typeface="Courier New" panose="02070309020205020404" pitchFamily="49" charset="0"/>
                <a:cs typeface="Courier New" panose="02070309020205020404" pitchFamily="49" charset="0"/>
              </a:rPr>
              <a:t>);}</a:t>
            </a:r>
          </a:p>
          <a:p>
            <a:pPr>
              <a:buFont typeface="+mj-lt"/>
              <a:buAutoNum type="arabicPeriod"/>
            </a:pPr>
            <a:r>
              <a:rPr lang="en-US" sz="1800" b="1" dirty="0">
                <a:latin typeface="Courier New" panose="02070309020205020404" pitchFamily="49" charset="0"/>
                <a:cs typeface="Courier New" panose="02070309020205020404" pitchFamily="49" charset="0"/>
              </a:rPr>
              <a:t>  </a:t>
            </a:r>
            <a:r>
              <a:rPr lang="en-US" sz="1800" b="1" dirty="0" err="1">
                <a:latin typeface="Courier New" panose="02070309020205020404" pitchFamily="49" charset="0"/>
                <a:cs typeface="Courier New" panose="02070309020205020404" pitchFamily="49" charset="0"/>
              </a:rPr>
              <a:t>out.println</a:t>
            </a:r>
            <a:r>
              <a:rPr lang="en-US" sz="1800" b="1" dirty="0">
                <a:latin typeface="Courier New" panose="02070309020205020404" pitchFamily="49" charset="0"/>
                <a:cs typeface="Courier New" panose="02070309020205020404" pitchFamily="49" charset="0"/>
              </a:rPr>
              <a:t>(</a:t>
            </a:r>
            <a:r>
              <a:rPr lang="en-US" sz="1800" b="1" dirty="0">
                <a:solidFill>
                  <a:schemeClr val="accent6">
                    <a:lumMod val="50000"/>
                  </a:schemeClr>
                </a:solidFill>
                <a:latin typeface="Courier New" panose="02070309020205020404" pitchFamily="49" charset="0"/>
                <a:cs typeface="Courier New" panose="02070309020205020404" pitchFamily="49" charset="0"/>
              </a:rPr>
              <a:t>"&lt;form action='/Session/httpsession.html'&gt;"</a:t>
            </a:r>
            <a:r>
              <a:rPr lang="en-US" sz="1800" b="1" dirty="0">
                <a:latin typeface="Courier New" panose="02070309020205020404" pitchFamily="49" charset="0"/>
                <a:cs typeface="Courier New" panose="02070309020205020404" pitchFamily="49" charset="0"/>
              </a:rPr>
              <a:t>);</a:t>
            </a:r>
          </a:p>
          <a:p>
            <a:pPr>
              <a:buFont typeface="+mj-lt"/>
              <a:buAutoNum type="arabicPeriod"/>
            </a:pPr>
            <a:r>
              <a:rPr lang="en-US" sz="1800" b="1" dirty="0">
                <a:latin typeface="Courier New" panose="02070309020205020404" pitchFamily="49" charset="0"/>
                <a:cs typeface="Courier New" panose="02070309020205020404" pitchFamily="49" charset="0"/>
              </a:rPr>
              <a:t>  </a:t>
            </a:r>
            <a:r>
              <a:rPr lang="en-US" sz="1800" b="1" dirty="0" err="1">
                <a:latin typeface="Courier New" panose="02070309020205020404" pitchFamily="49" charset="0"/>
                <a:cs typeface="Courier New" panose="02070309020205020404" pitchFamily="49" charset="0"/>
              </a:rPr>
              <a:t>out.println</a:t>
            </a:r>
            <a:r>
              <a:rPr lang="en-US" sz="1800" b="1" dirty="0">
                <a:latin typeface="Courier New" panose="02070309020205020404" pitchFamily="49" charset="0"/>
                <a:cs typeface="Courier New" panose="02070309020205020404" pitchFamily="49" charset="0"/>
              </a:rPr>
              <a:t>(</a:t>
            </a:r>
            <a:r>
              <a:rPr lang="en-US" sz="1800" b="1" dirty="0">
                <a:solidFill>
                  <a:schemeClr val="accent6">
                    <a:lumMod val="50000"/>
                  </a:schemeClr>
                </a:solidFill>
                <a:latin typeface="Courier New" panose="02070309020205020404" pitchFamily="49" charset="0"/>
                <a:cs typeface="Courier New" panose="02070309020205020404" pitchFamily="49" charset="0"/>
              </a:rPr>
              <a:t>"&lt;p&gt;&lt;input type='submit' 								value='logout'&gt;&lt;/p&gt;&lt;/form&gt;"</a:t>
            </a:r>
            <a:r>
              <a:rPr lang="en-US" sz="1800" b="1" dirty="0">
                <a:latin typeface="Courier New" panose="02070309020205020404" pitchFamily="49" charset="0"/>
                <a:cs typeface="Courier New" panose="02070309020205020404" pitchFamily="49" charset="0"/>
              </a:rPr>
              <a:t>);</a:t>
            </a:r>
          </a:p>
          <a:p>
            <a:pPr>
              <a:buFont typeface="+mj-lt"/>
              <a:buAutoNum type="arabicPeriod"/>
            </a:pPr>
            <a:r>
              <a:rPr lang="en-US" sz="1800" b="1" dirty="0">
                <a:latin typeface="Courier New" panose="02070309020205020404" pitchFamily="49" charset="0"/>
                <a:cs typeface="Courier New" panose="02070309020205020404" pitchFamily="49" charset="0"/>
              </a:rPr>
              <a:t>}</a:t>
            </a:r>
            <a:r>
              <a:rPr lang="en-US" sz="1800" b="1" dirty="0">
                <a:solidFill>
                  <a:schemeClr val="tx1">
                    <a:lumMod val="65000"/>
                    <a:lumOff val="35000"/>
                  </a:schemeClr>
                </a:solidFill>
                <a:latin typeface="Courier New" panose="02070309020205020404" pitchFamily="49" charset="0"/>
                <a:cs typeface="Courier New" panose="02070309020205020404" pitchFamily="49" charset="0"/>
              </a:rPr>
              <a:t>//</a:t>
            </a:r>
            <a:r>
              <a:rPr lang="en-US" sz="1800" b="1" dirty="0" err="1">
                <a:solidFill>
                  <a:schemeClr val="tx1">
                    <a:lumMod val="65000"/>
                    <a:lumOff val="35000"/>
                  </a:schemeClr>
                </a:solidFill>
                <a:latin typeface="Courier New" panose="02070309020205020404" pitchFamily="49" charset="0"/>
                <a:cs typeface="Courier New" panose="02070309020205020404" pitchFamily="49" charset="0"/>
              </a:rPr>
              <a:t>doGet</a:t>
            </a:r>
            <a:endParaRPr lang="en-US" sz="1800" b="1" dirty="0">
              <a:solidFill>
                <a:schemeClr val="tx1">
                  <a:lumMod val="65000"/>
                  <a:lumOff val="35000"/>
                </a:schemeClr>
              </a:solidFill>
              <a:latin typeface="Courier New" panose="02070309020205020404" pitchFamily="49" charset="0"/>
              <a:cs typeface="Courier New" panose="02070309020205020404" pitchFamily="49" charset="0"/>
            </a:endParaRPr>
          </a:p>
        </p:txBody>
      </p:sp>
      <p:sp>
        <p:nvSpPr>
          <p:cNvPr id="4" name="Slide Number Placeholder 3"/>
          <p:cNvSpPr>
            <a:spLocks noGrp="1"/>
          </p:cNvSpPr>
          <p:nvPr>
            <p:ph type="sldNum" sz="quarter" idx="12"/>
          </p:nvPr>
        </p:nvSpPr>
        <p:spPr/>
        <p:txBody>
          <a:bodyPr/>
          <a:lstStyle/>
          <a:p>
            <a:fld id="{5EA8BEFB-AE5B-48F9-BBAD-B489CDE48C80}" type="slidenum">
              <a:rPr lang="en-US" smtClean="0"/>
              <a:pPr/>
              <a:t>60</a:t>
            </a:fld>
            <a:endParaRPr lang="en-US"/>
          </a:p>
        </p:txBody>
      </p:sp>
      <p:sp>
        <p:nvSpPr>
          <p:cNvPr id="5" name="Wave 4"/>
          <p:cNvSpPr/>
          <p:nvPr/>
        </p:nvSpPr>
        <p:spPr>
          <a:xfrm>
            <a:off x="7315200" y="914400"/>
            <a:ext cx="1828800" cy="533400"/>
          </a:xfrm>
          <a:prstGeom prst="wave">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2"/>
                </a:solidFill>
              </a:rPr>
              <a:t>HSession4.java</a:t>
            </a:r>
          </a:p>
        </p:txBody>
      </p:sp>
    </p:spTree>
    <p:extLst>
      <p:ext uri="{BB962C8B-B14F-4D97-AF65-F5344CB8AC3E}">
        <p14:creationId xmlns:p14="http://schemas.microsoft.com/office/powerpoint/2010/main" val="240689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 calcmode="lin" valueType="num">
                                      <p:cBhvr additive="base">
                                        <p:cTn id="11"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0" end="0"/>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 calcmode="lin" valueType="num">
                                      <p:cBhvr additive="base">
                                        <p:cTn id="15"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 calcmode="lin" valueType="num">
                                      <p:cBhvr additive="base">
                                        <p:cTn id="21"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 calcmode="lin" valueType="num">
                                      <p:cBhvr additive="base">
                                        <p:cTn id="27"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3">
                                            <p:txEl>
                                              <p:pRg st="4" end="4"/>
                                            </p:txEl>
                                          </p:spTgt>
                                        </p:tgtEl>
                                        <p:attrNameLst>
                                          <p:attrName>style.visibility</p:attrName>
                                        </p:attrNameLst>
                                      </p:cBhvr>
                                      <p:to>
                                        <p:strVal val="visible"/>
                                      </p:to>
                                    </p:set>
                                    <p:anim calcmode="lin" valueType="num">
                                      <p:cBhvr additive="base">
                                        <p:cTn id="33"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3">
                                            <p:txEl>
                                              <p:pRg st="5" end="5"/>
                                            </p:txEl>
                                          </p:spTgt>
                                        </p:tgtEl>
                                        <p:attrNameLst>
                                          <p:attrName>style.visibility</p:attrName>
                                        </p:attrNameLst>
                                      </p:cBhvr>
                                      <p:to>
                                        <p:strVal val="visible"/>
                                      </p:to>
                                    </p:set>
                                    <p:anim calcmode="lin" valueType="num">
                                      <p:cBhvr additive="base">
                                        <p:cTn id="39"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nodeType="clickEffect">
                                  <p:stCondLst>
                                    <p:cond delay="0"/>
                                  </p:stCondLst>
                                  <p:childTnLst>
                                    <p:set>
                                      <p:cBhvr>
                                        <p:cTn id="44" dur="1" fill="hold">
                                          <p:stCondLst>
                                            <p:cond delay="0"/>
                                          </p:stCondLst>
                                        </p:cTn>
                                        <p:tgtEl>
                                          <p:spTgt spid="3">
                                            <p:txEl>
                                              <p:pRg st="6" end="6"/>
                                            </p:txEl>
                                          </p:spTgt>
                                        </p:tgtEl>
                                        <p:attrNameLst>
                                          <p:attrName>style.visibility</p:attrName>
                                        </p:attrNameLst>
                                      </p:cBhvr>
                                      <p:to>
                                        <p:strVal val="visible"/>
                                      </p:to>
                                    </p:set>
                                    <p:anim calcmode="lin" valueType="num">
                                      <p:cBhvr additive="base">
                                        <p:cTn id="45"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nodeType="clickEffect">
                                  <p:stCondLst>
                                    <p:cond delay="0"/>
                                  </p:stCondLst>
                                  <p:childTnLst>
                                    <p:set>
                                      <p:cBhvr>
                                        <p:cTn id="50" dur="1" fill="hold">
                                          <p:stCondLst>
                                            <p:cond delay="0"/>
                                          </p:stCondLst>
                                        </p:cTn>
                                        <p:tgtEl>
                                          <p:spTgt spid="3">
                                            <p:txEl>
                                              <p:pRg st="7" end="7"/>
                                            </p:txEl>
                                          </p:spTgt>
                                        </p:tgtEl>
                                        <p:attrNameLst>
                                          <p:attrName>style.visibility</p:attrName>
                                        </p:attrNameLst>
                                      </p:cBhvr>
                                      <p:to>
                                        <p:strVal val="visible"/>
                                      </p:to>
                                    </p:set>
                                    <p:anim calcmode="lin" valueType="num">
                                      <p:cBhvr additive="base">
                                        <p:cTn id="51"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4" fill="hold" nodeType="clickEffect">
                                  <p:stCondLst>
                                    <p:cond delay="0"/>
                                  </p:stCondLst>
                                  <p:childTnLst>
                                    <p:set>
                                      <p:cBhvr>
                                        <p:cTn id="56" dur="1" fill="hold">
                                          <p:stCondLst>
                                            <p:cond delay="0"/>
                                          </p:stCondLst>
                                        </p:cTn>
                                        <p:tgtEl>
                                          <p:spTgt spid="3">
                                            <p:txEl>
                                              <p:pRg st="8" end="8"/>
                                            </p:txEl>
                                          </p:spTgt>
                                        </p:tgtEl>
                                        <p:attrNameLst>
                                          <p:attrName>style.visibility</p:attrName>
                                        </p:attrNameLst>
                                      </p:cBhvr>
                                      <p:to>
                                        <p:strVal val="visible"/>
                                      </p:to>
                                    </p:set>
                                    <p:anim calcmode="lin" valueType="num">
                                      <p:cBhvr additive="base">
                                        <p:cTn id="57"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8"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fill="hold" nodeType="clickEffect">
                                  <p:stCondLst>
                                    <p:cond delay="0"/>
                                  </p:stCondLst>
                                  <p:childTnLst>
                                    <p:set>
                                      <p:cBhvr>
                                        <p:cTn id="62" dur="1" fill="hold">
                                          <p:stCondLst>
                                            <p:cond delay="0"/>
                                          </p:stCondLst>
                                        </p:cTn>
                                        <p:tgtEl>
                                          <p:spTgt spid="3">
                                            <p:txEl>
                                              <p:pRg st="9" end="9"/>
                                            </p:txEl>
                                          </p:spTgt>
                                        </p:tgtEl>
                                        <p:attrNameLst>
                                          <p:attrName>style.visibility</p:attrName>
                                        </p:attrNameLst>
                                      </p:cBhvr>
                                      <p:to>
                                        <p:strVal val="visible"/>
                                      </p:to>
                                    </p:set>
                                    <p:anim calcmode="lin" valueType="num">
                                      <p:cBhvr additive="base">
                                        <p:cTn id="63"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64"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2" presetClass="entr" presetSubtype="4" fill="hold" nodeType="clickEffect">
                                  <p:stCondLst>
                                    <p:cond delay="0"/>
                                  </p:stCondLst>
                                  <p:childTnLst>
                                    <p:set>
                                      <p:cBhvr>
                                        <p:cTn id="68" dur="1" fill="hold">
                                          <p:stCondLst>
                                            <p:cond delay="0"/>
                                          </p:stCondLst>
                                        </p:cTn>
                                        <p:tgtEl>
                                          <p:spTgt spid="3">
                                            <p:txEl>
                                              <p:pRg st="10" end="10"/>
                                            </p:txEl>
                                          </p:spTgt>
                                        </p:tgtEl>
                                        <p:attrNameLst>
                                          <p:attrName>style.visibility</p:attrName>
                                        </p:attrNameLst>
                                      </p:cBhvr>
                                      <p:to>
                                        <p:strVal val="visible"/>
                                      </p:to>
                                    </p:set>
                                    <p:anim calcmode="lin" valueType="num">
                                      <p:cBhvr additive="base">
                                        <p:cTn id="69"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70" dur="500" fill="hold"/>
                                        <p:tgtEl>
                                          <p:spTgt spid="3">
                                            <p:txEl>
                                              <p:pRg st="10" end="1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Session Management : </a:t>
            </a:r>
            <a:r>
              <a:rPr lang="en-US" sz="3600" dirty="0" err="1"/>
              <a:t>HttpSession</a:t>
            </a:r>
            <a:endParaRPr lang="en-US" sz="3600" dirty="0"/>
          </a:p>
        </p:txBody>
      </p:sp>
      <p:sp>
        <p:nvSpPr>
          <p:cNvPr id="4" name="Slide Number Placeholder 3"/>
          <p:cNvSpPr>
            <a:spLocks noGrp="1"/>
          </p:cNvSpPr>
          <p:nvPr>
            <p:ph type="sldNum" sz="quarter" idx="12"/>
          </p:nvPr>
        </p:nvSpPr>
        <p:spPr/>
        <p:txBody>
          <a:bodyPr/>
          <a:lstStyle/>
          <a:p>
            <a:fld id="{5EA8BEFB-AE5B-48F9-BBAD-B489CDE48C80}" type="slidenum">
              <a:rPr lang="en-US" smtClean="0"/>
              <a:pPr/>
              <a:t>61</a:t>
            </a:fld>
            <a:endParaRPr lang="en-US"/>
          </a:p>
        </p:txBody>
      </p:sp>
      <p:sp>
        <p:nvSpPr>
          <p:cNvPr id="7" name="TextBox 6"/>
          <p:cNvSpPr txBox="1"/>
          <p:nvPr/>
        </p:nvSpPr>
        <p:spPr>
          <a:xfrm>
            <a:off x="190500" y="1219200"/>
            <a:ext cx="2705100" cy="369332"/>
          </a:xfrm>
          <a:prstGeom prst="rect">
            <a:avLst/>
          </a:prstGeom>
          <a:noFill/>
        </p:spPr>
        <p:txBody>
          <a:bodyPr wrap="square" rtlCol="0">
            <a:spAutoFit/>
          </a:bodyPr>
          <a:lstStyle/>
          <a:p>
            <a:r>
              <a:rPr lang="en-US" b="1" dirty="0"/>
              <a:t>Output: HttpSession4.java</a:t>
            </a:r>
          </a:p>
        </p:txBody>
      </p:sp>
      <p:pic>
        <p:nvPicPr>
          <p:cNvPr id="3" name="Picture 2"/>
          <p:cNvPicPr>
            <a:picLocks noChangeAspect="1"/>
          </p:cNvPicPr>
          <p:nvPr/>
        </p:nvPicPr>
        <p:blipFill>
          <a:blip r:embed="rId2"/>
          <a:stretch>
            <a:fillRect/>
          </a:stretch>
        </p:blipFill>
        <p:spPr>
          <a:xfrm>
            <a:off x="205285" y="1613553"/>
            <a:ext cx="8640920" cy="2272647"/>
          </a:xfrm>
          <a:prstGeom prst="rect">
            <a:avLst/>
          </a:prstGeom>
        </p:spPr>
      </p:pic>
    </p:spTree>
    <p:extLst>
      <p:ext uri="{BB962C8B-B14F-4D97-AF65-F5344CB8AC3E}">
        <p14:creationId xmlns:p14="http://schemas.microsoft.com/office/powerpoint/2010/main" val="189153827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a:t> Session Timeout</a:t>
            </a:r>
          </a:p>
        </p:txBody>
      </p:sp>
      <p:sp>
        <p:nvSpPr>
          <p:cNvPr id="6" name="Subtitle 5"/>
          <p:cNvSpPr>
            <a:spLocks noGrp="1"/>
          </p:cNvSpPr>
          <p:nvPr>
            <p:ph type="subTitle" idx="1"/>
          </p:nvPr>
        </p:nvSpPr>
        <p:spPr/>
        <p:txBody>
          <a:bodyPr/>
          <a:lstStyle/>
          <a:p>
            <a:endParaRPr lang="en-US"/>
          </a:p>
        </p:txBody>
      </p:sp>
      <p:sp>
        <p:nvSpPr>
          <p:cNvPr id="4" name="Slide Number Placeholder 3"/>
          <p:cNvSpPr>
            <a:spLocks noGrp="1"/>
          </p:cNvSpPr>
          <p:nvPr>
            <p:ph type="sldNum" sz="quarter" idx="12"/>
          </p:nvPr>
        </p:nvSpPr>
        <p:spPr/>
        <p:txBody>
          <a:bodyPr/>
          <a:lstStyle/>
          <a:p>
            <a:fld id="{5EA8BEFB-AE5B-48F9-BBAD-B489CDE48C80}" type="slidenum">
              <a:rPr lang="en-US" smtClean="0"/>
              <a:pPr/>
              <a:t>62</a:t>
            </a:fld>
            <a:endParaRPr lang="en-US" dirty="0"/>
          </a:p>
        </p:txBody>
      </p:sp>
    </p:spTree>
    <p:extLst>
      <p:ext uri="{BB962C8B-B14F-4D97-AF65-F5344CB8AC3E}">
        <p14:creationId xmlns:p14="http://schemas.microsoft.com/office/powerpoint/2010/main" val="9785503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Session Timeout</a:t>
            </a:r>
          </a:p>
        </p:txBody>
      </p:sp>
      <p:sp>
        <p:nvSpPr>
          <p:cNvPr id="3" name="Content Placeholder 2"/>
          <p:cNvSpPr>
            <a:spLocks noGrp="1"/>
          </p:cNvSpPr>
          <p:nvPr>
            <p:ph idx="1"/>
          </p:nvPr>
        </p:nvSpPr>
        <p:spPr/>
        <p:txBody>
          <a:bodyPr/>
          <a:lstStyle/>
          <a:p>
            <a:pPr marL="0" indent="0" algn="just">
              <a:buNone/>
            </a:pPr>
            <a:r>
              <a:rPr lang="en-US" dirty="0"/>
              <a:t>The session timeout in a web application can be configured in two ways</a:t>
            </a:r>
          </a:p>
          <a:p>
            <a:pPr marL="457200" indent="-457200" algn="just">
              <a:buFont typeface="+mj-lt"/>
              <a:buAutoNum type="arabicPeriod"/>
            </a:pPr>
            <a:r>
              <a:rPr lang="en-US" dirty="0"/>
              <a:t>Timeout in the deployment descriptor (</a:t>
            </a:r>
            <a:r>
              <a:rPr lang="en-US" dirty="0">
                <a:solidFill>
                  <a:srgbClr val="0000FF"/>
                </a:solidFill>
              </a:rPr>
              <a:t>web.xml</a:t>
            </a:r>
            <a:r>
              <a:rPr lang="en-US" dirty="0"/>
              <a:t>)</a:t>
            </a:r>
          </a:p>
          <a:p>
            <a:pPr marL="457200" indent="-457200" algn="just">
              <a:buFont typeface="+mj-lt"/>
              <a:buAutoNum type="arabicPeriod"/>
            </a:pPr>
            <a:r>
              <a:rPr lang="en-US" dirty="0"/>
              <a:t>Timeout with </a:t>
            </a:r>
            <a:r>
              <a:rPr lang="en-US" dirty="0" err="1">
                <a:solidFill>
                  <a:srgbClr val="0000FF"/>
                </a:solidFill>
              </a:rPr>
              <a:t>setMaxInactiveInterval</a:t>
            </a:r>
            <a:r>
              <a:rPr lang="en-US" dirty="0">
                <a:solidFill>
                  <a:srgbClr val="0000FF"/>
                </a:solidFill>
              </a:rPr>
              <a:t>()</a:t>
            </a:r>
          </a:p>
          <a:p>
            <a:pPr marL="0" indent="0" algn="just">
              <a:buNone/>
            </a:pPr>
            <a:endParaRPr lang="en-US" dirty="0"/>
          </a:p>
        </p:txBody>
      </p:sp>
      <p:sp>
        <p:nvSpPr>
          <p:cNvPr id="4" name="Slide Number Placeholder 3"/>
          <p:cNvSpPr>
            <a:spLocks noGrp="1"/>
          </p:cNvSpPr>
          <p:nvPr>
            <p:ph type="sldNum" sz="quarter" idx="12"/>
          </p:nvPr>
        </p:nvSpPr>
        <p:spPr/>
        <p:txBody>
          <a:bodyPr/>
          <a:lstStyle/>
          <a:p>
            <a:fld id="{5EA8BEFB-AE5B-48F9-BBAD-B489CDE48C80}" type="slidenum">
              <a:rPr lang="en-US" smtClean="0"/>
              <a:pPr/>
              <a:t>63</a:t>
            </a:fld>
            <a:endParaRPr lang="en-US" dirty="0"/>
          </a:p>
        </p:txBody>
      </p:sp>
    </p:spTree>
    <p:extLst>
      <p:ext uri="{BB962C8B-B14F-4D97-AF65-F5344CB8AC3E}">
        <p14:creationId xmlns:p14="http://schemas.microsoft.com/office/powerpoint/2010/main" val="1639579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Session Timeout</a:t>
            </a:r>
          </a:p>
        </p:txBody>
      </p:sp>
      <p:sp>
        <p:nvSpPr>
          <p:cNvPr id="3" name="Content Placeholder 2"/>
          <p:cNvSpPr>
            <a:spLocks noGrp="1"/>
          </p:cNvSpPr>
          <p:nvPr>
            <p:ph idx="1"/>
          </p:nvPr>
        </p:nvSpPr>
        <p:spPr/>
        <p:txBody>
          <a:bodyPr/>
          <a:lstStyle/>
          <a:p>
            <a:pPr marL="457200" indent="-457200" algn="just">
              <a:lnSpc>
                <a:spcPct val="150000"/>
              </a:lnSpc>
              <a:buFont typeface="+mj-lt"/>
              <a:buAutoNum type="arabicPeriod"/>
            </a:pPr>
            <a:r>
              <a:rPr lang="en-US" b="1" dirty="0"/>
              <a:t>Timeout in the deployment descriptor (web.xml)</a:t>
            </a:r>
          </a:p>
          <a:p>
            <a:pPr marL="0" indent="0" algn="just">
              <a:lnSpc>
                <a:spcPct val="150000"/>
              </a:lnSpc>
              <a:buNone/>
            </a:pPr>
            <a:r>
              <a:rPr lang="en-US" sz="2000" b="1" dirty="0">
                <a:solidFill>
                  <a:srgbClr val="130BB5"/>
                </a:solidFill>
                <a:latin typeface="Courier New" panose="02070309020205020404" pitchFamily="49" charset="0"/>
                <a:cs typeface="Courier New" panose="02070309020205020404" pitchFamily="49" charset="0"/>
              </a:rPr>
              <a:t>	&lt;web-app&gt;</a:t>
            </a:r>
          </a:p>
          <a:p>
            <a:pPr marL="0" indent="0" algn="just">
              <a:lnSpc>
                <a:spcPct val="150000"/>
              </a:lnSpc>
              <a:buNone/>
            </a:pPr>
            <a:r>
              <a:rPr lang="en-US" sz="2000" b="1" dirty="0">
                <a:solidFill>
                  <a:srgbClr val="130BB5"/>
                </a:solidFill>
                <a:latin typeface="Courier New" panose="02070309020205020404" pitchFamily="49" charset="0"/>
                <a:cs typeface="Courier New" panose="02070309020205020404" pitchFamily="49" charset="0"/>
              </a:rPr>
              <a:t>	   &lt;session-</a:t>
            </a:r>
            <a:r>
              <a:rPr lang="en-US" sz="2000" b="1" dirty="0" err="1">
                <a:solidFill>
                  <a:srgbClr val="130BB5"/>
                </a:solidFill>
                <a:latin typeface="Courier New" panose="02070309020205020404" pitchFamily="49" charset="0"/>
                <a:cs typeface="Courier New" panose="02070309020205020404" pitchFamily="49" charset="0"/>
              </a:rPr>
              <a:t>config</a:t>
            </a:r>
            <a:r>
              <a:rPr lang="en-US" sz="2000" b="1" dirty="0">
                <a:solidFill>
                  <a:srgbClr val="130BB5"/>
                </a:solidFill>
                <a:latin typeface="Courier New" panose="02070309020205020404" pitchFamily="49" charset="0"/>
                <a:cs typeface="Courier New" panose="02070309020205020404" pitchFamily="49" charset="0"/>
              </a:rPr>
              <a:t>&gt;</a:t>
            </a:r>
          </a:p>
          <a:p>
            <a:pPr marL="0" indent="0" algn="just">
              <a:lnSpc>
                <a:spcPct val="150000"/>
              </a:lnSpc>
              <a:buNone/>
            </a:pPr>
            <a:r>
              <a:rPr lang="en-US" sz="2000" b="1" dirty="0">
                <a:solidFill>
                  <a:srgbClr val="130BB5"/>
                </a:solidFill>
                <a:latin typeface="Courier New" panose="02070309020205020404" pitchFamily="49" charset="0"/>
                <a:cs typeface="Courier New" panose="02070309020205020404" pitchFamily="49" charset="0"/>
              </a:rPr>
              <a:t>       	&lt;session-timeout&gt; </a:t>
            </a:r>
            <a:r>
              <a:rPr lang="en-US" sz="2000" b="1" dirty="0">
                <a:latin typeface="Courier New" panose="02070309020205020404" pitchFamily="49" charset="0"/>
                <a:cs typeface="Courier New" panose="02070309020205020404" pitchFamily="49" charset="0"/>
              </a:rPr>
              <a:t>10 </a:t>
            </a:r>
            <a:r>
              <a:rPr lang="en-US" sz="2000" b="1" dirty="0">
                <a:solidFill>
                  <a:srgbClr val="130BB5"/>
                </a:solidFill>
                <a:latin typeface="Courier New" panose="02070309020205020404" pitchFamily="49" charset="0"/>
                <a:cs typeface="Courier New" panose="02070309020205020404" pitchFamily="49" charset="0"/>
              </a:rPr>
              <a:t>&lt;/session-timeout&gt;</a:t>
            </a:r>
          </a:p>
          <a:p>
            <a:pPr marL="0" indent="0" algn="just">
              <a:lnSpc>
                <a:spcPct val="150000"/>
              </a:lnSpc>
              <a:buNone/>
            </a:pPr>
            <a:r>
              <a:rPr lang="en-US" sz="2000" b="1" dirty="0">
                <a:solidFill>
                  <a:srgbClr val="130BB5"/>
                </a:solidFill>
                <a:latin typeface="Courier New" panose="02070309020205020404" pitchFamily="49" charset="0"/>
                <a:cs typeface="Courier New" panose="02070309020205020404" pitchFamily="49" charset="0"/>
              </a:rPr>
              <a:t>    	   &lt;/session-</a:t>
            </a:r>
            <a:r>
              <a:rPr lang="en-US" sz="2000" b="1" dirty="0" err="1">
                <a:solidFill>
                  <a:srgbClr val="130BB5"/>
                </a:solidFill>
                <a:latin typeface="Courier New" panose="02070309020205020404" pitchFamily="49" charset="0"/>
                <a:cs typeface="Courier New" panose="02070309020205020404" pitchFamily="49" charset="0"/>
              </a:rPr>
              <a:t>config</a:t>
            </a:r>
            <a:r>
              <a:rPr lang="en-US" sz="2000" b="1" dirty="0">
                <a:solidFill>
                  <a:srgbClr val="130BB5"/>
                </a:solidFill>
                <a:latin typeface="Courier New" panose="02070309020205020404" pitchFamily="49" charset="0"/>
                <a:cs typeface="Courier New" panose="02070309020205020404" pitchFamily="49" charset="0"/>
              </a:rPr>
              <a:t>&gt;</a:t>
            </a:r>
          </a:p>
          <a:p>
            <a:pPr marL="0" indent="0" algn="just">
              <a:lnSpc>
                <a:spcPct val="150000"/>
              </a:lnSpc>
              <a:buNone/>
            </a:pPr>
            <a:r>
              <a:rPr lang="en-US" sz="2000" b="1" dirty="0">
                <a:solidFill>
                  <a:srgbClr val="130BB5"/>
                </a:solidFill>
                <a:latin typeface="Courier New" panose="02070309020205020404" pitchFamily="49" charset="0"/>
                <a:cs typeface="Courier New" panose="02070309020205020404" pitchFamily="49" charset="0"/>
              </a:rPr>
              <a:t>	&lt;/web-app&gt;</a:t>
            </a:r>
          </a:p>
          <a:p>
            <a:pPr marL="0" indent="0" algn="just">
              <a:lnSpc>
                <a:spcPct val="150000"/>
              </a:lnSpc>
              <a:buNone/>
            </a:pPr>
            <a:endParaRPr lang="en-US" sz="2000" b="1" dirty="0">
              <a:solidFill>
                <a:srgbClr val="130BB5"/>
              </a:solidFill>
              <a:latin typeface="Courier New" panose="02070309020205020404" pitchFamily="49" charset="0"/>
              <a:cs typeface="Courier New" panose="02070309020205020404" pitchFamily="49" charset="0"/>
            </a:endParaRPr>
          </a:p>
          <a:p>
            <a:pPr algn="just">
              <a:lnSpc>
                <a:spcPct val="150000"/>
              </a:lnSpc>
            </a:pPr>
            <a:r>
              <a:rPr lang="en-US" dirty="0"/>
              <a:t>Note that the value of the timeout is set in minutes, not in seconds.</a:t>
            </a:r>
          </a:p>
        </p:txBody>
      </p:sp>
      <p:sp>
        <p:nvSpPr>
          <p:cNvPr id="4" name="Slide Number Placeholder 3"/>
          <p:cNvSpPr>
            <a:spLocks noGrp="1"/>
          </p:cNvSpPr>
          <p:nvPr>
            <p:ph type="sldNum" sz="quarter" idx="12"/>
          </p:nvPr>
        </p:nvSpPr>
        <p:spPr/>
        <p:txBody>
          <a:bodyPr/>
          <a:lstStyle/>
          <a:p>
            <a:fld id="{5EA8BEFB-AE5B-48F9-BBAD-B489CDE48C80}" type="slidenum">
              <a:rPr lang="en-US" smtClean="0"/>
              <a:pPr/>
              <a:t>64</a:t>
            </a:fld>
            <a:endParaRPr lang="en-US" dirty="0"/>
          </a:p>
        </p:txBody>
      </p:sp>
      <p:sp>
        <p:nvSpPr>
          <p:cNvPr id="6" name="Oval Callout 5"/>
          <p:cNvSpPr/>
          <p:nvPr/>
        </p:nvSpPr>
        <p:spPr>
          <a:xfrm>
            <a:off x="5105400" y="3276600"/>
            <a:ext cx="2209800" cy="990600"/>
          </a:xfrm>
          <a:prstGeom prst="wedgeEllipseCallout">
            <a:avLst>
              <a:gd name="adj1" fmla="val -50026"/>
              <a:gd name="adj2" fmla="val -67078"/>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rPr>
              <a:t>Here specified time is in </a:t>
            </a:r>
            <a:r>
              <a:rPr lang="en-US" b="1" dirty="0">
                <a:solidFill>
                  <a:srgbClr val="FF0000"/>
                </a:solidFill>
              </a:rPr>
              <a:t>minutes</a:t>
            </a:r>
          </a:p>
        </p:txBody>
      </p:sp>
    </p:spTree>
    <p:extLst>
      <p:ext uri="{BB962C8B-B14F-4D97-AF65-F5344CB8AC3E}">
        <p14:creationId xmlns:p14="http://schemas.microsoft.com/office/powerpoint/2010/main" val="34310689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Session Timeout</a:t>
            </a:r>
          </a:p>
        </p:txBody>
      </p:sp>
      <p:sp>
        <p:nvSpPr>
          <p:cNvPr id="3" name="Content Placeholder 2"/>
          <p:cNvSpPr>
            <a:spLocks noGrp="1"/>
          </p:cNvSpPr>
          <p:nvPr>
            <p:ph idx="1"/>
          </p:nvPr>
        </p:nvSpPr>
        <p:spPr/>
        <p:txBody>
          <a:bodyPr/>
          <a:lstStyle/>
          <a:p>
            <a:pPr marL="457200" indent="-457200">
              <a:buFont typeface="+mj-lt"/>
              <a:buAutoNum type="arabicPeriod" startAt="2"/>
            </a:pPr>
            <a:r>
              <a:rPr lang="en-US" b="1" dirty="0"/>
              <a:t>Timeout with </a:t>
            </a:r>
            <a:r>
              <a:rPr lang="en-US" b="1" dirty="0" err="1"/>
              <a:t>setMaxInactiveInterval</a:t>
            </a:r>
            <a:r>
              <a:rPr lang="en-US" b="1" dirty="0"/>
              <a:t>()</a:t>
            </a:r>
          </a:p>
          <a:p>
            <a:pPr marL="0" indent="0">
              <a:buNone/>
            </a:pPr>
            <a:r>
              <a:rPr lang="en-US" dirty="0"/>
              <a:t>The timeout of </a:t>
            </a:r>
            <a:r>
              <a:rPr lang="en-US" b="1" dirty="0"/>
              <a:t>the current session only</a:t>
            </a:r>
            <a:r>
              <a:rPr lang="en-US" dirty="0"/>
              <a:t> can be specified                                    programmatically via the API of the </a:t>
            </a:r>
            <a:r>
              <a:rPr lang="en-US" i="1" dirty="0" err="1"/>
              <a:t>javax.servlet.http.HttpSession</a:t>
            </a:r>
            <a:endParaRPr lang="en-US" dirty="0"/>
          </a:p>
          <a:p>
            <a:pPr marL="0" indent="0">
              <a:buNone/>
            </a:pPr>
            <a:endParaRPr lang="en-US" b="1" dirty="0">
              <a:latin typeface="Courier New" panose="02070309020205020404" pitchFamily="49" charset="0"/>
              <a:cs typeface="Courier New" panose="02070309020205020404" pitchFamily="49" charset="0"/>
            </a:endParaRPr>
          </a:p>
          <a:p>
            <a:pPr marL="0" indent="0">
              <a:buNone/>
            </a:pPr>
            <a:r>
              <a:rPr lang="en-US" b="1" dirty="0" err="1">
                <a:latin typeface="Courier New" panose="02070309020205020404" pitchFamily="49" charset="0"/>
                <a:cs typeface="Courier New" panose="02070309020205020404" pitchFamily="49" charset="0"/>
              </a:rPr>
              <a:t>HttpSession</a:t>
            </a:r>
            <a:r>
              <a:rPr lang="en-US" b="1" dirty="0">
                <a:latin typeface="Courier New" panose="02070309020205020404" pitchFamily="49" charset="0"/>
                <a:cs typeface="Courier New" panose="02070309020205020404" pitchFamily="49" charset="0"/>
              </a:rPr>
              <a:t> session = </a:t>
            </a:r>
            <a:r>
              <a:rPr lang="en-US" b="1" dirty="0" err="1">
                <a:latin typeface="Courier New" panose="02070309020205020404" pitchFamily="49" charset="0"/>
                <a:cs typeface="Courier New" panose="02070309020205020404" pitchFamily="49" charset="0"/>
              </a:rPr>
              <a:t>request.getSession</a:t>
            </a:r>
            <a:r>
              <a:rPr lang="en-US" b="1" dirty="0">
                <a:latin typeface="Courier New" panose="02070309020205020404" pitchFamily="49" charset="0"/>
                <a:cs typeface="Courier New" panose="02070309020205020404" pitchFamily="49" charset="0"/>
              </a:rPr>
              <a:t>();</a:t>
            </a:r>
          </a:p>
          <a:p>
            <a:pPr marL="0" indent="0">
              <a:buNone/>
            </a:pPr>
            <a:r>
              <a:rPr lang="en-US" b="1" dirty="0" err="1">
                <a:latin typeface="Courier New" panose="02070309020205020404" pitchFamily="49" charset="0"/>
                <a:cs typeface="Courier New" panose="02070309020205020404" pitchFamily="49" charset="0"/>
              </a:rPr>
              <a:t>session.setMaxInactiveInterval</a:t>
            </a:r>
            <a:r>
              <a:rPr lang="en-US" b="1" dirty="0">
                <a:latin typeface="Courier New" panose="02070309020205020404" pitchFamily="49" charset="0"/>
                <a:cs typeface="Courier New" panose="02070309020205020404" pitchFamily="49" charset="0"/>
              </a:rPr>
              <a:t>(10*60);</a:t>
            </a:r>
          </a:p>
        </p:txBody>
      </p:sp>
      <p:sp>
        <p:nvSpPr>
          <p:cNvPr id="4" name="Slide Number Placeholder 3"/>
          <p:cNvSpPr>
            <a:spLocks noGrp="1"/>
          </p:cNvSpPr>
          <p:nvPr>
            <p:ph type="sldNum" sz="quarter" idx="12"/>
          </p:nvPr>
        </p:nvSpPr>
        <p:spPr/>
        <p:txBody>
          <a:bodyPr/>
          <a:lstStyle/>
          <a:p>
            <a:fld id="{5EA8BEFB-AE5B-48F9-BBAD-B489CDE48C80}" type="slidenum">
              <a:rPr lang="en-US" smtClean="0"/>
              <a:pPr/>
              <a:t>65</a:t>
            </a:fld>
            <a:endParaRPr lang="en-US" dirty="0"/>
          </a:p>
        </p:txBody>
      </p:sp>
      <p:sp>
        <p:nvSpPr>
          <p:cNvPr id="7" name="Oval Callout 6"/>
          <p:cNvSpPr/>
          <p:nvPr/>
        </p:nvSpPr>
        <p:spPr>
          <a:xfrm>
            <a:off x="6096000" y="4267200"/>
            <a:ext cx="2209800" cy="990600"/>
          </a:xfrm>
          <a:prstGeom prst="wedgeEllipseCallout">
            <a:avLst>
              <a:gd name="adj1" fmla="val -34751"/>
              <a:gd name="adj2" fmla="val -95933"/>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rPr>
              <a:t>Here specified time is in </a:t>
            </a:r>
            <a:r>
              <a:rPr lang="en-US" b="1" dirty="0">
                <a:solidFill>
                  <a:srgbClr val="FF0000"/>
                </a:solidFill>
              </a:rPr>
              <a:t>seconds</a:t>
            </a:r>
          </a:p>
        </p:txBody>
      </p:sp>
    </p:spTree>
    <p:extLst>
      <p:ext uri="{BB962C8B-B14F-4D97-AF65-F5344CB8AC3E}">
        <p14:creationId xmlns:p14="http://schemas.microsoft.com/office/powerpoint/2010/main" val="501711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GTU Questions</a:t>
            </a:r>
          </a:p>
        </p:txBody>
      </p:sp>
      <p:sp>
        <p:nvSpPr>
          <p:cNvPr id="3" name="Content Placeholder 2"/>
          <p:cNvSpPr>
            <a:spLocks noGrp="1"/>
          </p:cNvSpPr>
          <p:nvPr>
            <p:ph idx="1"/>
          </p:nvPr>
        </p:nvSpPr>
        <p:spPr/>
        <p:txBody>
          <a:bodyPr/>
          <a:lstStyle/>
          <a:p>
            <a:pPr marL="457200" indent="-457200">
              <a:buFont typeface="+mj-lt"/>
              <a:buAutoNum type="arabicPeriod"/>
            </a:pPr>
            <a:r>
              <a:rPr lang="en-IN" dirty="0"/>
              <a:t>Write Servlet program to create cookie. Also write code to display contents of cookie on page. [7]</a:t>
            </a:r>
          </a:p>
          <a:p>
            <a:pPr marL="457200" indent="-457200">
              <a:buFont typeface="+mj-lt"/>
              <a:buAutoNum type="arabicPeriod"/>
            </a:pPr>
            <a:r>
              <a:rPr lang="en-IN" dirty="0"/>
              <a:t>What is session? Explain session management using </a:t>
            </a:r>
            <a:r>
              <a:rPr lang="en-IN" dirty="0" err="1"/>
              <a:t>HTTPSession</a:t>
            </a:r>
            <a:r>
              <a:rPr lang="en-IN" dirty="0"/>
              <a:t>. [7] </a:t>
            </a:r>
          </a:p>
          <a:p>
            <a:pPr marL="457200" indent="-457200">
              <a:buFont typeface="+mj-lt"/>
              <a:buAutoNum type="arabicPeriod"/>
            </a:pPr>
            <a:r>
              <a:rPr lang="en-IN" dirty="0"/>
              <a:t>List the different ways to manage the session. [4]</a:t>
            </a:r>
          </a:p>
        </p:txBody>
      </p:sp>
      <p:sp>
        <p:nvSpPr>
          <p:cNvPr id="4" name="Slide Number Placeholder 3"/>
          <p:cNvSpPr>
            <a:spLocks noGrp="1"/>
          </p:cNvSpPr>
          <p:nvPr>
            <p:ph type="sldNum" sz="quarter" idx="12"/>
          </p:nvPr>
        </p:nvSpPr>
        <p:spPr/>
        <p:txBody>
          <a:bodyPr/>
          <a:lstStyle/>
          <a:p>
            <a:fld id="{5EA8BEFB-AE5B-48F9-BBAD-B489CDE48C80}" type="slidenum">
              <a:rPr lang="en-US" smtClean="0"/>
              <a:pPr/>
              <a:t>66</a:t>
            </a:fld>
            <a:endParaRPr lang="en-US" dirty="0"/>
          </a:p>
        </p:txBody>
      </p:sp>
    </p:spTree>
    <p:extLst>
      <p:ext uri="{BB962C8B-B14F-4D97-AF65-F5344CB8AC3E}">
        <p14:creationId xmlns:p14="http://schemas.microsoft.com/office/powerpoint/2010/main" val="186331581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Filter API</a:t>
            </a:r>
          </a:p>
        </p:txBody>
      </p:sp>
      <p:sp>
        <p:nvSpPr>
          <p:cNvPr id="3" name="Subtitle 2"/>
          <p:cNvSpPr>
            <a:spLocks noGrp="1"/>
          </p:cNvSpPr>
          <p:nvPr>
            <p:ph type="subTitle" idx="1"/>
          </p:nvPr>
        </p:nvSpPr>
        <p:spPr/>
        <p:txBody>
          <a:bodyPr/>
          <a:lstStyle/>
          <a:p>
            <a:endParaRPr lang="en-US"/>
          </a:p>
        </p:txBody>
      </p:sp>
      <p:sp>
        <p:nvSpPr>
          <p:cNvPr id="4" name="Slide Number Placeholder 3"/>
          <p:cNvSpPr>
            <a:spLocks noGrp="1"/>
          </p:cNvSpPr>
          <p:nvPr>
            <p:ph type="sldNum" sz="quarter" idx="12"/>
          </p:nvPr>
        </p:nvSpPr>
        <p:spPr/>
        <p:txBody>
          <a:bodyPr/>
          <a:lstStyle/>
          <a:p>
            <a:fld id="{5EA8BEFB-AE5B-48F9-BBAD-B489CDE48C80}" type="slidenum">
              <a:rPr lang="en-US" smtClean="0"/>
              <a:pPr/>
              <a:t>67</a:t>
            </a:fld>
            <a:endParaRPr lang="en-US" dirty="0"/>
          </a:p>
        </p:txBody>
      </p:sp>
    </p:spTree>
    <p:extLst>
      <p:ext uri="{BB962C8B-B14F-4D97-AF65-F5344CB8AC3E}">
        <p14:creationId xmlns:p14="http://schemas.microsoft.com/office/powerpoint/2010/main" val="9913830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Filter API</a:t>
            </a:r>
          </a:p>
        </p:txBody>
      </p:sp>
      <p:sp>
        <p:nvSpPr>
          <p:cNvPr id="4" name="Slide Number Placeholder 3"/>
          <p:cNvSpPr>
            <a:spLocks noGrp="1"/>
          </p:cNvSpPr>
          <p:nvPr>
            <p:ph type="sldNum" sz="quarter" idx="12"/>
          </p:nvPr>
        </p:nvSpPr>
        <p:spPr/>
        <p:txBody>
          <a:bodyPr/>
          <a:lstStyle/>
          <a:p>
            <a:fld id="{5EA8BEFB-AE5B-48F9-BBAD-B489CDE48C80}" type="slidenum">
              <a:rPr lang="en-US" smtClean="0"/>
              <a:pPr/>
              <a:t>68</a:t>
            </a:fld>
            <a:endParaRPr lang="en-US" dirty="0"/>
          </a:p>
        </p:txBody>
      </p:sp>
      <p:sp>
        <p:nvSpPr>
          <p:cNvPr id="6" name="Oval 5"/>
          <p:cNvSpPr/>
          <p:nvPr/>
        </p:nvSpPr>
        <p:spPr>
          <a:xfrm>
            <a:off x="3807233" y="1880363"/>
            <a:ext cx="990600" cy="2979737"/>
          </a:xfrm>
          <a:prstGeom prst="ellipse">
            <a:avLst/>
          </a:prstGeom>
          <a:pattFill prst="lgGrid">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3969395" y="1511031"/>
            <a:ext cx="666272" cy="369332"/>
          </a:xfrm>
          <a:prstGeom prst="rect">
            <a:avLst/>
          </a:prstGeom>
        </p:spPr>
        <p:txBody>
          <a:bodyPr wrap="none">
            <a:spAutoFit/>
          </a:bodyPr>
          <a:lstStyle/>
          <a:p>
            <a:pPr algn="ctr"/>
            <a:r>
              <a:rPr lang="en-US" dirty="0"/>
              <a:t>Filter</a:t>
            </a:r>
          </a:p>
        </p:txBody>
      </p:sp>
      <p:sp>
        <p:nvSpPr>
          <p:cNvPr id="8" name="Rectangle 7"/>
          <p:cNvSpPr/>
          <p:nvPr/>
        </p:nvSpPr>
        <p:spPr>
          <a:xfrm>
            <a:off x="2886501" y="1435265"/>
            <a:ext cx="6248400" cy="426586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4724400" y="990166"/>
            <a:ext cx="2590800" cy="369332"/>
          </a:xfrm>
          <a:prstGeom prst="rect">
            <a:avLst/>
          </a:prstGeom>
          <a:noFill/>
        </p:spPr>
        <p:txBody>
          <a:bodyPr wrap="square" rtlCol="0">
            <a:spAutoFit/>
          </a:bodyPr>
          <a:lstStyle/>
          <a:p>
            <a:r>
              <a:rPr lang="en-US" dirty="0"/>
              <a:t>Web Container</a:t>
            </a:r>
          </a:p>
        </p:txBody>
      </p:sp>
      <p:sp>
        <p:nvSpPr>
          <p:cNvPr id="10" name="Rounded Rectangle 9"/>
          <p:cNvSpPr/>
          <p:nvPr/>
        </p:nvSpPr>
        <p:spPr>
          <a:xfrm>
            <a:off x="6639597" y="2684431"/>
            <a:ext cx="2286000" cy="13716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Servlet Program</a:t>
            </a:r>
          </a:p>
        </p:txBody>
      </p:sp>
      <p:cxnSp>
        <p:nvCxnSpPr>
          <p:cNvPr id="13" name="Straight Arrow Connector 12"/>
          <p:cNvCxnSpPr/>
          <p:nvPr/>
        </p:nvCxnSpPr>
        <p:spPr>
          <a:xfrm>
            <a:off x="2133600" y="3124200"/>
            <a:ext cx="1673633"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4302533" y="3124200"/>
            <a:ext cx="233706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H="1" flipV="1">
            <a:off x="4797833" y="3581400"/>
            <a:ext cx="1841764" cy="483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H="1" flipV="1">
            <a:off x="2133600" y="3563970"/>
            <a:ext cx="2168933" cy="1743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2883489" y="2707691"/>
            <a:ext cx="1219200" cy="369332"/>
          </a:xfrm>
          <a:prstGeom prst="rect">
            <a:avLst/>
          </a:prstGeom>
          <a:noFill/>
        </p:spPr>
        <p:txBody>
          <a:bodyPr wrap="square" rtlCol="0">
            <a:spAutoFit/>
          </a:bodyPr>
          <a:lstStyle/>
          <a:p>
            <a:r>
              <a:rPr lang="en-US" dirty="0"/>
              <a:t>request</a:t>
            </a:r>
          </a:p>
        </p:txBody>
      </p:sp>
      <p:sp>
        <p:nvSpPr>
          <p:cNvPr id="32" name="TextBox 31"/>
          <p:cNvSpPr txBox="1"/>
          <p:nvPr/>
        </p:nvSpPr>
        <p:spPr>
          <a:xfrm>
            <a:off x="4800600" y="2743200"/>
            <a:ext cx="1524000" cy="369332"/>
          </a:xfrm>
          <a:prstGeom prst="rect">
            <a:avLst/>
          </a:prstGeom>
          <a:noFill/>
        </p:spPr>
        <p:txBody>
          <a:bodyPr wrap="square" rtlCol="0">
            <a:spAutoFit/>
          </a:bodyPr>
          <a:lstStyle/>
          <a:p>
            <a:r>
              <a:rPr lang="en-US" dirty="0"/>
              <a:t>Filter request</a:t>
            </a:r>
          </a:p>
        </p:txBody>
      </p:sp>
      <p:sp>
        <p:nvSpPr>
          <p:cNvPr id="33" name="TextBox 32"/>
          <p:cNvSpPr txBox="1"/>
          <p:nvPr/>
        </p:nvSpPr>
        <p:spPr>
          <a:xfrm>
            <a:off x="2315418" y="3535019"/>
            <a:ext cx="1570782" cy="369332"/>
          </a:xfrm>
          <a:prstGeom prst="rect">
            <a:avLst/>
          </a:prstGeom>
          <a:noFill/>
        </p:spPr>
        <p:txBody>
          <a:bodyPr wrap="square" rtlCol="0">
            <a:spAutoFit/>
          </a:bodyPr>
          <a:lstStyle/>
          <a:p>
            <a:r>
              <a:rPr lang="en-US" dirty="0"/>
              <a:t>Filter response</a:t>
            </a:r>
          </a:p>
        </p:txBody>
      </p:sp>
      <p:sp>
        <p:nvSpPr>
          <p:cNvPr id="34" name="TextBox 33"/>
          <p:cNvSpPr txBox="1"/>
          <p:nvPr/>
        </p:nvSpPr>
        <p:spPr>
          <a:xfrm>
            <a:off x="4997147" y="3518848"/>
            <a:ext cx="1186634" cy="369332"/>
          </a:xfrm>
          <a:prstGeom prst="rect">
            <a:avLst/>
          </a:prstGeom>
          <a:noFill/>
        </p:spPr>
        <p:txBody>
          <a:bodyPr wrap="square" rtlCol="0">
            <a:spAutoFit/>
          </a:bodyPr>
          <a:lstStyle/>
          <a:p>
            <a:r>
              <a:rPr lang="en-US" dirty="0"/>
              <a:t>response</a:t>
            </a:r>
          </a:p>
        </p:txBody>
      </p:sp>
      <p:pic>
        <p:nvPicPr>
          <p:cNvPr id="35" name="Picture 34"/>
          <p:cNvPicPr>
            <a:picLocks noChangeAspect="1"/>
          </p:cNvPicPr>
          <p:nvPr/>
        </p:nvPicPr>
        <p:blipFill>
          <a:blip r:embed="rId2"/>
          <a:stretch>
            <a:fillRect/>
          </a:stretch>
        </p:blipFill>
        <p:spPr>
          <a:xfrm>
            <a:off x="552450" y="2640678"/>
            <a:ext cx="1352550" cy="1352550"/>
          </a:xfrm>
          <a:prstGeom prst="rect">
            <a:avLst/>
          </a:prstGeom>
        </p:spPr>
      </p:pic>
      <p:sp>
        <p:nvSpPr>
          <p:cNvPr id="36" name="TextBox 35"/>
          <p:cNvSpPr txBox="1"/>
          <p:nvPr/>
        </p:nvSpPr>
        <p:spPr>
          <a:xfrm>
            <a:off x="495108" y="4050268"/>
            <a:ext cx="1330733" cy="369332"/>
          </a:xfrm>
          <a:prstGeom prst="rect">
            <a:avLst/>
          </a:prstGeom>
          <a:noFill/>
        </p:spPr>
        <p:txBody>
          <a:bodyPr wrap="square" rtlCol="0">
            <a:spAutoFit/>
          </a:bodyPr>
          <a:lstStyle/>
          <a:p>
            <a:r>
              <a:rPr lang="en-US" b="1" dirty="0" err="1"/>
              <a:t>WebClient</a:t>
            </a:r>
            <a:endParaRPr lang="en-US" b="1" dirty="0"/>
          </a:p>
        </p:txBody>
      </p:sp>
    </p:spTree>
    <p:extLst>
      <p:ext uri="{BB962C8B-B14F-4D97-AF65-F5344CB8AC3E}">
        <p14:creationId xmlns:p14="http://schemas.microsoft.com/office/powerpoint/2010/main" val="1172740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4"/>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0"/>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8" grpId="0" animBg="1"/>
      <p:bldP spid="9" grpId="0"/>
      <p:bldP spid="10" grpId="0" animBg="1"/>
      <p:bldP spid="31" grpId="0"/>
      <p:bldP spid="32" grpId="0"/>
      <p:bldP spid="33" grpId="0"/>
      <p:bldP spid="34" grpId="0"/>
      <p:bldP spid="36"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Filter</a:t>
            </a:r>
          </a:p>
        </p:txBody>
      </p:sp>
      <p:sp>
        <p:nvSpPr>
          <p:cNvPr id="3" name="Content Placeholder 2"/>
          <p:cNvSpPr>
            <a:spLocks noGrp="1"/>
          </p:cNvSpPr>
          <p:nvPr>
            <p:ph idx="1"/>
          </p:nvPr>
        </p:nvSpPr>
        <p:spPr/>
        <p:txBody>
          <a:bodyPr/>
          <a:lstStyle/>
          <a:p>
            <a:r>
              <a:rPr lang="en-US" dirty="0"/>
              <a:t> Filter is used for pre-processing of requests and post-processing of responses.</a:t>
            </a:r>
          </a:p>
          <a:p>
            <a:r>
              <a:rPr lang="en-US" dirty="0"/>
              <a:t>Filters are configured in the deployment descriptor of a web application.</a:t>
            </a:r>
          </a:p>
        </p:txBody>
      </p:sp>
      <p:sp>
        <p:nvSpPr>
          <p:cNvPr id="4" name="Slide Number Placeholder 3"/>
          <p:cNvSpPr>
            <a:spLocks noGrp="1"/>
          </p:cNvSpPr>
          <p:nvPr>
            <p:ph type="sldNum" sz="quarter" idx="12"/>
          </p:nvPr>
        </p:nvSpPr>
        <p:spPr/>
        <p:txBody>
          <a:bodyPr/>
          <a:lstStyle/>
          <a:p>
            <a:fld id="{5EA8BEFB-AE5B-48F9-BBAD-B489CDE48C80}" type="slidenum">
              <a:rPr lang="en-US" smtClean="0"/>
              <a:pPr/>
              <a:t>69</a:t>
            </a:fld>
            <a:endParaRPr lang="en-US" dirty="0"/>
          </a:p>
        </p:txBody>
      </p:sp>
    </p:spTree>
    <p:extLst>
      <p:ext uri="{BB962C8B-B14F-4D97-AF65-F5344CB8AC3E}">
        <p14:creationId xmlns:p14="http://schemas.microsoft.com/office/powerpoint/2010/main" val="2074844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Session Management </a:t>
            </a:r>
          </a:p>
        </p:txBody>
      </p:sp>
      <p:sp>
        <p:nvSpPr>
          <p:cNvPr id="3" name="Content Placeholder 2"/>
          <p:cNvSpPr>
            <a:spLocks noGrp="1"/>
          </p:cNvSpPr>
          <p:nvPr>
            <p:ph idx="1"/>
          </p:nvPr>
        </p:nvSpPr>
        <p:spPr/>
        <p:txBody>
          <a:bodyPr/>
          <a:lstStyle/>
          <a:p>
            <a:pPr algn="just"/>
            <a:r>
              <a:rPr lang="en-US" b="1" dirty="0"/>
              <a:t>Session Management</a:t>
            </a:r>
            <a:r>
              <a:rPr lang="en-US" dirty="0"/>
              <a:t> is a mechanism used by the </a:t>
            </a:r>
            <a:r>
              <a:rPr lang="en-US" b="1" dirty="0"/>
              <a:t>Web container</a:t>
            </a:r>
            <a:r>
              <a:rPr lang="en-US" dirty="0"/>
              <a:t> to store session information for a particular user. </a:t>
            </a:r>
          </a:p>
          <a:p>
            <a:pPr algn="just"/>
            <a:r>
              <a:rPr lang="en-US" dirty="0"/>
              <a:t>There are four different techniques for session management. </a:t>
            </a:r>
          </a:p>
          <a:p>
            <a:pPr marL="0" indent="0" algn="just">
              <a:buNone/>
            </a:pPr>
            <a:endParaRPr lang="en-US" dirty="0"/>
          </a:p>
        </p:txBody>
      </p:sp>
      <p:sp>
        <p:nvSpPr>
          <p:cNvPr id="4" name="Slide Number Placeholder 3"/>
          <p:cNvSpPr>
            <a:spLocks noGrp="1"/>
          </p:cNvSpPr>
          <p:nvPr>
            <p:ph type="sldNum" sz="quarter" idx="12"/>
          </p:nvPr>
        </p:nvSpPr>
        <p:spPr/>
        <p:txBody>
          <a:bodyPr/>
          <a:lstStyle/>
          <a:p>
            <a:fld id="{5EA8BEFB-AE5B-48F9-BBAD-B489CDE48C80}" type="slidenum">
              <a:rPr lang="en-US" smtClean="0"/>
              <a:pPr/>
              <a:t>7</a:t>
            </a:fld>
            <a:endParaRPr lang="en-US" dirty="0"/>
          </a:p>
        </p:txBody>
      </p:sp>
      <p:sp>
        <p:nvSpPr>
          <p:cNvPr id="5" name="Rounded Rectangle 4"/>
          <p:cNvSpPr/>
          <p:nvPr/>
        </p:nvSpPr>
        <p:spPr>
          <a:xfrm>
            <a:off x="2819400" y="2438400"/>
            <a:ext cx="3352800" cy="3886200"/>
          </a:xfrm>
          <a:prstGeom prst="roundRect">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3200400" y="2895600"/>
            <a:ext cx="2590800" cy="533400"/>
          </a:xfrm>
          <a:prstGeom prst="rect">
            <a:avLst/>
          </a:prstGeom>
          <a:solidFill>
            <a:srgbClr val="00B050">
              <a:alpha val="3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Hidden form field</a:t>
            </a:r>
            <a:endParaRPr lang="en-US" sz="2400" dirty="0">
              <a:solidFill>
                <a:schemeClr val="tx1"/>
              </a:solidFill>
            </a:endParaRPr>
          </a:p>
        </p:txBody>
      </p:sp>
      <p:sp>
        <p:nvSpPr>
          <p:cNvPr id="7" name="Rectangle 6"/>
          <p:cNvSpPr/>
          <p:nvPr/>
        </p:nvSpPr>
        <p:spPr>
          <a:xfrm>
            <a:off x="3200400" y="3725839"/>
            <a:ext cx="2590800" cy="533400"/>
          </a:xfrm>
          <a:prstGeom prst="rect">
            <a:avLst/>
          </a:prstGeom>
          <a:solidFill>
            <a:schemeClr val="accent4">
              <a:alpha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URL Rewriting</a:t>
            </a:r>
            <a:endParaRPr lang="en-US" sz="2400" dirty="0">
              <a:solidFill>
                <a:schemeClr val="tx1"/>
              </a:solidFill>
            </a:endParaRPr>
          </a:p>
        </p:txBody>
      </p:sp>
      <p:sp>
        <p:nvSpPr>
          <p:cNvPr id="8" name="Rectangle 7"/>
          <p:cNvSpPr/>
          <p:nvPr/>
        </p:nvSpPr>
        <p:spPr>
          <a:xfrm>
            <a:off x="3200400" y="4610100"/>
            <a:ext cx="2590800" cy="533400"/>
          </a:xfrm>
          <a:prstGeom prst="rect">
            <a:avLst/>
          </a:prstGeom>
          <a:solidFill>
            <a:schemeClr val="accent6">
              <a:alpha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Cookies</a:t>
            </a:r>
            <a:endParaRPr lang="en-US" sz="2400" dirty="0">
              <a:solidFill>
                <a:schemeClr val="tx1"/>
              </a:solidFill>
            </a:endParaRPr>
          </a:p>
        </p:txBody>
      </p:sp>
      <p:sp>
        <p:nvSpPr>
          <p:cNvPr id="9" name="Rectangle 8"/>
          <p:cNvSpPr/>
          <p:nvPr/>
        </p:nvSpPr>
        <p:spPr>
          <a:xfrm>
            <a:off x="3200400" y="5494361"/>
            <a:ext cx="2590800" cy="533400"/>
          </a:xfrm>
          <a:prstGeom prst="rect">
            <a:avLst/>
          </a:prstGeom>
          <a:solidFill>
            <a:schemeClr val="accent5">
              <a:alpha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err="1">
                <a:solidFill>
                  <a:schemeClr val="tx1"/>
                </a:solidFill>
              </a:rPr>
              <a:t>HttpSession</a:t>
            </a:r>
            <a:endParaRPr lang="en-US" sz="2400" dirty="0">
              <a:solidFill>
                <a:schemeClr val="tx1"/>
              </a:solidFill>
            </a:endParaRPr>
          </a:p>
        </p:txBody>
      </p:sp>
      <p:sp>
        <p:nvSpPr>
          <p:cNvPr id="10" name="TextBox 9"/>
          <p:cNvSpPr txBox="1"/>
          <p:nvPr/>
        </p:nvSpPr>
        <p:spPr>
          <a:xfrm rot="16200000">
            <a:off x="877409" y="4085772"/>
            <a:ext cx="3360761" cy="523220"/>
          </a:xfrm>
          <a:prstGeom prst="rect">
            <a:avLst/>
          </a:prstGeom>
          <a:noFill/>
        </p:spPr>
        <p:txBody>
          <a:bodyPr wrap="square" rtlCol="0">
            <a:spAutoFit/>
          </a:bodyPr>
          <a:lstStyle/>
          <a:p>
            <a:pPr algn="ctr"/>
            <a:r>
              <a:rPr lang="en-US" sz="2800" dirty="0"/>
              <a:t>Session Management</a:t>
            </a:r>
          </a:p>
        </p:txBody>
      </p:sp>
    </p:spTree>
    <p:extLst>
      <p:ext uri="{BB962C8B-B14F-4D97-AF65-F5344CB8AC3E}">
        <p14:creationId xmlns:p14="http://schemas.microsoft.com/office/powerpoint/2010/main" val="2482542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par>
                          <p:cTn id="21" fill="hold">
                            <p:stCondLst>
                              <p:cond delay="500"/>
                            </p:stCondLst>
                            <p:childTnLst>
                              <p:par>
                                <p:cTn id="22" presetID="2" presetClass="entr" presetSubtype="4" fill="hold" grpId="0" nodeType="afterEffect">
                                  <p:stCondLst>
                                    <p:cond delay="0"/>
                                  </p:stCondLst>
                                  <p:childTnLst>
                                    <p:set>
                                      <p:cBhvr>
                                        <p:cTn id="23" dur="1" fill="hold">
                                          <p:stCondLst>
                                            <p:cond delay="0"/>
                                          </p:stCondLst>
                                        </p:cTn>
                                        <p:tgtEl>
                                          <p:spTgt spid="7"/>
                                        </p:tgtEl>
                                        <p:attrNameLst>
                                          <p:attrName>style.visibility</p:attrName>
                                        </p:attrNameLst>
                                      </p:cBhvr>
                                      <p:to>
                                        <p:strVal val="visible"/>
                                      </p:to>
                                    </p:set>
                                    <p:anim calcmode="lin" valueType="num">
                                      <p:cBhvr additive="base">
                                        <p:cTn id="24" dur="500" fill="hold"/>
                                        <p:tgtEl>
                                          <p:spTgt spid="7"/>
                                        </p:tgtEl>
                                        <p:attrNameLst>
                                          <p:attrName>ppt_x</p:attrName>
                                        </p:attrNameLst>
                                      </p:cBhvr>
                                      <p:tavLst>
                                        <p:tav tm="0">
                                          <p:val>
                                            <p:strVal val="#ppt_x"/>
                                          </p:val>
                                        </p:tav>
                                        <p:tav tm="100000">
                                          <p:val>
                                            <p:strVal val="#ppt_x"/>
                                          </p:val>
                                        </p:tav>
                                      </p:tavLst>
                                    </p:anim>
                                    <p:anim calcmode="lin" valueType="num">
                                      <p:cBhvr additive="base">
                                        <p:cTn id="25" dur="500" fill="hold"/>
                                        <p:tgtEl>
                                          <p:spTgt spid="7"/>
                                        </p:tgtEl>
                                        <p:attrNameLst>
                                          <p:attrName>ppt_y</p:attrName>
                                        </p:attrNameLst>
                                      </p:cBhvr>
                                      <p:tavLst>
                                        <p:tav tm="0">
                                          <p:val>
                                            <p:strVal val="1+#ppt_h/2"/>
                                          </p:val>
                                        </p:tav>
                                        <p:tav tm="100000">
                                          <p:val>
                                            <p:strVal val="#ppt_y"/>
                                          </p:val>
                                        </p:tav>
                                      </p:tavLst>
                                    </p:anim>
                                  </p:childTnLst>
                                </p:cTn>
                              </p:par>
                            </p:childTnLst>
                          </p:cTn>
                        </p:par>
                        <p:par>
                          <p:cTn id="26" fill="hold">
                            <p:stCondLst>
                              <p:cond delay="1000"/>
                            </p:stCondLst>
                            <p:childTnLst>
                              <p:par>
                                <p:cTn id="27" presetID="2" presetClass="entr" presetSubtype="4" fill="hold" grpId="0" nodeType="afterEffect">
                                  <p:stCondLst>
                                    <p:cond delay="0"/>
                                  </p:stCondLst>
                                  <p:childTnLst>
                                    <p:set>
                                      <p:cBhvr>
                                        <p:cTn id="28" dur="1" fill="hold">
                                          <p:stCondLst>
                                            <p:cond delay="0"/>
                                          </p:stCondLst>
                                        </p:cTn>
                                        <p:tgtEl>
                                          <p:spTgt spid="8"/>
                                        </p:tgtEl>
                                        <p:attrNameLst>
                                          <p:attrName>style.visibility</p:attrName>
                                        </p:attrNameLst>
                                      </p:cBhvr>
                                      <p:to>
                                        <p:strVal val="visible"/>
                                      </p:to>
                                    </p:set>
                                    <p:anim calcmode="lin" valueType="num">
                                      <p:cBhvr additive="base">
                                        <p:cTn id="29" dur="500" fill="hold"/>
                                        <p:tgtEl>
                                          <p:spTgt spid="8"/>
                                        </p:tgtEl>
                                        <p:attrNameLst>
                                          <p:attrName>ppt_x</p:attrName>
                                        </p:attrNameLst>
                                      </p:cBhvr>
                                      <p:tavLst>
                                        <p:tav tm="0">
                                          <p:val>
                                            <p:strVal val="#ppt_x"/>
                                          </p:val>
                                        </p:tav>
                                        <p:tav tm="100000">
                                          <p:val>
                                            <p:strVal val="#ppt_x"/>
                                          </p:val>
                                        </p:tav>
                                      </p:tavLst>
                                    </p:anim>
                                    <p:anim calcmode="lin" valueType="num">
                                      <p:cBhvr additive="base">
                                        <p:cTn id="30" dur="500" fill="hold"/>
                                        <p:tgtEl>
                                          <p:spTgt spid="8"/>
                                        </p:tgtEl>
                                        <p:attrNameLst>
                                          <p:attrName>ppt_y</p:attrName>
                                        </p:attrNameLst>
                                      </p:cBhvr>
                                      <p:tavLst>
                                        <p:tav tm="0">
                                          <p:val>
                                            <p:strVal val="1+#ppt_h/2"/>
                                          </p:val>
                                        </p:tav>
                                        <p:tav tm="100000">
                                          <p:val>
                                            <p:strVal val="#ppt_y"/>
                                          </p:val>
                                        </p:tav>
                                      </p:tavLst>
                                    </p:anim>
                                  </p:childTnLst>
                                </p:cTn>
                              </p:par>
                            </p:childTnLst>
                          </p:cTn>
                        </p:par>
                        <p:par>
                          <p:cTn id="31" fill="hold">
                            <p:stCondLst>
                              <p:cond delay="1500"/>
                            </p:stCondLst>
                            <p:childTnLst>
                              <p:par>
                                <p:cTn id="32" presetID="2" presetClass="entr" presetSubtype="4" fill="hold" grpId="0" nodeType="afterEffect">
                                  <p:stCondLst>
                                    <p:cond delay="0"/>
                                  </p:stCondLst>
                                  <p:childTnLst>
                                    <p:set>
                                      <p:cBhvr>
                                        <p:cTn id="33" dur="1" fill="hold">
                                          <p:stCondLst>
                                            <p:cond delay="0"/>
                                          </p:stCondLst>
                                        </p:cTn>
                                        <p:tgtEl>
                                          <p:spTgt spid="9"/>
                                        </p:tgtEl>
                                        <p:attrNameLst>
                                          <p:attrName>style.visibility</p:attrName>
                                        </p:attrNameLst>
                                      </p:cBhvr>
                                      <p:to>
                                        <p:strVal val="visible"/>
                                      </p:to>
                                    </p:set>
                                    <p:anim calcmode="lin" valueType="num">
                                      <p:cBhvr additive="base">
                                        <p:cTn id="34" dur="500" fill="hold"/>
                                        <p:tgtEl>
                                          <p:spTgt spid="9"/>
                                        </p:tgtEl>
                                        <p:attrNameLst>
                                          <p:attrName>ppt_x</p:attrName>
                                        </p:attrNameLst>
                                      </p:cBhvr>
                                      <p:tavLst>
                                        <p:tav tm="0">
                                          <p:val>
                                            <p:strVal val="#ppt_x"/>
                                          </p:val>
                                        </p:tav>
                                        <p:tav tm="100000">
                                          <p:val>
                                            <p:strVal val="#ppt_x"/>
                                          </p:val>
                                        </p:tav>
                                      </p:tavLst>
                                    </p:anim>
                                    <p:anim calcmode="lin" valueType="num">
                                      <p:cBhvr additive="base">
                                        <p:cTn id="35"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animBg="1"/>
      <p:bldP spid="6" grpId="0" animBg="1"/>
      <p:bldP spid="7" grpId="0" animBg="1"/>
      <p:bldP spid="8" grpId="0" animBg="1"/>
      <p:bldP spid="9" grpId="0" animBg="1"/>
      <p:bldP spid="10"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Filter</a:t>
            </a:r>
          </a:p>
        </p:txBody>
      </p:sp>
      <p:sp>
        <p:nvSpPr>
          <p:cNvPr id="3" name="Content Placeholder 2"/>
          <p:cNvSpPr>
            <a:spLocks noGrp="1"/>
          </p:cNvSpPr>
          <p:nvPr>
            <p:ph idx="1"/>
          </p:nvPr>
        </p:nvSpPr>
        <p:spPr/>
        <p:txBody>
          <a:bodyPr/>
          <a:lstStyle/>
          <a:p>
            <a:pPr marL="0" indent="0">
              <a:buNone/>
            </a:pPr>
            <a:r>
              <a:rPr lang="en-US" dirty="0"/>
              <a:t>Usage of Filter</a:t>
            </a:r>
          </a:p>
          <a:p>
            <a:r>
              <a:rPr lang="en-US" dirty="0"/>
              <a:t>Recording all incoming requests</a:t>
            </a:r>
          </a:p>
          <a:p>
            <a:r>
              <a:rPr lang="en-US" dirty="0"/>
              <a:t>Logs the IP addresses of the computers from which the requests originate</a:t>
            </a:r>
          </a:p>
          <a:p>
            <a:r>
              <a:rPr lang="en-US" dirty="0"/>
              <a:t>Conversion</a:t>
            </a:r>
          </a:p>
          <a:p>
            <a:r>
              <a:rPr lang="en-US" dirty="0"/>
              <a:t>Data compression</a:t>
            </a:r>
          </a:p>
          <a:p>
            <a:r>
              <a:rPr lang="en-US" dirty="0"/>
              <a:t>Encryption and Decryption</a:t>
            </a:r>
          </a:p>
          <a:p>
            <a:r>
              <a:rPr lang="en-US" dirty="0"/>
              <a:t>Input validation etc.</a:t>
            </a:r>
          </a:p>
          <a:p>
            <a:endParaRPr lang="en-US" dirty="0"/>
          </a:p>
        </p:txBody>
      </p:sp>
      <p:sp>
        <p:nvSpPr>
          <p:cNvPr id="4" name="Slide Number Placeholder 3"/>
          <p:cNvSpPr>
            <a:spLocks noGrp="1"/>
          </p:cNvSpPr>
          <p:nvPr>
            <p:ph type="sldNum" sz="quarter" idx="12"/>
          </p:nvPr>
        </p:nvSpPr>
        <p:spPr/>
        <p:txBody>
          <a:bodyPr/>
          <a:lstStyle/>
          <a:p>
            <a:fld id="{5EA8BEFB-AE5B-48F9-BBAD-B489CDE48C80}" type="slidenum">
              <a:rPr lang="en-US" smtClean="0"/>
              <a:pPr/>
              <a:t>70</a:t>
            </a:fld>
            <a:endParaRPr lang="en-US" dirty="0"/>
          </a:p>
        </p:txBody>
      </p:sp>
    </p:spTree>
    <p:extLst>
      <p:ext uri="{BB962C8B-B14F-4D97-AF65-F5344CB8AC3E}">
        <p14:creationId xmlns:p14="http://schemas.microsoft.com/office/powerpoint/2010/main" val="2044731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Filter</a:t>
            </a:r>
          </a:p>
        </p:txBody>
      </p:sp>
      <p:pic>
        <p:nvPicPr>
          <p:cNvPr id="5" name="ServletFilter">
            <a:hlinkClick r:id="" action="ppaction://media"/>
          </p:cNvPr>
          <p:cNvPicPr>
            <a:picLocks noGrp="1" noChangeAspect="1"/>
          </p:cNvPicPr>
          <p:nvPr>
            <p:ph idx="1"/>
            <a:videoFile r:link="rId1"/>
            <p:extLst>
              <p:ext uri="{DAA4B4D4-6D71-4841-9C94-3DE7FCFB9230}">
                <p14:media xmlns:p14="http://schemas.microsoft.com/office/powerpoint/2010/main" r:embed="rId2">
                  <p14:trim st="31442" end="11501.3333"/>
                </p14:media>
              </p:ext>
            </p:extLst>
          </p:nvPr>
        </p:nvPicPr>
        <p:blipFill>
          <a:blip r:embed="rId4"/>
          <a:stretch>
            <a:fillRect/>
          </a:stretch>
        </p:blipFill>
        <p:spPr>
          <a:xfrm>
            <a:off x="190500" y="1066800"/>
            <a:ext cx="8763000" cy="4929187"/>
          </a:xfrm>
        </p:spPr>
      </p:pic>
      <p:sp>
        <p:nvSpPr>
          <p:cNvPr id="4" name="Slide Number Placeholder 3"/>
          <p:cNvSpPr>
            <a:spLocks noGrp="1"/>
          </p:cNvSpPr>
          <p:nvPr>
            <p:ph type="sldNum" sz="quarter" idx="12"/>
          </p:nvPr>
        </p:nvSpPr>
        <p:spPr/>
        <p:txBody>
          <a:bodyPr/>
          <a:lstStyle/>
          <a:p>
            <a:fld id="{5EA8BEFB-AE5B-48F9-BBAD-B489CDE48C80}" type="slidenum">
              <a:rPr lang="en-US" smtClean="0"/>
              <a:pPr/>
              <a:t>71</a:t>
            </a:fld>
            <a:endParaRPr lang="en-US" dirty="0"/>
          </a:p>
        </p:txBody>
      </p:sp>
    </p:spTree>
    <p:extLst>
      <p:ext uri="{BB962C8B-B14F-4D97-AF65-F5344CB8AC3E}">
        <p14:creationId xmlns:p14="http://schemas.microsoft.com/office/powerpoint/2010/main" val="231390591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Filter API</a:t>
            </a:r>
          </a:p>
        </p:txBody>
      </p:sp>
      <p:sp>
        <p:nvSpPr>
          <p:cNvPr id="3" name="Content Placeholder 2"/>
          <p:cNvSpPr>
            <a:spLocks noGrp="1"/>
          </p:cNvSpPr>
          <p:nvPr>
            <p:ph idx="1"/>
          </p:nvPr>
        </p:nvSpPr>
        <p:spPr/>
        <p:txBody>
          <a:bodyPr/>
          <a:lstStyle/>
          <a:p>
            <a:pPr marL="0" indent="0">
              <a:buNone/>
            </a:pPr>
            <a:r>
              <a:rPr lang="en-US" dirty="0"/>
              <a:t>The </a:t>
            </a:r>
            <a:r>
              <a:rPr lang="en-US" dirty="0" err="1"/>
              <a:t>javax.servlet</a:t>
            </a:r>
            <a:r>
              <a:rPr lang="en-US" dirty="0"/>
              <a:t> package contains the three interfaces of Filter API.</a:t>
            </a:r>
          </a:p>
          <a:p>
            <a:pPr marL="457200" indent="-457200">
              <a:buFont typeface="+mj-lt"/>
              <a:buAutoNum type="arabicPeriod"/>
            </a:pPr>
            <a:r>
              <a:rPr lang="en-US" dirty="0"/>
              <a:t>Filter</a:t>
            </a:r>
          </a:p>
          <a:p>
            <a:pPr marL="457200" indent="-457200">
              <a:buFont typeface="+mj-lt"/>
              <a:buAutoNum type="arabicPeriod"/>
            </a:pPr>
            <a:r>
              <a:rPr lang="en-US" dirty="0" err="1"/>
              <a:t>FilterChain</a:t>
            </a:r>
            <a:endParaRPr lang="en-US" dirty="0"/>
          </a:p>
          <a:p>
            <a:pPr marL="457200" indent="-457200">
              <a:buFont typeface="+mj-lt"/>
              <a:buAutoNum type="arabicPeriod"/>
            </a:pPr>
            <a:r>
              <a:rPr lang="en-US" dirty="0" err="1"/>
              <a:t>FilterConfig</a:t>
            </a:r>
            <a:endParaRPr lang="en-US" dirty="0"/>
          </a:p>
          <a:p>
            <a:endParaRPr lang="en-US" dirty="0"/>
          </a:p>
        </p:txBody>
      </p:sp>
      <p:sp>
        <p:nvSpPr>
          <p:cNvPr id="4" name="Slide Number Placeholder 3"/>
          <p:cNvSpPr>
            <a:spLocks noGrp="1"/>
          </p:cNvSpPr>
          <p:nvPr>
            <p:ph type="sldNum" sz="quarter" idx="12"/>
          </p:nvPr>
        </p:nvSpPr>
        <p:spPr/>
        <p:txBody>
          <a:bodyPr/>
          <a:lstStyle/>
          <a:p>
            <a:fld id="{5EA8BEFB-AE5B-48F9-BBAD-B489CDE48C80}" type="slidenum">
              <a:rPr lang="en-US" smtClean="0"/>
              <a:pPr/>
              <a:t>72</a:t>
            </a:fld>
            <a:endParaRPr lang="en-US" dirty="0"/>
          </a:p>
        </p:txBody>
      </p:sp>
    </p:spTree>
    <p:extLst>
      <p:ext uri="{BB962C8B-B14F-4D97-AF65-F5344CB8AC3E}">
        <p14:creationId xmlns:p14="http://schemas.microsoft.com/office/powerpoint/2010/main" val="3409348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Filter Interface</a:t>
            </a:r>
          </a:p>
        </p:txBody>
      </p:sp>
      <p:sp>
        <p:nvSpPr>
          <p:cNvPr id="3" name="Content Placeholder 2"/>
          <p:cNvSpPr>
            <a:spLocks noGrp="1"/>
          </p:cNvSpPr>
          <p:nvPr>
            <p:ph idx="1"/>
          </p:nvPr>
        </p:nvSpPr>
        <p:spPr/>
        <p:txBody>
          <a:bodyPr/>
          <a:lstStyle/>
          <a:p>
            <a:r>
              <a:rPr lang="en-US" dirty="0"/>
              <a:t>For creating any filter, you must implement the Filter interface. </a:t>
            </a:r>
          </a:p>
          <a:p>
            <a:r>
              <a:rPr lang="en-US" dirty="0"/>
              <a:t>Filter interface provides the life cycle methods for a filter.</a:t>
            </a:r>
          </a:p>
          <a:p>
            <a:pPr marL="0" indent="0">
              <a:buNone/>
            </a:pPr>
            <a:r>
              <a:rPr lang="en-US" i="1" dirty="0"/>
              <a:t>Method</a:t>
            </a:r>
          </a:p>
          <a:p>
            <a:pPr marL="0" indent="0">
              <a:buNone/>
            </a:pPr>
            <a:endParaRPr lang="en-US" dirty="0"/>
          </a:p>
          <a:p>
            <a:pPr marL="0" indent="0">
              <a:buNone/>
            </a:pPr>
            <a:endParaRPr lang="en-US" dirty="0"/>
          </a:p>
        </p:txBody>
      </p:sp>
      <p:sp>
        <p:nvSpPr>
          <p:cNvPr id="4" name="Slide Number Placeholder 3"/>
          <p:cNvSpPr>
            <a:spLocks noGrp="1"/>
          </p:cNvSpPr>
          <p:nvPr>
            <p:ph type="sldNum" sz="quarter" idx="12"/>
          </p:nvPr>
        </p:nvSpPr>
        <p:spPr/>
        <p:txBody>
          <a:bodyPr/>
          <a:lstStyle/>
          <a:p>
            <a:fld id="{5EA8BEFB-AE5B-48F9-BBAD-B489CDE48C80}" type="slidenum">
              <a:rPr lang="en-US" smtClean="0"/>
              <a:pPr/>
              <a:t>73</a:t>
            </a:fld>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2654790809"/>
              </p:ext>
            </p:extLst>
          </p:nvPr>
        </p:nvGraphicFramePr>
        <p:xfrm>
          <a:off x="304800" y="2514600"/>
          <a:ext cx="8610600" cy="643890"/>
        </p:xfrm>
        <a:graphic>
          <a:graphicData uri="http://schemas.openxmlformats.org/drawingml/2006/table">
            <a:tbl>
              <a:tblPr>
                <a:tableStyleId>{5940675A-B579-460E-94D1-54222C63F5DA}</a:tableStyleId>
              </a:tblPr>
              <a:tblGrid>
                <a:gridCol w="3352800">
                  <a:extLst>
                    <a:ext uri="{9D8B030D-6E8A-4147-A177-3AD203B41FA5}">
                      <a16:colId xmlns:a16="http://schemas.microsoft.com/office/drawing/2014/main" val="20000"/>
                    </a:ext>
                  </a:extLst>
                </a:gridCol>
                <a:gridCol w="5257800">
                  <a:extLst>
                    <a:ext uri="{9D8B030D-6E8A-4147-A177-3AD203B41FA5}">
                      <a16:colId xmlns:a16="http://schemas.microsoft.com/office/drawing/2014/main" val="20001"/>
                    </a:ext>
                  </a:extLst>
                </a:gridCol>
              </a:tblGrid>
              <a:tr h="0">
                <a:tc>
                  <a:txBody>
                    <a:bodyPr/>
                    <a:lstStyle/>
                    <a:p>
                      <a:pPr algn="just" fontAlgn="t"/>
                      <a:r>
                        <a:rPr lang="en-US" dirty="0">
                          <a:effectLst/>
                        </a:rPr>
                        <a:t>void </a:t>
                      </a:r>
                      <a:r>
                        <a:rPr lang="en-US" b="1" dirty="0" err="1">
                          <a:effectLst/>
                        </a:rPr>
                        <a:t>init</a:t>
                      </a:r>
                      <a:r>
                        <a:rPr lang="en-US" dirty="0">
                          <a:effectLst/>
                        </a:rPr>
                        <a:t>(</a:t>
                      </a:r>
                      <a:r>
                        <a:rPr lang="en-US" dirty="0" err="1">
                          <a:effectLst/>
                        </a:rPr>
                        <a:t>FilterConfig</a:t>
                      </a:r>
                      <a:r>
                        <a:rPr lang="en-US" dirty="0">
                          <a:effectLst/>
                        </a:rPr>
                        <a:t> </a:t>
                      </a:r>
                      <a:r>
                        <a:rPr lang="en-US" dirty="0" err="1">
                          <a:effectLst/>
                        </a:rPr>
                        <a:t>config</a:t>
                      </a:r>
                      <a:r>
                        <a:rPr lang="en-US" dirty="0">
                          <a:effectLst/>
                        </a:rPr>
                        <a:t>)</a:t>
                      </a:r>
                      <a:endParaRPr lang="en-US" b="0" i="0" dirty="0">
                        <a:solidFill>
                          <a:srgbClr val="000000"/>
                        </a:solidFill>
                        <a:effectLst/>
                        <a:latin typeface="verdana" panose="020B0604030504040204" pitchFamily="34" charset="0"/>
                      </a:endParaRPr>
                    </a:p>
                  </a:txBody>
                  <a:tcPr marL="47625" marR="47625" marT="47625" marB="47625"/>
                </a:tc>
                <a:tc>
                  <a:txBody>
                    <a:bodyPr/>
                    <a:lstStyle/>
                    <a:p>
                      <a:pPr algn="just" fontAlgn="t"/>
                      <a:r>
                        <a:rPr lang="en-US" dirty="0" err="1">
                          <a:effectLst/>
                        </a:rPr>
                        <a:t>init</a:t>
                      </a:r>
                      <a:r>
                        <a:rPr lang="en-US" dirty="0">
                          <a:effectLst/>
                        </a:rPr>
                        <a:t>() method is invoked only once. It is used to initialize the filter.</a:t>
                      </a:r>
                      <a:endParaRPr lang="en-US" b="0" i="0" dirty="0">
                        <a:solidFill>
                          <a:srgbClr val="000000"/>
                        </a:solidFill>
                        <a:effectLst/>
                        <a:latin typeface="verdana" panose="020B0604030504040204" pitchFamily="34" charset="0"/>
                      </a:endParaRPr>
                    </a:p>
                  </a:txBody>
                  <a:tcPr marL="47625" marR="47625" marT="47625" marB="47625"/>
                </a:tc>
                <a:extLst>
                  <a:ext uri="{0D108BD9-81ED-4DB2-BD59-A6C34878D82A}">
                    <a16:rowId xmlns:a16="http://schemas.microsoft.com/office/drawing/2014/main" val="10000"/>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2681027849"/>
              </p:ext>
            </p:extLst>
          </p:nvPr>
        </p:nvGraphicFramePr>
        <p:xfrm>
          <a:off x="304800" y="4351020"/>
          <a:ext cx="8610600" cy="643890"/>
        </p:xfrm>
        <a:graphic>
          <a:graphicData uri="http://schemas.openxmlformats.org/drawingml/2006/table">
            <a:tbl>
              <a:tblPr>
                <a:tableStyleId>{5940675A-B579-460E-94D1-54222C63F5DA}</a:tableStyleId>
              </a:tblPr>
              <a:tblGrid>
                <a:gridCol w="3352800">
                  <a:extLst>
                    <a:ext uri="{9D8B030D-6E8A-4147-A177-3AD203B41FA5}">
                      <a16:colId xmlns:a16="http://schemas.microsoft.com/office/drawing/2014/main" val="20000"/>
                    </a:ext>
                  </a:extLst>
                </a:gridCol>
                <a:gridCol w="5257800">
                  <a:extLst>
                    <a:ext uri="{9D8B030D-6E8A-4147-A177-3AD203B41FA5}">
                      <a16:colId xmlns:a16="http://schemas.microsoft.com/office/drawing/2014/main" val="20001"/>
                    </a:ext>
                  </a:extLst>
                </a:gridCol>
              </a:tblGrid>
              <a:tr h="0">
                <a:tc>
                  <a:txBody>
                    <a:bodyPr/>
                    <a:lstStyle/>
                    <a:p>
                      <a:pPr algn="just" fontAlgn="t"/>
                      <a:r>
                        <a:rPr lang="en-US" sz="1800" kern="1200" dirty="0">
                          <a:solidFill>
                            <a:schemeClr val="tx1"/>
                          </a:solidFill>
                          <a:effectLst/>
                          <a:latin typeface="+mn-lt"/>
                          <a:ea typeface="+mn-ea"/>
                          <a:cs typeface="+mn-cs"/>
                        </a:rPr>
                        <a:t>void </a:t>
                      </a:r>
                      <a:r>
                        <a:rPr lang="en-US" sz="1800" b="1" kern="1200" dirty="0">
                          <a:solidFill>
                            <a:schemeClr val="tx1"/>
                          </a:solidFill>
                          <a:effectLst/>
                          <a:latin typeface="+mn-lt"/>
                          <a:ea typeface="+mn-ea"/>
                          <a:cs typeface="+mn-cs"/>
                        </a:rPr>
                        <a:t>destroy</a:t>
                      </a:r>
                      <a:r>
                        <a:rPr lang="en-US" sz="1800" kern="1200" dirty="0">
                          <a:solidFill>
                            <a:schemeClr val="tx1"/>
                          </a:solidFill>
                          <a:effectLst/>
                          <a:latin typeface="+mn-lt"/>
                          <a:ea typeface="+mn-ea"/>
                          <a:cs typeface="+mn-cs"/>
                        </a:rPr>
                        <a:t>()</a:t>
                      </a:r>
                    </a:p>
                  </a:txBody>
                  <a:tcPr marL="47625" marR="47625" marT="47625" marB="47625"/>
                </a:tc>
                <a:tc>
                  <a:txBody>
                    <a:bodyPr/>
                    <a:lstStyle/>
                    <a:p>
                      <a:pPr algn="just" fontAlgn="t"/>
                      <a:r>
                        <a:rPr lang="en-US" sz="1800" kern="1200" dirty="0">
                          <a:solidFill>
                            <a:schemeClr val="tx1"/>
                          </a:solidFill>
                          <a:effectLst/>
                          <a:latin typeface="+mn-lt"/>
                          <a:ea typeface="+mn-ea"/>
                          <a:cs typeface="+mn-cs"/>
                        </a:rPr>
                        <a:t>This is invoked only once when filter is taken out of the service.</a:t>
                      </a:r>
                    </a:p>
                  </a:txBody>
                  <a:tcPr marL="47625" marR="47625" marT="47625" marB="47625"/>
                </a:tc>
                <a:extLst>
                  <a:ext uri="{0D108BD9-81ED-4DB2-BD59-A6C34878D82A}">
                    <a16:rowId xmlns:a16="http://schemas.microsoft.com/office/drawing/2014/main" val="10000"/>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712965829"/>
              </p:ext>
            </p:extLst>
          </p:nvPr>
        </p:nvGraphicFramePr>
        <p:xfrm>
          <a:off x="304800" y="3158490"/>
          <a:ext cx="8610600" cy="1192530"/>
        </p:xfrm>
        <a:graphic>
          <a:graphicData uri="http://schemas.openxmlformats.org/drawingml/2006/table">
            <a:tbl>
              <a:tblPr>
                <a:tableStyleId>{5940675A-B579-460E-94D1-54222C63F5DA}</a:tableStyleId>
              </a:tblPr>
              <a:tblGrid>
                <a:gridCol w="3352800">
                  <a:extLst>
                    <a:ext uri="{9D8B030D-6E8A-4147-A177-3AD203B41FA5}">
                      <a16:colId xmlns:a16="http://schemas.microsoft.com/office/drawing/2014/main" val="20000"/>
                    </a:ext>
                  </a:extLst>
                </a:gridCol>
                <a:gridCol w="5257800">
                  <a:extLst>
                    <a:ext uri="{9D8B030D-6E8A-4147-A177-3AD203B41FA5}">
                      <a16:colId xmlns:a16="http://schemas.microsoft.com/office/drawing/2014/main" val="20001"/>
                    </a:ext>
                  </a:extLst>
                </a:gridCol>
              </a:tblGrid>
              <a:tr h="0">
                <a:tc>
                  <a:txBody>
                    <a:bodyPr/>
                    <a:lstStyle/>
                    <a:p>
                      <a:pPr algn="l" fontAlgn="t"/>
                      <a:r>
                        <a:rPr lang="en-US" sz="1800" kern="1200" dirty="0">
                          <a:solidFill>
                            <a:schemeClr val="tx1"/>
                          </a:solidFill>
                          <a:effectLst/>
                          <a:latin typeface="+mn-lt"/>
                          <a:ea typeface="+mn-ea"/>
                          <a:cs typeface="+mn-cs"/>
                        </a:rPr>
                        <a:t>void </a:t>
                      </a:r>
                      <a:r>
                        <a:rPr lang="en-US" sz="1800" b="1" kern="1200" dirty="0" err="1">
                          <a:solidFill>
                            <a:schemeClr val="tx1"/>
                          </a:solidFill>
                          <a:effectLst/>
                          <a:latin typeface="+mn-lt"/>
                          <a:ea typeface="+mn-ea"/>
                          <a:cs typeface="+mn-cs"/>
                        </a:rPr>
                        <a:t>doFilter</a:t>
                      </a:r>
                      <a:r>
                        <a:rPr lang="en-US" sz="1800" kern="1200" dirty="0">
                          <a:solidFill>
                            <a:schemeClr val="tx1"/>
                          </a:solidFill>
                          <a:effectLst/>
                          <a:latin typeface="+mn-lt"/>
                          <a:ea typeface="+mn-ea"/>
                          <a:cs typeface="+mn-cs"/>
                        </a:rPr>
                        <a:t> </a:t>
                      </a:r>
                    </a:p>
                    <a:p>
                      <a:pPr algn="l" fontAlgn="t"/>
                      <a:r>
                        <a:rPr lang="en-US" sz="1800" kern="1200" dirty="0">
                          <a:solidFill>
                            <a:schemeClr val="tx1"/>
                          </a:solidFill>
                          <a:effectLst/>
                          <a:latin typeface="+mn-lt"/>
                          <a:ea typeface="+mn-ea"/>
                          <a:cs typeface="+mn-cs"/>
                        </a:rPr>
                        <a:t>(</a:t>
                      </a:r>
                      <a:r>
                        <a:rPr lang="en-US" sz="1800" kern="1200" dirty="0" err="1">
                          <a:solidFill>
                            <a:schemeClr val="tx1"/>
                          </a:solidFill>
                          <a:effectLst/>
                          <a:latin typeface="+mn-lt"/>
                          <a:ea typeface="+mn-ea"/>
                          <a:cs typeface="+mn-cs"/>
                        </a:rPr>
                        <a:t>HttpServletRequest</a:t>
                      </a:r>
                      <a:r>
                        <a:rPr lang="en-US" sz="1800" kern="1200" baseline="0" dirty="0">
                          <a:solidFill>
                            <a:schemeClr val="tx1"/>
                          </a:solidFill>
                          <a:effectLst/>
                          <a:latin typeface="+mn-lt"/>
                          <a:ea typeface="+mn-ea"/>
                          <a:cs typeface="+mn-cs"/>
                        </a:rPr>
                        <a:t> req</a:t>
                      </a:r>
                      <a:r>
                        <a:rPr lang="en-US" sz="1800" kern="1200" dirty="0">
                          <a:solidFill>
                            <a:schemeClr val="tx1"/>
                          </a:solidFill>
                          <a:effectLst/>
                          <a:latin typeface="+mn-lt"/>
                          <a:ea typeface="+mn-ea"/>
                          <a:cs typeface="+mn-cs"/>
                        </a:rPr>
                        <a:t>uest, </a:t>
                      </a:r>
                      <a:r>
                        <a:rPr lang="en-US" sz="1800" kern="1200" dirty="0" err="1">
                          <a:solidFill>
                            <a:schemeClr val="tx1"/>
                          </a:solidFill>
                          <a:effectLst/>
                          <a:latin typeface="+mn-lt"/>
                          <a:ea typeface="+mn-ea"/>
                          <a:cs typeface="+mn-cs"/>
                        </a:rPr>
                        <a:t>HttpServletResponse</a:t>
                      </a:r>
                      <a:r>
                        <a:rPr lang="en-US" sz="1800" kern="1200" dirty="0">
                          <a:solidFill>
                            <a:schemeClr val="tx1"/>
                          </a:solidFill>
                          <a:effectLst/>
                          <a:latin typeface="+mn-lt"/>
                          <a:ea typeface="+mn-ea"/>
                          <a:cs typeface="+mn-cs"/>
                        </a:rPr>
                        <a:t> response, </a:t>
                      </a:r>
                      <a:r>
                        <a:rPr lang="en-US" sz="1800" kern="1200" dirty="0" err="1">
                          <a:solidFill>
                            <a:schemeClr val="tx1"/>
                          </a:solidFill>
                          <a:effectLst/>
                          <a:latin typeface="+mn-lt"/>
                          <a:ea typeface="+mn-ea"/>
                          <a:cs typeface="+mn-cs"/>
                        </a:rPr>
                        <a:t>FilterChain</a:t>
                      </a:r>
                      <a:r>
                        <a:rPr lang="en-US" sz="1800" kern="1200" dirty="0">
                          <a:solidFill>
                            <a:schemeClr val="tx1"/>
                          </a:solidFill>
                          <a:effectLst/>
                          <a:latin typeface="+mn-lt"/>
                          <a:ea typeface="+mn-ea"/>
                          <a:cs typeface="+mn-cs"/>
                        </a:rPr>
                        <a:t> chain)</a:t>
                      </a:r>
                    </a:p>
                  </a:txBody>
                  <a:tcPr marL="47625" marR="47625" marT="47625" marB="47625"/>
                </a:tc>
                <a:tc>
                  <a:txBody>
                    <a:bodyPr/>
                    <a:lstStyle/>
                    <a:p>
                      <a:pPr algn="l" fontAlgn="t"/>
                      <a:r>
                        <a:rPr lang="en-US" sz="1800" kern="1200" dirty="0" err="1">
                          <a:solidFill>
                            <a:schemeClr val="tx1"/>
                          </a:solidFill>
                          <a:effectLst/>
                          <a:latin typeface="+mn-lt"/>
                          <a:ea typeface="+mn-ea"/>
                          <a:cs typeface="+mn-cs"/>
                        </a:rPr>
                        <a:t>doFilter</a:t>
                      </a:r>
                      <a:r>
                        <a:rPr lang="en-US" sz="1800" kern="1200" dirty="0">
                          <a:solidFill>
                            <a:schemeClr val="tx1"/>
                          </a:solidFill>
                          <a:effectLst/>
                          <a:latin typeface="+mn-lt"/>
                          <a:ea typeface="+mn-ea"/>
                          <a:cs typeface="+mn-cs"/>
                        </a:rPr>
                        <a:t>() method is invoked every time when user request to any resource, to which the filter is </a:t>
                      </a:r>
                      <a:r>
                        <a:rPr lang="en-US" sz="1800" kern="1200" dirty="0" err="1">
                          <a:solidFill>
                            <a:schemeClr val="tx1"/>
                          </a:solidFill>
                          <a:effectLst/>
                          <a:latin typeface="+mn-lt"/>
                          <a:ea typeface="+mn-ea"/>
                          <a:cs typeface="+mn-cs"/>
                        </a:rPr>
                        <a:t>mapped.It</a:t>
                      </a:r>
                      <a:r>
                        <a:rPr lang="en-US" sz="1800" kern="1200" dirty="0">
                          <a:solidFill>
                            <a:schemeClr val="tx1"/>
                          </a:solidFill>
                          <a:effectLst/>
                          <a:latin typeface="+mn-lt"/>
                          <a:ea typeface="+mn-ea"/>
                          <a:cs typeface="+mn-cs"/>
                        </a:rPr>
                        <a:t> is used to perform filtering tasks.</a:t>
                      </a:r>
                    </a:p>
                  </a:txBody>
                  <a:tcPr marL="47625" marR="47625" marT="47625" marB="47625"/>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853989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Filter Interface</a:t>
            </a:r>
          </a:p>
        </p:txBody>
      </p:sp>
      <p:sp>
        <p:nvSpPr>
          <p:cNvPr id="3" name="Content Placeholder 2"/>
          <p:cNvSpPr>
            <a:spLocks noGrp="1"/>
          </p:cNvSpPr>
          <p:nvPr>
            <p:ph idx="1"/>
          </p:nvPr>
        </p:nvSpPr>
        <p:spPr/>
        <p:txBody>
          <a:bodyPr>
            <a:normAutofit/>
          </a:bodyPr>
          <a:lstStyle/>
          <a:p>
            <a:pPr marL="0" indent="0">
              <a:buNone/>
            </a:pPr>
            <a:r>
              <a:rPr lang="en-US" sz="2000" b="1" i="1" dirty="0">
                <a:latin typeface="+mn-lt"/>
                <a:cs typeface="Courier New" panose="02070309020205020404" pitchFamily="49" charset="0"/>
              </a:rPr>
              <a:t>Example</a:t>
            </a:r>
          </a:p>
          <a:p>
            <a:pPr marL="0" indent="0">
              <a:buNone/>
            </a:pPr>
            <a:r>
              <a:rPr lang="en-US" sz="2000" b="1" dirty="0">
                <a:solidFill>
                  <a:srgbClr val="130BB5"/>
                </a:solidFill>
                <a:latin typeface="Courier New" panose="02070309020205020404" pitchFamily="49" charset="0"/>
                <a:cs typeface="Courier New" panose="02070309020205020404" pitchFamily="49" charset="0"/>
              </a:rPr>
              <a:t>public void</a:t>
            </a:r>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init</a:t>
            </a:r>
            <a:r>
              <a:rPr lang="en-US" sz="2000" b="1" dirty="0">
                <a:latin typeface="Courier New" panose="02070309020205020404" pitchFamily="49" charset="0"/>
                <a:cs typeface="Courier New" panose="02070309020205020404" pitchFamily="49" charset="0"/>
              </a:rPr>
              <a:t>(</a:t>
            </a:r>
            <a:r>
              <a:rPr lang="en-US" sz="2000" b="1" dirty="0" err="1">
                <a:latin typeface="Courier New" panose="02070309020205020404" pitchFamily="49" charset="0"/>
                <a:cs typeface="Courier New" panose="02070309020205020404" pitchFamily="49" charset="0"/>
              </a:rPr>
              <a:t>FilterConfig</a:t>
            </a:r>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config</a:t>
            </a:r>
            <a:r>
              <a:rPr lang="en-US" sz="2000" b="1" dirty="0">
                <a:latin typeface="Courier New" panose="02070309020205020404" pitchFamily="49" charset="0"/>
                <a:cs typeface="Courier New" panose="02070309020205020404" pitchFamily="49" charset="0"/>
              </a:rPr>
              <a:t>) </a:t>
            </a:r>
          </a:p>
          <a:p>
            <a:pPr marL="0" indent="0">
              <a:buNone/>
            </a:pPr>
            <a:r>
              <a:rPr lang="en-US" sz="2000" b="1" dirty="0">
                <a:latin typeface="Courier New" panose="02070309020205020404" pitchFamily="49" charset="0"/>
                <a:cs typeface="Courier New" panose="02070309020205020404" pitchFamily="49" charset="0"/>
              </a:rPr>
              <a:t>			</a:t>
            </a:r>
            <a:r>
              <a:rPr lang="en-US" sz="2000" b="1" dirty="0">
                <a:solidFill>
                  <a:srgbClr val="130BB5"/>
                </a:solidFill>
                <a:latin typeface="Courier New" panose="02070309020205020404" pitchFamily="49" charset="0"/>
                <a:cs typeface="Courier New" panose="02070309020205020404" pitchFamily="49" charset="0"/>
              </a:rPr>
              <a:t>throws</a:t>
            </a:r>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ServletException</a:t>
            </a:r>
            <a:r>
              <a:rPr lang="en-US" sz="2000" b="1" dirty="0">
                <a:latin typeface="Courier New" panose="02070309020205020404" pitchFamily="49" charset="0"/>
                <a:cs typeface="Courier New" panose="02070309020205020404" pitchFamily="49" charset="0"/>
              </a:rPr>
              <a:t> {…}  </a:t>
            </a:r>
          </a:p>
          <a:p>
            <a:pPr marL="0" indent="0">
              <a:buNone/>
            </a:pPr>
            <a:r>
              <a:rPr lang="en-US" sz="2000" b="1" dirty="0">
                <a:latin typeface="Courier New" panose="02070309020205020404" pitchFamily="49" charset="0"/>
                <a:cs typeface="Courier New" panose="02070309020205020404" pitchFamily="49" charset="0"/>
              </a:rPr>
              <a:t>      </a:t>
            </a:r>
          </a:p>
          <a:p>
            <a:pPr marL="0" indent="0">
              <a:buNone/>
            </a:pPr>
            <a:r>
              <a:rPr lang="en-US" sz="2000" b="1" dirty="0">
                <a:solidFill>
                  <a:srgbClr val="130BB5"/>
                </a:solidFill>
                <a:latin typeface="Courier New" panose="02070309020205020404" pitchFamily="49" charset="0"/>
                <a:cs typeface="Courier New" panose="02070309020205020404" pitchFamily="49" charset="0"/>
              </a:rPr>
              <a:t>public void</a:t>
            </a:r>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doFilter</a:t>
            </a:r>
            <a:r>
              <a:rPr lang="en-US" sz="2000" b="1" dirty="0">
                <a:latin typeface="Courier New" panose="02070309020205020404" pitchFamily="49" charset="0"/>
                <a:cs typeface="Courier New" panose="02070309020205020404" pitchFamily="49" charset="0"/>
              </a:rPr>
              <a:t>(</a:t>
            </a:r>
            <a:r>
              <a:rPr lang="en-US" sz="2000" b="1" dirty="0" err="1">
                <a:latin typeface="Courier New" panose="02070309020205020404" pitchFamily="49" charset="0"/>
                <a:cs typeface="Courier New" panose="02070309020205020404" pitchFamily="49" charset="0"/>
              </a:rPr>
              <a:t>ServletRequest</a:t>
            </a:r>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req</a:t>
            </a:r>
            <a:r>
              <a:rPr lang="en-US" sz="2000" b="1" dirty="0">
                <a:latin typeface="Courier New" panose="02070309020205020404" pitchFamily="49" charset="0"/>
                <a:cs typeface="Courier New" panose="02070309020205020404" pitchFamily="49" charset="0"/>
              </a:rPr>
              <a:t>, </a:t>
            </a:r>
          </a:p>
          <a:p>
            <a:pPr marL="0" indent="0">
              <a:buNone/>
            </a:pPr>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ServletResponse</a:t>
            </a:r>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resp</a:t>
            </a:r>
            <a:r>
              <a:rPr lang="en-US" sz="2000" b="1" dirty="0">
                <a:latin typeface="Courier New" panose="02070309020205020404" pitchFamily="49" charset="0"/>
                <a:cs typeface="Courier New" panose="02070309020205020404" pitchFamily="49" charset="0"/>
              </a:rPr>
              <a:t>,  </a:t>
            </a:r>
          </a:p>
          <a:p>
            <a:pPr marL="0" indent="0">
              <a:buNone/>
            </a:pPr>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FilterChain</a:t>
            </a:r>
            <a:r>
              <a:rPr lang="en-US" sz="2000" b="1" dirty="0">
                <a:latin typeface="Courier New" panose="02070309020205020404" pitchFamily="49" charset="0"/>
                <a:cs typeface="Courier New" panose="02070309020205020404" pitchFamily="49" charset="0"/>
              </a:rPr>
              <a:t> chain)  </a:t>
            </a:r>
          </a:p>
          <a:p>
            <a:pPr marL="0" indent="0">
              <a:buNone/>
            </a:pPr>
            <a:r>
              <a:rPr lang="en-US" sz="2000" b="1" dirty="0">
                <a:latin typeface="Courier New" panose="02070309020205020404" pitchFamily="49" charset="0"/>
                <a:cs typeface="Courier New" panose="02070309020205020404" pitchFamily="49" charset="0"/>
              </a:rPr>
              <a:t>   			  </a:t>
            </a:r>
            <a:r>
              <a:rPr lang="en-US" sz="2000" b="1" dirty="0">
                <a:solidFill>
                  <a:srgbClr val="130BB5"/>
                </a:solidFill>
                <a:latin typeface="Courier New" panose="02070309020205020404" pitchFamily="49" charset="0"/>
                <a:cs typeface="Courier New" panose="02070309020205020404" pitchFamily="49" charset="0"/>
              </a:rPr>
              <a:t>throws</a:t>
            </a:r>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IOException,ServletException</a:t>
            </a:r>
            <a:r>
              <a:rPr lang="en-US" sz="2000" b="1" dirty="0">
                <a:latin typeface="Courier New" panose="02070309020205020404" pitchFamily="49" charset="0"/>
                <a:cs typeface="Courier New" panose="02070309020205020404" pitchFamily="49" charset="0"/>
              </a:rPr>
              <a:t> </a:t>
            </a:r>
          </a:p>
          <a:p>
            <a:pPr marL="0" indent="0">
              <a:buNone/>
            </a:pPr>
            <a:r>
              <a:rPr lang="en-US" sz="2000" b="1" dirty="0">
                <a:latin typeface="Courier New" panose="02070309020205020404" pitchFamily="49" charset="0"/>
                <a:cs typeface="Courier New" panose="02070309020205020404" pitchFamily="49" charset="0"/>
              </a:rPr>
              <a:t>			{</a:t>
            </a:r>
            <a:r>
              <a:rPr lang="en-US" sz="2000" b="1" dirty="0">
                <a:solidFill>
                  <a:schemeClr val="tx1">
                    <a:lumMod val="65000"/>
                    <a:lumOff val="35000"/>
                  </a:schemeClr>
                </a:solidFill>
                <a:latin typeface="Courier New" panose="02070309020205020404" pitchFamily="49" charset="0"/>
                <a:cs typeface="Courier New" panose="02070309020205020404" pitchFamily="49" charset="0"/>
              </a:rPr>
              <a:t>//filter logic…</a:t>
            </a:r>
            <a:r>
              <a:rPr lang="en-US" sz="2000" b="1" dirty="0">
                <a:latin typeface="Courier New" panose="02070309020205020404" pitchFamily="49" charset="0"/>
                <a:cs typeface="Courier New" panose="02070309020205020404" pitchFamily="49" charset="0"/>
              </a:rPr>
              <a:t>} </a:t>
            </a:r>
          </a:p>
          <a:p>
            <a:pPr marL="0" indent="0">
              <a:buNone/>
            </a:pPr>
            <a:r>
              <a:rPr lang="en-US" sz="2000" b="1" dirty="0">
                <a:latin typeface="Courier New" panose="02070309020205020404" pitchFamily="49" charset="0"/>
                <a:cs typeface="Courier New" panose="02070309020205020404" pitchFamily="49" charset="0"/>
              </a:rPr>
              <a:t> </a:t>
            </a:r>
          </a:p>
          <a:p>
            <a:pPr marL="0" indent="0">
              <a:buNone/>
            </a:pPr>
            <a:r>
              <a:rPr lang="en-US" sz="2000" b="1" dirty="0">
                <a:solidFill>
                  <a:srgbClr val="130BB5"/>
                </a:solidFill>
                <a:latin typeface="Courier New" panose="02070309020205020404" pitchFamily="49" charset="0"/>
                <a:cs typeface="Courier New" panose="02070309020205020404" pitchFamily="49" charset="0"/>
              </a:rPr>
              <a:t>public void</a:t>
            </a:r>
            <a:r>
              <a:rPr lang="en-US" sz="2000" b="1" dirty="0">
                <a:latin typeface="Courier New" panose="02070309020205020404" pitchFamily="49" charset="0"/>
                <a:cs typeface="Courier New" panose="02070309020205020404" pitchFamily="49" charset="0"/>
              </a:rPr>
              <a:t> destroy() {…} </a:t>
            </a:r>
          </a:p>
          <a:p>
            <a:pPr marL="0" indent="0">
              <a:buNone/>
            </a:pPr>
            <a:r>
              <a:rPr lang="en-US" sz="2000" b="1" dirty="0">
                <a:latin typeface="Courier New" panose="02070309020205020404" pitchFamily="49" charset="0"/>
                <a:cs typeface="Courier New" panose="02070309020205020404" pitchFamily="49" charset="0"/>
              </a:rPr>
              <a:t> </a:t>
            </a:r>
          </a:p>
          <a:p>
            <a:pPr marL="0" indent="0">
              <a:buNone/>
            </a:pPr>
            <a:endParaRPr lang="en-US" sz="2000" b="1" dirty="0">
              <a:latin typeface="Courier New" panose="02070309020205020404" pitchFamily="49" charset="0"/>
              <a:cs typeface="Courier New" panose="02070309020205020404" pitchFamily="49" charset="0"/>
            </a:endParaRPr>
          </a:p>
        </p:txBody>
      </p:sp>
      <p:sp>
        <p:nvSpPr>
          <p:cNvPr id="4" name="Slide Number Placeholder 3"/>
          <p:cNvSpPr>
            <a:spLocks noGrp="1"/>
          </p:cNvSpPr>
          <p:nvPr>
            <p:ph type="sldNum" sz="quarter" idx="12"/>
          </p:nvPr>
        </p:nvSpPr>
        <p:spPr/>
        <p:txBody>
          <a:bodyPr/>
          <a:lstStyle/>
          <a:p>
            <a:fld id="{5EA8BEFB-AE5B-48F9-BBAD-B489CDE48C80}" type="slidenum">
              <a:rPr lang="en-US" smtClean="0"/>
              <a:pPr/>
              <a:t>74</a:t>
            </a:fld>
            <a:endParaRPr lang="en-US" dirty="0"/>
          </a:p>
        </p:txBody>
      </p:sp>
    </p:spTree>
    <p:extLst>
      <p:ext uri="{BB962C8B-B14F-4D97-AF65-F5344CB8AC3E}">
        <p14:creationId xmlns:p14="http://schemas.microsoft.com/office/powerpoint/2010/main" val="20574435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FilterChain</a:t>
            </a:r>
            <a:r>
              <a:rPr lang="en-US" dirty="0"/>
              <a:t> interface</a:t>
            </a:r>
          </a:p>
        </p:txBody>
      </p:sp>
      <p:sp>
        <p:nvSpPr>
          <p:cNvPr id="3" name="Content Placeholder 2"/>
          <p:cNvSpPr>
            <a:spLocks noGrp="1"/>
          </p:cNvSpPr>
          <p:nvPr>
            <p:ph idx="1"/>
          </p:nvPr>
        </p:nvSpPr>
        <p:spPr/>
        <p:txBody>
          <a:bodyPr>
            <a:normAutofit/>
          </a:bodyPr>
          <a:lstStyle/>
          <a:p>
            <a:r>
              <a:rPr lang="en-US" dirty="0"/>
              <a:t>The object of </a:t>
            </a:r>
            <a:r>
              <a:rPr lang="en-US" dirty="0" err="1"/>
              <a:t>FilterChain</a:t>
            </a:r>
            <a:r>
              <a:rPr lang="en-US" dirty="0"/>
              <a:t> is responsible to invoke the next filter or resource in the chain.</a:t>
            </a:r>
          </a:p>
          <a:p>
            <a:r>
              <a:rPr lang="en-US" dirty="0"/>
              <a:t>This object is passed in the </a:t>
            </a:r>
            <a:r>
              <a:rPr lang="en-US" dirty="0" err="1"/>
              <a:t>doFilter</a:t>
            </a:r>
            <a:r>
              <a:rPr lang="en-US" dirty="0"/>
              <a:t> method of Filter interface.</a:t>
            </a:r>
          </a:p>
          <a:p>
            <a:r>
              <a:rPr lang="en-US" dirty="0"/>
              <a:t>The </a:t>
            </a:r>
            <a:r>
              <a:rPr lang="en-US" dirty="0" err="1"/>
              <a:t>FilterChain</a:t>
            </a:r>
            <a:r>
              <a:rPr lang="en-US" dirty="0"/>
              <a:t> interface contains only one method:</a:t>
            </a:r>
          </a:p>
          <a:p>
            <a:endParaRPr lang="en-US" dirty="0"/>
          </a:p>
          <a:p>
            <a:endParaRPr lang="en-US" dirty="0"/>
          </a:p>
          <a:p>
            <a:pPr marL="0" indent="0">
              <a:buNone/>
            </a:pPr>
            <a:endParaRPr lang="en-US" dirty="0"/>
          </a:p>
          <a:p>
            <a:pPr marL="0" indent="0">
              <a:buNone/>
            </a:pPr>
            <a:r>
              <a:rPr lang="en-US" b="1" i="1" dirty="0"/>
              <a:t>Example</a:t>
            </a:r>
          </a:p>
          <a:p>
            <a:pPr marL="0" indent="0">
              <a:buNone/>
            </a:pPr>
            <a:r>
              <a:rPr lang="en-US" sz="2000" b="1" dirty="0" err="1">
                <a:latin typeface="Courier New" panose="02070309020205020404" pitchFamily="49" charset="0"/>
                <a:cs typeface="Courier New" panose="02070309020205020404" pitchFamily="49" charset="0"/>
              </a:rPr>
              <a:t>FilterChain</a:t>
            </a:r>
            <a:r>
              <a:rPr lang="en-US" sz="2000" b="1" dirty="0">
                <a:latin typeface="Courier New" panose="02070309020205020404" pitchFamily="49" charset="0"/>
                <a:cs typeface="Courier New" panose="02070309020205020404" pitchFamily="49" charset="0"/>
              </a:rPr>
              <a:t> chain;</a:t>
            </a:r>
          </a:p>
          <a:p>
            <a:pPr marL="0" indent="0">
              <a:buNone/>
            </a:pPr>
            <a:r>
              <a:rPr lang="en-US" sz="2000" b="1" dirty="0" err="1">
                <a:latin typeface="Courier New" panose="02070309020205020404" pitchFamily="49" charset="0"/>
                <a:cs typeface="Courier New" panose="02070309020205020404" pitchFamily="49" charset="0"/>
              </a:rPr>
              <a:t>chain.doFilter</a:t>
            </a:r>
            <a:r>
              <a:rPr lang="en-US" sz="2000" b="1" dirty="0">
                <a:latin typeface="Courier New" panose="02070309020205020404" pitchFamily="49" charset="0"/>
                <a:cs typeface="Courier New" panose="02070309020205020404" pitchFamily="49" charset="0"/>
              </a:rPr>
              <a:t>(</a:t>
            </a:r>
            <a:r>
              <a:rPr lang="en-US" sz="2000" b="1" dirty="0" err="1">
                <a:latin typeface="Courier New" panose="02070309020205020404" pitchFamily="49" charset="0"/>
                <a:cs typeface="Courier New" panose="02070309020205020404" pitchFamily="49" charset="0"/>
              </a:rPr>
              <a:t>req</a:t>
            </a:r>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resp</a:t>
            </a:r>
            <a:r>
              <a:rPr lang="en-US" sz="2000" b="1" dirty="0">
                <a:latin typeface="Courier New" panose="02070309020205020404" pitchFamily="49" charset="0"/>
                <a:cs typeface="Courier New" panose="02070309020205020404" pitchFamily="49" charset="0"/>
              </a:rPr>
              <a:t>);</a:t>
            </a:r>
            <a:r>
              <a:rPr lang="en-US" sz="1800" b="1" dirty="0">
                <a:solidFill>
                  <a:schemeClr val="tx1">
                    <a:lumMod val="65000"/>
                    <a:lumOff val="35000"/>
                  </a:schemeClr>
                </a:solidFill>
                <a:latin typeface="Courier New" panose="02070309020205020404" pitchFamily="49" charset="0"/>
                <a:cs typeface="Courier New" panose="02070309020205020404" pitchFamily="49" charset="0"/>
              </a:rPr>
              <a:t>//send request to next resource</a:t>
            </a:r>
            <a:r>
              <a:rPr lang="en-US" sz="1900" b="1" dirty="0">
                <a:latin typeface="Courier New" panose="02070309020205020404" pitchFamily="49" charset="0"/>
                <a:cs typeface="Courier New" panose="02070309020205020404" pitchFamily="49" charset="0"/>
              </a:rPr>
              <a:t> </a:t>
            </a:r>
            <a:endParaRPr lang="en-US" dirty="0"/>
          </a:p>
        </p:txBody>
      </p:sp>
      <p:sp>
        <p:nvSpPr>
          <p:cNvPr id="4" name="Slide Number Placeholder 3"/>
          <p:cNvSpPr>
            <a:spLocks noGrp="1"/>
          </p:cNvSpPr>
          <p:nvPr>
            <p:ph type="sldNum" sz="quarter" idx="12"/>
          </p:nvPr>
        </p:nvSpPr>
        <p:spPr/>
        <p:txBody>
          <a:bodyPr/>
          <a:lstStyle/>
          <a:p>
            <a:fld id="{5EA8BEFB-AE5B-48F9-BBAD-B489CDE48C80}" type="slidenum">
              <a:rPr lang="en-US" smtClean="0"/>
              <a:pPr/>
              <a:t>75</a:t>
            </a:fld>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4232279937"/>
              </p:ext>
            </p:extLst>
          </p:nvPr>
        </p:nvGraphicFramePr>
        <p:xfrm>
          <a:off x="571500" y="3042631"/>
          <a:ext cx="8001000" cy="1005840"/>
        </p:xfrm>
        <a:graphic>
          <a:graphicData uri="http://schemas.openxmlformats.org/drawingml/2006/table">
            <a:tbl>
              <a:tblPr firstRow="1" bandRow="1">
                <a:tableStyleId>{5940675A-B579-460E-94D1-54222C63F5DA}</a:tableStyleId>
              </a:tblPr>
              <a:tblGrid>
                <a:gridCol w="3505200">
                  <a:extLst>
                    <a:ext uri="{9D8B030D-6E8A-4147-A177-3AD203B41FA5}">
                      <a16:colId xmlns:a16="http://schemas.microsoft.com/office/drawing/2014/main" val="20000"/>
                    </a:ext>
                  </a:extLst>
                </a:gridCol>
                <a:gridCol w="4495800">
                  <a:extLst>
                    <a:ext uri="{9D8B030D-6E8A-4147-A177-3AD203B41FA5}">
                      <a16:colId xmlns:a16="http://schemas.microsoft.com/office/drawing/2014/main" val="20001"/>
                    </a:ext>
                  </a:extLst>
                </a:gridCol>
              </a:tblGrid>
              <a:tr h="370840">
                <a:tc>
                  <a:txBody>
                    <a:bodyPr/>
                    <a:lstStyle/>
                    <a:p>
                      <a:r>
                        <a:rPr lang="en-US" sz="2000" b="0" i="0" kern="1200" dirty="0">
                          <a:solidFill>
                            <a:schemeClr val="tx1"/>
                          </a:solidFill>
                          <a:effectLst/>
                          <a:latin typeface="+mn-lt"/>
                          <a:ea typeface="+mn-ea"/>
                          <a:cs typeface="+mn-cs"/>
                        </a:rPr>
                        <a:t>void </a:t>
                      </a:r>
                      <a:r>
                        <a:rPr lang="en-US" sz="2000" b="1" i="0" kern="1200" dirty="0" err="1">
                          <a:solidFill>
                            <a:schemeClr val="tx1"/>
                          </a:solidFill>
                          <a:effectLst/>
                          <a:latin typeface="+mn-lt"/>
                          <a:ea typeface="+mn-ea"/>
                          <a:cs typeface="+mn-cs"/>
                        </a:rPr>
                        <a:t>doFilter</a:t>
                      </a:r>
                      <a:endParaRPr lang="en-US" sz="2000" b="1" i="0" kern="1200" dirty="0">
                        <a:solidFill>
                          <a:schemeClr val="tx1"/>
                        </a:solidFill>
                        <a:effectLst/>
                        <a:latin typeface="+mn-lt"/>
                        <a:ea typeface="+mn-ea"/>
                        <a:cs typeface="+mn-cs"/>
                      </a:endParaRPr>
                    </a:p>
                    <a:p>
                      <a:r>
                        <a:rPr lang="en-US" sz="2000" b="0" i="0" kern="1200" dirty="0">
                          <a:solidFill>
                            <a:schemeClr val="tx1"/>
                          </a:solidFill>
                          <a:effectLst/>
                          <a:latin typeface="+mn-lt"/>
                          <a:ea typeface="+mn-ea"/>
                          <a:cs typeface="+mn-cs"/>
                        </a:rPr>
                        <a:t>(</a:t>
                      </a:r>
                      <a:r>
                        <a:rPr lang="en-US" sz="2000" b="0" i="0" kern="1200" dirty="0" err="1">
                          <a:solidFill>
                            <a:schemeClr val="tx1"/>
                          </a:solidFill>
                          <a:effectLst/>
                          <a:latin typeface="+mn-lt"/>
                          <a:ea typeface="+mn-ea"/>
                          <a:cs typeface="+mn-cs"/>
                        </a:rPr>
                        <a:t>HttpServletRequest</a:t>
                      </a:r>
                      <a:r>
                        <a:rPr lang="en-US" sz="2000" b="0" i="0" kern="1200" dirty="0">
                          <a:solidFill>
                            <a:schemeClr val="tx1"/>
                          </a:solidFill>
                          <a:effectLst/>
                          <a:latin typeface="+mn-lt"/>
                          <a:ea typeface="+mn-ea"/>
                          <a:cs typeface="+mn-cs"/>
                        </a:rPr>
                        <a:t> request, </a:t>
                      </a:r>
                      <a:r>
                        <a:rPr lang="en-US" sz="2000" b="0" i="0" kern="1200" dirty="0" err="1">
                          <a:solidFill>
                            <a:schemeClr val="tx1"/>
                          </a:solidFill>
                          <a:effectLst/>
                          <a:latin typeface="+mn-lt"/>
                          <a:ea typeface="+mn-ea"/>
                          <a:cs typeface="+mn-cs"/>
                        </a:rPr>
                        <a:t>HttpServletResponse</a:t>
                      </a:r>
                      <a:r>
                        <a:rPr lang="en-US" sz="2000" b="0" i="0" kern="1200" dirty="0">
                          <a:solidFill>
                            <a:schemeClr val="tx1"/>
                          </a:solidFill>
                          <a:effectLst/>
                          <a:latin typeface="+mn-lt"/>
                          <a:ea typeface="+mn-ea"/>
                          <a:cs typeface="+mn-cs"/>
                        </a:rPr>
                        <a:t> response)</a:t>
                      </a:r>
                      <a:endParaRPr lang="en-US" sz="2000" b="0" dirty="0"/>
                    </a:p>
                  </a:txBody>
                  <a:tcPr/>
                </a:tc>
                <a:tc>
                  <a:txBody>
                    <a:bodyPr/>
                    <a:lstStyle/>
                    <a:p>
                      <a:r>
                        <a:rPr lang="en-US" sz="2000" b="0" i="0" kern="1200" dirty="0">
                          <a:solidFill>
                            <a:schemeClr val="tx1"/>
                          </a:solidFill>
                          <a:effectLst/>
                          <a:latin typeface="+mn-lt"/>
                          <a:ea typeface="+mn-ea"/>
                          <a:cs typeface="+mn-cs"/>
                        </a:rPr>
                        <a:t>It passes the control to the next filter or resource.</a:t>
                      </a:r>
                    </a:p>
                  </a:txBody>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371869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Filter </a:t>
            </a:r>
            <a:r>
              <a:rPr lang="en-US" dirty="0" err="1"/>
              <a:t>Config</a:t>
            </a:r>
            <a:endParaRPr lang="en-US" dirty="0"/>
          </a:p>
        </p:txBody>
      </p:sp>
      <p:sp>
        <p:nvSpPr>
          <p:cNvPr id="3" name="Content Placeholder 2"/>
          <p:cNvSpPr>
            <a:spLocks noGrp="1"/>
          </p:cNvSpPr>
          <p:nvPr>
            <p:ph idx="1"/>
          </p:nvPr>
        </p:nvSpPr>
        <p:spPr/>
        <p:txBody>
          <a:bodyPr/>
          <a:lstStyle/>
          <a:p>
            <a:r>
              <a:rPr lang="en-US" dirty="0" err="1"/>
              <a:t>FilterConfig</a:t>
            </a:r>
            <a:r>
              <a:rPr lang="en-US" dirty="0"/>
              <a:t> is created by the web container. </a:t>
            </a:r>
          </a:p>
          <a:p>
            <a:r>
              <a:rPr lang="en-US" dirty="0"/>
              <a:t>This object can be used to get the configuration information from the </a:t>
            </a:r>
            <a:r>
              <a:rPr lang="en-US" dirty="0">
                <a:solidFill>
                  <a:srgbClr val="002060"/>
                </a:solidFill>
              </a:rPr>
              <a:t>web.xml</a:t>
            </a:r>
            <a:r>
              <a:rPr lang="en-US" dirty="0"/>
              <a:t> file.</a:t>
            </a:r>
          </a:p>
          <a:p>
            <a:pPr marL="0" indent="0">
              <a:buNone/>
            </a:pPr>
            <a:r>
              <a:rPr lang="en-US" b="1" i="1" dirty="0"/>
              <a:t>Method</a:t>
            </a:r>
          </a:p>
        </p:txBody>
      </p:sp>
      <p:sp>
        <p:nvSpPr>
          <p:cNvPr id="4" name="Slide Number Placeholder 3"/>
          <p:cNvSpPr>
            <a:spLocks noGrp="1"/>
          </p:cNvSpPr>
          <p:nvPr>
            <p:ph type="sldNum" sz="quarter" idx="12"/>
          </p:nvPr>
        </p:nvSpPr>
        <p:spPr/>
        <p:txBody>
          <a:bodyPr/>
          <a:lstStyle/>
          <a:p>
            <a:fld id="{5EA8BEFB-AE5B-48F9-BBAD-B489CDE48C80}" type="slidenum">
              <a:rPr lang="en-US" smtClean="0"/>
              <a:pPr/>
              <a:t>76</a:t>
            </a:fld>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980877707"/>
              </p:ext>
            </p:extLst>
          </p:nvPr>
        </p:nvGraphicFramePr>
        <p:xfrm>
          <a:off x="304800" y="2971800"/>
          <a:ext cx="8382000" cy="640080"/>
        </p:xfrm>
        <a:graphic>
          <a:graphicData uri="http://schemas.openxmlformats.org/drawingml/2006/table">
            <a:tbl>
              <a:tblPr firstRow="1" bandRow="1">
                <a:tableStyleId>{5940675A-B579-460E-94D1-54222C63F5DA}</a:tableStyleId>
              </a:tblPr>
              <a:tblGrid>
                <a:gridCol w="2819400">
                  <a:extLst>
                    <a:ext uri="{9D8B030D-6E8A-4147-A177-3AD203B41FA5}">
                      <a16:colId xmlns:a16="http://schemas.microsoft.com/office/drawing/2014/main" val="20000"/>
                    </a:ext>
                  </a:extLst>
                </a:gridCol>
                <a:gridCol w="5562600">
                  <a:extLst>
                    <a:ext uri="{9D8B030D-6E8A-4147-A177-3AD203B41FA5}">
                      <a16:colId xmlns:a16="http://schemas.microsoft.com/office/drawing/2014/main" val="20001"/>
                    </a:ext>
                  </a:extLst>
                </a:gridCol>
              </a:tblGrid>
              <a:tr h="370840">
                <a:tc>
                  <a:txBody>
                    <a:bodyPr/>
                    <a:lstStyle/>
                    <a:p>
                      <a:r>
                        <a:rPr lang="en-US" sz="1800" b="0" i="0" kern="1200" dirty="0">
                          <a:solidFill>
                            <a:schemeClr val="tx1"/>
                          </a:solidFill>
                          <a:effectLst/>
                          <a:latin typeface="+mn-lt"/>
                          <a:ea typeface="+mn-ea"/>
                          <a:cs typeface="+mn-cs"/>
                        </a:rPr>
                        <a:t>void </a:t>
                      </a:r>
                      <a:r>
                        <a:rPr lang="en-US" sz="1800" b="1" i="0" kern="1200" dirty="0" err="1">
                          <a:solidFill>
                            <a:schemeClr val="tx1"/>
                          </a:solidFill>
                          <a:effectLst/>
                          <a:latin typeface="+mn-lt"/>
                          <a:ea typeface="+mn-ea"/>
                          <a:cs typeface="+mn-cs"/>
                        </a:rPr>
                        <a:t>init</a:t>
                      </a:r>
                      <a:r>
                        <a:rPr lang="en-US" sz="1800" b="0" i="0" kern="1200" dirty="0">
                          <a:solidFill>
                            <a:schemeClr val="tx1"/>
                          </a:solidFill>
                          <a:effectLst/>
                          <a:latin typeface="+mn-lt"/>
                          <a:ea typeface="+mn-ea"/>
                          <a:cs typeface="+mn-cs"/>
                        </a:rPr>
                        <a:t>(</a:t>
                      </a:r>
                      <a:r>
                        <a:rPr lang="en-US" sz="1800" b="0" i="0" kern="1200" dirty="0" err="1">
                          <a:solidFill>
                            <a:schemeClr val="tx1"/>
                          </a:solidFill>
                          <a:effectLst/>
                          <a:latin typeface="+mn-lt"/>
                          <a:ea typeface="+mn-ea"/>
                          <a:cs typeface="+mn-cs"/>
                        </a:rPr>
                        <a:t>FilterConfig</a:t>
                      </a:r>
                      <a:r>
                        <a:rPr lang="en-US" sz="1800" b="0" i="0" kern="1200" dirty="0">
                          <a:solidFill>
                            <a:schemeClr val="tx1"/>
                          </a:solidFill>
                          <a:effectLst/>
                          <a:latin typeface="+mn-lt"/>
                          <a:ea typeface="+mn-ea"/>
                          <a:cs typeface="+mn-cs"/>
                        </a:rPr>
                        <a:t> </a:t>
                      </a:r>
                      <a:r>
                        <a:rPr lang="en-US" sz="1800" b="0" i="0" kern="1200" dirty="0" err="1">
                          <a:solidFill>
                            <a:schemeClr val="tx1"/>
                          </a:solidFill>
                          <a:effectLst/>
                          <a:latin typeface="+mn-lt"/>
                          <a:ea typeface="+mn-ea"/>
                          <a:cs typeface="+mn-cs"/>
                        </a:rPr>
                        <a:t>config</a:t>
                      </a:r>
                      <a:r>
                        <a:rPr lang="en-US" sz="1800" b="0" i="0" kern="1200" dirty="0">
                          <a:solidFill>
                            <a:schemeClr val="tx1"/>
                          </a:solidFill>
                          <a:effectLst/>
                          <a:latin typeface="+mn-lt"/>
                          <a:ea typeface="+mn-ea"/>
                          <a:cs typeface="+mn-cs"/>
                        </a:rPr>
                        <a:t>)</a:t>
                      </a:r>
                      <a:endParaRPr lang="en-US" b="0" dirty="0"/>
                    </a:p>
                  </a:txBody>
                  <a:tcPr/>
                </a:tc>
                <a:tc>
                  <a:txBody>
                    <a:bodyPr/>
                    <a:lstStyle/>
                    <a:p>
                      <a:r>
                        <a:rPr lang="en-US" sz="1800" b="0" i="0" kern="1200" dirty="0" err="1">
                          <a:solidFill>
                            <a:schemeClr val="tx1"/>
                          </a:solidFill>
                          <a:effectLst/>
                          <a:latin typeface="+mn-lt"/>
                          <a:ea typeface="+mn-ea"/>
                          <a:cs typeface="+mn-cs"/>
                        </a:rPr>
                        <a:t>init</a:t>
                      </a:r>
                      <a:r>
                        <a:rPr lang="en-US" sz="1800" b="0" i="0" kern="1200" dirty="0">
                          <a:solidFill>
                            <a:schemeClr val="tx1"/>
                          </a:solidFill>
                          <a:effectLst/>
                          <a:latin typeface="+mn-lt"/>
                          <a:ea typeface="+mn-ea"/>
                          <a:cs typeface="+mn-cs"/>
                        </a:rPr>
                        <a:t>() method is invoked only once it is used to initialize the filter.</a:t>
                      </a:r>
                      <a:endParaRPr lang="en-US" b="0" dirty="0"/>
                    </a:p>
                  </a:txBody>
                  <a:tcPr/>
                </a:tc>
                <a:extLst>
                  <a:ext uri="{0D108BD9-81ED-4DB2-BD59-A6C34878D82A}">
                    <a16:rowId xmlns:a16="http://schemas.microsoft.com/office/drawing/2014/main" val="10000"/>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2905511555"/>
              </p:ext>
            </p:extLst>
          </p:nvPr>
        </p:nvGraphicFramePr>
        <p:xfrm>
          <a:off x="310487" y="3611880"/>
          <a:ext cx="8382000" cy="640080"/>
        </p:xfrm>
        <a:graphic>
          <a:graphicData uri="http://schemas.openxmlformats.org/drawingml/2006/table">
            <a:tbl>
              <a:tblPr firstRow="1" bandRow="1">
                <a:tableStyleId>{5940675A-B579-460E-94D1-54222C63F5DA}</a:tableStyleId>
              </a:tblPr>
              <a:tblGrid>
                <a:gridCol w="2813713">
                  <a:extLst>
                    <a:ext uri="{9D8B030D-6E8A-4147-A177-3AD203B41FA5}">
                      <a16:colId xmlns:a16="http://schemas.microsoft.com/office/drawing/2014/main" val="20000"/>
                    </a:ext>
                  </a:extLst>
                </a:gridCol>
                <a:gridCol w="5568287">
                  <a:extLst>
                    <a:ext uri="{9D8B030D-6E8A-4147-A177-3AD203B41FA5}">
                      <a16:colId xmlns:a16="http://schemas.microsoft.com/office/drawing/2014/main" val="20001"/>
                    </a:ext>
                  </a:extLst>
                </a:gridCol>
              </a:tblGrid>
              <a:tr h="370840">
                <a:tc>
                  <a:txBody>
                    <a:bodyPr/>
                    <a:lstStyle/>
                    <a:p>
                      <a:r>
                        <a:rPr lang="en-US" sz="1800" b="0" i="0" kern="1200" dirty="0">
                          <a:solidFill>
                            <a:schemeClr val="tx1"/>
                          </a:solidFill>
                          <a:effectLst/>
                          <a:latin typeface="+mn-lt"/>
                          <a:ea typeface="+mn-ea"/>
                          <a:cs typeface="+mn-cs"/>
                        </a:rPr>
                        <a:t>String </a:t>
                      </a:r>
                      <a:r>
                        <a:rPr lang="en-US" sz="1800" b="1" i="0" kern="1200" dirty="0" err="1">
                          <a:solidFill>
                            <a:schemeClr val="tx1"/>
                          </a:solidFill>
                          <a:effectLst/>
                          <a:latin typeface="+mn-lt"/>
                          <a:ea typeface="+mn-ea"/>
                          <a:cs typeface="+mn-cs"/>
                        </a:rPr>
                        <a:t>getInitParameter</a:t>
                      </a:r>
                      <a:endParaRPr lang="en-US" sz="1800" b="1" i="0" kern="1200" dirty="0">
                        <a:solidFill>
                          <a:schemeClr val="tx1"/>
                        </a:solidFill>
                        <a:effectLst/>
                        <a:latin typeface="+mn-lt"/>
                        <a:ea typeface="+mn-ea"/>
                        <a:cs typeface="+mn-cs"/>
                      </a:endParaRPr>
                    </a:p>
                    <a:p>
                      <a:r>
                        <a:rPr lang="en-US" sz="1800" b="0" i="0" kern="1200" dirty="0">
                          <a:solidFill>
                            <a:schemeClr val="tx1"/>
                          </a:solidFill>
                          <a:effectLst/>
                          <a:latin typeface="+mn-lt"/>
                          <a:ea typeface="+mn-ea"/>
                          <a:cs typeface="+mn-cs"/>
                        </a:rPr>
                        <a:t>(String </a:t>
                      </a:r>
                      <a:r>
                        <a:rPr lang="en-US" sz="1800" b="0" i="0" kern="1200" dirty="0" err="1">
                          <a:solidFill>
                            <a:schemeClr val="tx1"/>
                          </a:solidFill>
                          <a:effectLst/>
                          <a:latin typeface="+mn-lt"/>
                          <a:ea typeface="+mn-ea"/>
                          <a:cs typeface="+mn-cs"/>
                        </a:rPr>
                        <a:t>parameterName</a:t>
                      </a:r>
                      <a:r>
                        <a:rPr lang="en-US" sz="1800" b="0" i="0" kern="1200" dirty="0">
                          <a:solidFill>
                            <a:schemeClr val="tx1"/>
                          </a:solidFill>
                          <a:effectLst/>
                          <a:latin typeface="+mn-lt"/>
                          <a:ea typeface="+mn-ea"/>
                          <a:cs typeface="+mn-cs"/>
                        </a:rPr>
                        <a:t>)</a:t>
                      </a:r>
                      <a:endParaRPr lang="en-US" b="0" dirty="0"/>
                    </a:p>
                  </a:txBody>
                  <a:tcPr/>
                </a:tc>
                <a:tc>
                  <a:txBody>
                    <a:bodyPr/>
                    <a:lstStyle/>
                    <a:p>
                      <a:r>
                        <a:rPr lang="en-US" sz="1800" b="0" i="0" kern="1200" dirty="0">
                          <a:solidFill>
                            <a:schemeClr val="tx1"/>
                          </a:solidFill>
                          <a:effectLst/>
                          <a:latin typeface="+mn-lt"/>
                          <a:ea typeface="+mn-ea"/>
                          <a:cs typeface="+mn-cs"/>
                        </a:rPr>
                        <a:t>Returns the parameter value for the specified parameter name.</a:t>
                      </a:r>
                      <a:endParaRPr lang="en-US" b="0" dirty="0"/>
                    </a:p>
                  </a:txBody>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332868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Filter Example</a:t>
            </a:r>
          </a:p>
        </p:txBody>
      </p:sp>
      <p:sp>
        <p:nvSpPr>
          <p:cNvPr id="12" name="Content Placeholder 11"/>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5EA8BEFB-AE5B-48F9-BBAD-B489CDE48C80}" type="slidenum">
              <a:rPr lang="en-US" smtClean="0"/>
              <a:pPr/>
              <a:t>77</a:t>
            </a:fld>
            <a:endParaRPr lang="en-US" dirty="0"/>
          </a:p>
        </p:txBody>
      </p:sp>
      <p:sp>
        <p:nvSpPr>
          <p:cNvPr id="6" name="Oval 5"/>
          <p:cNvSpPr/>
          <p:nvPr/>
        </p:nvSpPr>
        <p:spPr>
          <a:xfrm>
            <a:off x="3807233" y="1880363"/>
            <a:ext cx="990600" cy="2979737"/>
          </a:xfrm>
          <a:prstGeom prst="ellipse">
            <a:avLst/>
          </a:prstGeom>
          <a:pattFill prst="lgGrid">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3695700" y="1511031"/>
            <a:ext cx="1213666" cy="369332"/>
          </a:xfrm>
          <a:prstGeom prst="rect">
            <a:avLst/>
          </a:prstGeom>
        </p:spPr>
        <p:txBody>
          <a:bodyPr wrap="none">
            <a:spAutoFit/>
          </a:bodyPr>
          <a:lstStyle/>
          <a:p>
            <a:pPr algn="ctr"/>
            <a:r>
              <a:rPr lang="en-US" dirty="0"/>
              <a:t>Filter1.java</a:t>
            </a:r>
          </a:p>
        </p:txBody>
      </p:sp>
      <p:sp>
        <p:nvSpPr>
          <p:cNvPr id="8" name="Rectangle 7"/>
          <p:cNvSpPr/>
          <p:nvPr/>
        </p:nvSpPr>
        <p:spPr>
          <a:xfrm>
            <a:off x="2886501" y="1435265"/>
            <a:ext cx="6248400" cy="426586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4724400" y="990166"/>
            <a:ext cx="2590800" cy="369332"/>
          </a:xfrm>
          <a:prstGeom prst="rect">
            <a:avLst/>
          </a:prstGeom>
          <a:noFill/>
        </p:spPr>
        <p:txBody>
          <a:bodyPr wrap="square" rtlCol="0">
            <a:spAutoFit/>
          </a:bodyPr>
          <a:lstStyle/>
          <a:p>
            <a:r>
              <a:rPr lang="en-US" dirty="0"/>
              <a:t>Web Container</a:t>
            </a:r>
          </a:p>
        </p:txBody>
      </p:sp>
      <p:sp>
        <p:nvSpPr>
          <p:cNvPr id="10" name="Rounded Rectangle 9"/>
          <p:cNvSpPr/>
          <p:nvPr/>
        </p:nvSpPr>
        <p:spPr>
          <a:xfrm>
            <a:off x="6639597" y="2684431"/>
            <a:ext cx="2286000" cy="13716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Servlet Program</a:t>
            </a:r>
          </a:p>
        </p:txBody>
      </p:sp>
      <p:sp>
        <p:nvSpPr>
          <p:cNvPr id="11" name="TextBox 10"/>
          <p:cNvSpPr txBox="1"/>
          <p:nvPr/>
        </p:nvSpPr>
        <p:spPr>
          <a:xfrm>
            <a:off x="6639597" y="2220634"/>
            <a:ext cx="2097775" cy="369332"/>
          </a:xfrm>
          <a:prstGeom prst="rect">
            <a:avLst/>
          </a:prstGeom>
          <a:noFill/>
        </p:spPr>
        <p:txBody>
          <a:bodyPr wrap="square" rtlCol="0">
            <a:spAutoFit/>
          </a:bodyPr>
          <a:lstStyle/>
          <a:p>
            <a:r>
              <a:rPr lang="en-US" dirty="0"/>
              <a:t>FilteredServlet.java</a:t>
            </a:r>
          </a:p>
        </p:txBody>
      </p:sp>
      <p:cxnSp>
        <p:nvCxnSpPr>
          <p:cNvPr id="13" name="Straight Arrow Connector 12"/>
          <p:cNvCxnSpPr/>
          <p:nvPr/>
        </p:nvCxnSpPr>
        <p:spPr>
          <a:xfrm>
            <a:off x="2133600" y="3124200"/>
            <a:ext cx="1673633"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4302533" y="3124200"/>
            <a:ext cx="233706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H="1" flipV="1">
            <a:off x="4797833" y="3581400"/>
            <a:ext cx="1841764" cy="483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H="1" flipV="1">
            <a:off x="2133600" y="3563970"/>
            <a:ext cx="2168933" cy="1743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2883489" y="2707691"/>
            <a:ext cx="1219200" cy="369332"/>
          </a:xfrm>
          <a:prstGeom prst="rect">
            <a:avLst/>
          </a:prstGeom>
          <a:noFill/>
        </p:spPr>
        <p:txBody>
          <a:bodyPr wrap="square" rtlCol="0">
            <a:spAutoFit/>
          </a:bodyPr>
          <a:lstStyle/>
          <a:p>
            <a:r>
              <a:rPr lang="en-US" dirty="0"/>
              <a:t>request</a:t>
            </a:r>
          </a:p>
        </p:txBody>
      </p:sp>
      <p:sp>
        <p:nvSpPr>
          <p:cNvPr id="32" name="TextBox 31"/>
          <p:cNvSpPr txBox="1"/>
          <p:nvPr/>
        </p:nvSpPr>
        <p:spPr>
          <a:xfrm>
            <a:off x="4800600" y="2743200"/>
            <a:ext cx="1524000" cy="369332"/>
          </a:xfrm>
          <a:prstGeom prst="rect">
            <a:avLst/>
          </a:prstGeom>
          <a:noFill/>
        </p:spPr>
        <p:txBody>
          <a:bodyPr wrap="square" rtlCol="0">
            <a:spAutoFit/>
          </a:bodyPr>
          <a:lstStyle/>
          <a:p>
            <a:r>
              <a:rPr lang="en-US" dirty="0"/>
              <a:t>Filter request</a:t>
            </a:r>
          </a:p>
        </p:txBody>
      </p:sp>
      <p:sp>
        <p:nvSpPr>
          <p:cNvPr id="33" name="TextBox 32"/>
          <p:cNvSpPr txBox="1"/>
          <p:nvPr/>
        </p:nvSpPr>
        <p:spPr>
          <a:xfrm>
            <a:off x="2315418" y="3535019"/>
            <a:ext cx="1570782" cy="369332"/>
          </a:xfrm>
          <a:prstGeom prst="rect">
            <a:avLst/>
          </a:prstGeom>
          <a:noFill/>
        </p:spPr>
        <p:txBody>
          <a:bodyPr wrap="square" rtlCol="0">
            <a:spAutoFit/>
          </a:bodyPr>
          <a:lstStyle/>
          <a:p>
            <a:r>
              <a:rPr lang="en-US" dirty="0"/>
              <a:t>Filter response</a:t>
            </a:r>
          </a:p>
        </p:txBody>
      </p:sp>
      <p:sp>
        <p:nvSpPr>
          <p:cNvPr id="34" name="TextBox 33"/>
          <p:cNvSpPr txBox="1"/>
          <p:nvPr/>
        </p:nvSpPr>
        <p:spPr>
          <a:xfrm>
            <a:off x="4997147" y="3518848"/>
            <a:ext cx="1186634" cy="369332"/>
          </a:xfrm>
          <a:prstGeom prst="rect">
            <a:avLst/>
          </a:prstGeom>
          <a:noFill/>
        </p:spPr>
        <p:txBody>
          <a:bodyPr wrap="square" rtlCol="0">
            <a:spAutoFit/>
          </a:bodyPr>
          <a:lstStyle/>
          <a:p>
            <a:r>
              <a:rPr lang="en-US" dirty="0"/>
              <a:t>response</a:t>
            </a:r>
          </a:p>
        </p:txBody>
      </p:sp>
      <p:pic>
        <p:nvPicPr>
          <p:cNvPr id="35" name="Picture 34"/>
          <p:cNvPicPr>
            <a:picLocks noChangeAspect="1"/>
          </p:cNvPicPr>
          <p:nvPr/>
        </p:nvPicPr>
        <p:blipFill>
          <a:blip r:embed="rId2"/>
          <a:stretch>
            <a:fillRect/>
          </a:stretch>
        </p:blipFill>
        <p:spPr>
          <a:xfrm>
            <a:off x="552450" y="2640678"/>
            <a:ext cx="1352550" cy="1352550"/>
          </a:xfrm>
          <a:prstGeom prst="rect">
            <a:avLst/>
          </a:prstGeom>
        </p:spPr>
      </p:pic>
      <p:sp>
        <p:nvSpPr>
          <p:cNvPr id="36" name="TextBox 35"/>
          <p:cNvSpPr txBox="1"/>
          <p:nvPr/>
        </p:nvSpPr>
        <p:spPr>
          <a:xfrm>
            <a:off x="495108" y="4050268"/>
            <a:ext cx="1330733" cy="369332"/>
          </a:xfrm>
          <a:prstGeom prst="rect">
            <a:avLst/>
          </a:prstGeom>
          <a:noFill/>
        </p:spPr>
        <p:txBody>
          <a:bodyPr wrap="square" rtlCol="0">
            <a:spAutoFit/>
          </a:bodyPr>
          <a:lstStyle/>
          <a:p>
            <a:r>
              <a:rPr lang="en-US" b="1" dirty="0" err="1"/>
              <a:t>WebClient</a:t>
            </a:r>
            <a:endParaRPr lang="en-US" b="1" dirty="0"/>
          </a:p>
        </p:txBody>
      </p:sp>
    </p:spTree>
    <p:extLst>
      <p:ext uri="{BB962C8B-B14F-4D97-AF65-F5344CB8AC3E}">
        <p14:creationId xmlns:p14="http://schemas.microsoft.com/office/powerpoint/2010/main" val="586045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4"/>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7"/>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20"/>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8" grpId="0" animBg="1"/>
      <p:bldP spid="9" grpId="0"/>
      <p:bldP spid="10" grpId="0" animBg="1"/>
      <p:bldP spid="11" grpId="0"/>
      <p:bldP spid="31" grpId="0"/>
      <p:bldP spid="32" grpId="0"/>
      <p:bldP spid="33" grpId="0"/>
      <p:bldP spid="34" grpId="0"/>
      <p:bldP spid="36"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Filter Example: index.html</a:t>
            </a:r>
          </a:p>
        </p:txBody>
      </p:sp>
      <p:sp>
        <p:nvSpPr>
          <p:cNvPr id="3" name="Content Placeholder 2"/>
          <p:cNvSpPr>
            <a:spLocks noGrp="1"/>
          </p:cNvSpPr>
          <p:nvPr>
            <p:ph idx="1"/>
          </p:nvPr>
        </p:nvSpPr>
        <p:spPr/>
        <p:txBody>
          <a:bodyPr>
            <a:normAutofit/>
          </a:bodyPr>
          <a:lstStyle/>
          <a:p>
            <a:pPr marL="457200" indent="-457200">
              <a:buFont typeface="+mj-lt"/>
              <a:buAutoNum type="arabicPeriod"/>
            </a:pPr>
            <a:r>
              <a:rPr lang="en-US" sz="2000" b="1" dirty="0">
                <a:solidFill>
                  <a:srgbClr val="130BB5"/>
                </a:solidFill>
                <a:latin typeface="Courier New" panose="02070309020205020404" pitchFamily="49" charset="0"/>
                <a:cs typeface="Courier New" panose="02070309020205020404" pitchFamily="49" charset="0"/>
              </a:rPr>
              <a:t>&lt;html&gt;</a:t>
            </a:r>
          </a:p>
          <a:p>
            <a:pPr marL="457200" indent="-457200">
              <a:buFont typeface="+mj-lt"/>
              <a:buAutoNum type="arabicPeriod"/>
            </a:pPr>
            <a:r>
              <a:rPr lang="en-US" sz="2000" b="1" dirty="0">
                <a:solidFill>
                  <a:srgbClr val="130BB5"/>
                </a:solidFill>
                <a:latin typeface="Courier New" panose="02070309020205020404" pitchFamily="49" charset="0"/>
                <a:cs typeface="Courier New" panose="02070309020205020404" pitchFamily="49" charset="0"/>
              </a:rPr>
              <a:t>    &lt;head&gt;</a:t>
            </a:r>
          </a:p>
          <a:p>
            <a:pPr marL="457200" indent="-457200">
              <a:buFont typeface="+mj-lt"/>
              <a:buAutoNum type="arabicPeriod"/>
            </a:pPr>
            <a:r>
              <a:rPr lang="en-US" sz="2000" b="1" dirty="0">
                <a:solidFill>
                  <a:srgbClr val="130BB5"/>
                </a:solidFill>
                <a:latin typeface="Courier New" panose="02070309020205020404" pitchFamily="49" charset="0"/>
                <a:cs typeface="Courier New" panose="02070309020205020404" pitchFamily="49" charset="0"/>
              </a:rPr>
              <a:t>        &lt;title&gt;</a:t>
            </a:r>
            <a:r>
              <a:rPr lang="en-US" sz="2000" b="1" dirty="0">
                <a:latin typeface="Courier New" panose="02070309020205020404" pitchFamily="49" charset="0"/>
                <a:cs typeface="Courier New" panose="02070309020205020404" pitchFamily="49" charset="0"/>
              </a:rPr>
              <a:t>Filter</a:t>
            </a:r>
            <a:r>
              <a:rPr lang="en-US" sz="2000" b="1" dirty="0">
                <a:solidFill>
                  <a:srgbClr val="130BB5"/>
                </a:solidFill>
                <a:latin typeface="Courier New" panose="02070309020205020404" pitchFamily="49" charset="0"/>
                <a:cs typeface="Courier New" panose="02070309020205020404" pitchFamily="49" charset="0"/>
              </a:rPr>
              <a:t>&lt;/title&gt;</a:t>
            </a:r>
          </a:p>
          <a:p>
            <a:pPr marL="457200" indent="-457200">
              <a:buFont typeface="+mj-lt"/>
              <a:buAutoNum type="arabicPeriod"/>
            </a:pPr>
            <a:r>
              <a:rPr lang="en-US" sz="2000" b="1" dirty="0">
                <a:solidFill>
                  <a:srgbClr val="130BB5"/>
                </a:solidFill>
                <a:latin typeface="Courier New" panose="02070309020205020404" pitchFamily="49" charset="0"/>
                <a:cs typeface="Courier New" panose="02070309020205020404" pitchFamily="49" charset="0"/>
              </a:rPr>
              <a:t>&lt;/head&gt;</a:t>
            </a:r>
          </a:p>
          <a:p>
            <a:pPr marL="457200" indent="-457200">
              <a:buFont typeface="+mj-lt"/>
              <a:buAutoNum type="arabicPeriod"/>
            </a:pPr>
            <a:r>
              <a:rPr lang="en-US" sz="2000" b="1" dirty="0">
                <a:solidFill>
                  <a:srgbClr val="130BB5"/>
                </a:solidFill>
                <a:latin typeface="Courier New" panose="02070309020205020404" pitchFamily="49" charset="0"/>
                <a:cs typeface="Courier New" panose="02070309020205020404" pitchFamily="49" charset="0"/>
              </a:rPr>
              <a:t>    &lt;body&gt;</a:t>
            </a:r>
          </a:p>
          <a:p>
            <a:pPr marL="457200" indent="-457200">
              <a:buFont typeface="+mj-lt"/>
              <a:buAutoNum type="arabicPeriod"/>
            </a:pPr>
            <a:r>
              <a:rPr lang="en-US" sz="2000" b="1" dirty="0">
                <a:solidFill>
                  <a:srgbClr val="130BB5"/>
                </a:solidFill>
                <a:latin typeface="Courier New" panose="02070309020205020404" pitchFamily="49" charset="0"/>
                <a:cs typeface="Courier New" panose="02070309020205020404" pitchFamily="49" charset="0"/>
              </a:rPr>
              <a:t>        &lt;a </a:t>
            </a:r>
            <a:r>
              <a:rPr lang="en-US" sz="2000" b="1" dirty="0" err="1">
                <a:solidFill>
                  <a:srgbClr val="00B050"/>
                </a:solidFill>
                <a:latin typeface="Courier New" panose="02070309020205020404" pitchFamily="49" charset="0"/>
                <a:cs typeface="Courier New" panose="02070309020205020404" pitchFamily="49" charset="0"/>
              </a:rPr>
              <a:t>href</a:t>
            </a:r>
            <a:r>
              <a:rPr lang="en-US" sz="2000" b="1" dirty="0">
                <a:solidFill>
                  <a:srgbClr val="00B050"/>
                </a:solidFill>
                <a:latin typeface="Courier New" panose="02070309020205020404" pitchFamily="49" charset="0"/>
                <a:cs typeface="Courier New" panose="02070309020205020404" pitchFamily="49" charset="0"/>
              </a:rPr>
              <a:t>=</a:t>
            </a:r>
            <a:r>
              <a:rPr lang="en-US" sz="2000" b="1" dirty="0">
                <a:solidFill>
                  <a:schemeClr val="accent6">
                    <a:lumMod val="50000"/>
                  </a:schemeClr>
                </a:solidFill>
                <a:latin typeface="Courier New" panose="02070309020205020404" pitchFamily="49" charset="0"/>
                <a:cs typeface="Courier New" panose="02070309020205020404" pitchFamily="49" charset="0"/>
              </a:rPr>
              <a:t>"</a:t>
            </a:r>
            <a:r>
              <a:rPr lang="en-US" sz="2000" b="1" dirty="0" err="1">
                <a:solidFill>
                  <a:schemeClr val="accent6">
                    <a:lumMod val="50000"/>
                  </a:schemeClr>
                </a:solidFill>
                <a:latin typeface="Courier New" panose="02070309020205020404" pitchFamily="49" charset="0"/>
                <a:cs typeface="Courier New" panose="02070309020205020404" pitchFamily="49" charset="0"/>
              </a:rPr>
              <a:t>FilteredServlet</a:t>
            </a:r>
            <a:r>
              <a:rPr lang="en-US" sz="2000" b="1" dirty="0">
                <a:solidFill>
                  <a:schemeClr val="accent6">
                    <a:lumMod val="50000"/>
                  </a:schemeClr>
                </a:solidFill>
                <a:latin typeface="Courier New" panose="02070309020205020404" pitchFamily="49" charset="0"/>
                <a:cs typeface="Courier New" panose="02070309020205020404" pitchFamily="49" charset="0"/>
              </a:rPr>
              <a:t>"</a:t>
            </a:r>
            <a:r>
              <a:rPr lang="en-US" sz="2000" b="1" dirty="0">
                <a:solidFill>
                  <a:srgbClr val="130BB5"/>
                </a:solidFill>
                <a:latin typeface="Courier New" panose="02070309020205020404" pitchFamily="49" charset="0"/>
                <a:cs typeface="Courier New" panose="02070309020205020404" pitchFamily="49" charset="0"/>
              </a:rPr>
              <a:t>&gt;</a:t>
            </a:r>
            <a:r>
              <a:rPr lang="en-US" sz="2000" b="1" dirty="0">
                <a:latin typeface="Courier New" panose="02070309020205020404" pitchFamily="49" charset="0"/>
                <a:cs typeface="Courier New" panose="02070309020205020404" pitchFamily="49" charset="0"/>
              </a:rPr>
              <a:t>click here</a:t>
            </a:r>
            <a:r>
              <a:rPr lang="en-US" sz="2000" b="1" dirty="0">
                <a:solidFill>
                  <a:srgbClr val="130BB5"/>
                </a:solidFill>
                <a:latin typeface="Courier New" panose="02070309020205020404" pitchFamily="49" charset="0"/>
                <a:cs typeface="Courier New" panose="02070309020205020404" pitchFamily="49" charset="0"/>
              </a:rPr>
              <a:t>&lt;/a&gt; </a:t>
            </a:r>
          </a:p>
          <a:p>
            <a:pPr marL="457200" indent="-457200">
              <a:buFont typeface="+mj-lt"/>
              <a:buAutoNum type="arabicPeriod"/>
            </a:pPr>
            <a:r>
              <a:rPr lang="en-US" sz="2000" b="1" dirty="0">
                <a:solidFill>
                  <a:srgbClr val="130BB5"/>
                </a:solidFill>
                <a:latin typeface="Courier New" panose="02070309020205020404" pitchFamily="49" charset="0"/>
                <a:cs typeface="Courier New" panose="02070309020205020404" pitchFamily="49" charset="0"/>
              </a:rPr>
              <a:t>    &lt;/body&gt;</a:t>
            </a:r>
          </a:p>
          <a:p>
            <a:pPr marL="457200" indent="-457200">
              <a:buFont typeface="+mj-lt"/>
              <a:buAutoNum type="arabicPeriod"/>
            </a:pPr>
            <a:r>
              <a:rPr lang="en-US" sz="2000" b="1" dirty="0">
                <a:solidFill>
                  <a:srgbClr val="130BB5"/>
                </a:solidFill>
                <a:latin typeface="Courier New" panose="02070309020205020404" pitchFamily="49" charset="0"/>
                <a:cs typeface="Courier New" panose="02070309020205020404" pitchFamily="49" charset="0"/>
              </a:rPr>
              <a:t>&lt;/html&gt;</a:t>
            </a:r>
          </a:p>
          <a:p>
            <a:pPr marL="457200" indent="-457200">
              <a:buFont typeface="+mj-lt"/>
              <a:buAutoNum type="arabicPeriod"/>
            </a:pPr>
            <a:endParaRPr lang="en-US" sz="2000" b="1" dirty="0">
              <a:latin typeface="Courier New" panose="02070309020205020404" pitchFamily="49" charset="0"/>
              <a:cs typeface="Courier New" panose="02070309020205020404" pitchFamily="49" charset="0"/>
            </a:endParaRPr>
          </a:p>
        </p:txBody>
      </p:sp>
      <p:sp>
        <p:nvSpPr>
          <p:cNvPr id="4" name="Slide Number Placeholder 3"/>
          <p:cNvSpPr>
            <a:spLocks noGrp="1"/>
          </p:cNvSpPr>
          <p:nvPr>
            <p:ph type="sldNum" sz="quarter" idx="12"/>
          </p:nvPr>
        </p:nvSpPr>
        <p:spPr/>
        <p:txBody>
          <a:bodyPr/>
          <a:lstStyle/>
          <a:p>
            <a:fld id="{5EA8BEFB-AE5B-48F9-BBAD-B489CDE48C80}" type="slidenum">
              <a:rPr lang="en-US" smtClean="0"/>
              <a:pPr/>
              <a:t>78</a:t>
            </a:fld>
            <a:endParaRPr lang="en-US" dirty="0"/>
          </a:p>
        </p:txBody>
      </p:sp>
      <p:pic>
        <p:nvPicPr>
          <p:cNvPr id="6" name="Picture 5"/>
          <p:cNvPicPr>
            <a:picLocks noChangeAspect="1"/>
          </p:cNvPicPr>
          <p:nvPr/>
        </p:nvPicPr>
        <p:blipFill>
          <a:blip r:embed="rId2"/>
          <a:stretch>
            <a:fillRect/>
          </a:stretch>
        </p:blipFill>
        <p:spPr>
          <a:xfrm>
            <a:off x="2754004" y="4705350"/>
            <a:ext cx="6362700" cy="1733550"/>
          </a:xfrm>
          <a:prstGeom prst="rect">
            <a:avLst/>
          </a:prstGeom>
        </p:spPr>
      </p:pic>
    </p:spTree>
    <p:extLst>
      <p:ext uri="{BB962C8B-B14F-4D97-AF65-F5344CB8AC3E}">
        <p14:creationId xmlns:p14="http://schemas.microsoft.com/office/powerpoint/2010/main" val="141501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Filter Example1</a:t>
            </a:r>
          </a:p>
        </p:txBody>
      </p:sp>
      <p:sp>
        <p:nvSpPr>
          <p:cNvPr id="3" name="Content Placeholder 2"/>
          <p:cNvSpPr>
            <a:spLocks noGrp="1"/>
          </p:cNvSpPr>
          <p:nvPr>
            <p:ph idx="1"/>
          </p:nvPr>
        </p:nvSpPr>
        <p:spPr/>
        <p:txBody>
          <a:bodyPr>
            <a:normAutofit/>
          </a:bodyPr>
          <a:lstStyle/>
          <a:p>
            <a:pPr marL="457200" indent="-457200">
              <a:buFont typeface="+mj-lt"/>
              <a:buAutoNum type="arabicPeriod"/>
            </a:pPr>
            <a:r>
              <a:rPr lang="en-US" sz="2000" b="1" dirty="0">
                <a:solidFill>
                  <a:srgbClr val="130BB5"/>
                </a:solidFill>
                <a:latin typeface="Courier New" panose="02070309020205020404" pitchFamily="49" charset="0"/>
                <a:cs typeface="Courier New" panose="02070309020205020404" pitchFamily="49" charset="0"/>
              </a:rPr>
              <a:t>&lt;web-app&gt;</a:t>
            </a:r>
          </a:p>
          <a:p>
            <a:pPr marL="457200" indent="-457200">
              <a:buFont typeface="+mj-lt"/>
              <a:buAutoNum type="arabicPeriod"/>
            </a:pPr>
            <a:r>
              <a:rPr lang="en-US" sz="2000" b="1" dirty="0">
                <a:solidFill>
                  <a:srgbClr val="130BB5"/>
                </a:solidFill>
                <a:latin typeface="Courier New" panose="02070309020205020404" pitchFamily="49" charset="0"/>
                <a:cs typeface="Courier New" panose="02070309020205020404" pitchFamily="49" charset="0"/>
              </a:rPr>
              <a:t>&lt;servlet&gt;</a:t>
            </a:r>
          </a:p>
          <a:p>
            <a:pPr marL="457200" indent="-457200">
              <a:buFont typeface="+mj-lt"/>
              <a:buAutoNum type="arabicPeriod"/>
            </a:pPr>
            <a:r>
              <a:rPr lang="en-US" sz="2000" b="1" dirty="0">
                <a:solidFill>
                  <a:srgbClr val="130BB5"/>
                </a:solidFill>
                <a:latin typeface="Courier New" panose="02070309020205020404" pitchFamily="49" charset="0"/>
                <a:cs typeface="Courier New" panose="02070309020205020404" pitchFamily="49" charset="0"/>
              </a:rPr>
              <a:t>   &lt;servlet-name&gt;</a:t>
            </a:r>
            <a:r>
              <a:rPr lang="en-US" sz="2000" b="1" dirty="0" err="1">
                <a:latin typeface="Courier New" panose="02070309020205020404" pitchFamily="49" charset="0"/>
                <a:cs typeface="Courier New" panose="02070309020205020404" pitchFamily="49" charset="0"/>
              </a:rPr>
              <a:t>FilteredServlet</a:t>
            </a:r>
            <a:r>
              <a:rPr lang="en-US" sz="2000" b="1" dirty="0">
                <a:solidFill>
                  <a:srgbClr val="130BB5"/>
                </a:solidFill>
                <a:latin typeface="Courier New" panose="02070309020205020404" pitchFamily="49" charset="0"/>
                <a:cs typeface="Courier New" panose="02070309020205020404" pitchFamily="49" charset="0"/>
              </a:rPr>
              <a:t>&lt;/servlet-name&gt;</a:t>
            </a:r>
          </a:p>
          <a:p>
            <a:pPr marL="457200" indent="-457200">
              <a:buFont typeface="+mj-lt"/>
              <a:buAutoNum type="arabicPeriod"/>
            </a:pPr>
            <a:r>
              <a:rPr lang="en-US" sz="2000" b="1" dirty="0">
                <a:solidFill>
                  <a:srgbClr val="130BB5"/>
                </a:solidFill>
                <a:latin typeface="Courier New" panose="02070309020205020404" pitchFamily="49" charset="0"/>
                <a:cs typeface="Courier New" panose="02070309020205020404" pitchFamily="49" charset="0"/>
              </a:rPr>
              <a:t>   &lt;servlet-class&gt;</a:t>
            </a:r>
            <a:r>
              <a:rPr lang="en-US" sz="2000" b="1" dirty="0" err="1">
                <a:latin typeface="Courier New" panose="02070309020205020404" pitchFamily="49" charset="0"/>
                <a:cs typeface="Courier New" panose="02070309020205020404" pitchFamily="49" charset="0"/>
              </a:rPr>
              <a:t>FilteredServlet</a:t>
            </a:r>
            <a:r>
              <a:rPr lang="en-US" sz="2000" b="1" dirty="0">
                <a:solidFill>
                  <a:srgbClr val="130BB5"/>
                </a:solidFill>
                <a:latin typeface="Courier New" panose="02070309020205020404" pitchFamily="49" charset="0"/>
                <a:cs typeface="Courier New" panose="02070309020205020404" pitchFamily="49" charset="0"/>
              </a:rPr>
              <a:t>&lt;/servlet-class&gt;</a:t>
            </a:r>
          </a:p>
          <a:p>
            <a:pPr marL="457200" indent="-457200">
              <a:buFont typeface="+mj-lt"/>
              <a:buAutoNum type="arabicPeriod"/>
            </a:pPr>
            <a:r>
              <a:rPr lang="en-US" sz="2000" b="1" dirty="0">
                <a:solidFill>
                  <a:srgbClr val="130BB5"/>
                </a:solidFill>
                <a:latin typeface="Courier New" panose="02070309020205020404" pitchFamily="49" charset="0"/>
                <a:cs typeface="Courier New" panose="02070309020205020404" pitchFamily="49" charset="0"/>
              </a:rPr>
              <a:t>&lt;/servlet&gt;</a:t>
            </a:r>
          </a:p>
          <a:p>
            <a:pPr marL="457200" indent="-457200">
              <a:buFont typeface="+mj-lt"/>
              <a:buAutoNum type="arabicPeriod"/>
            </a:pPr>
            <a:r>
              <a:rPr lang="en-US" sz="2000" b="1" dirty="0">
                <a:solidFill>
                  <a:srgbClr val="130BB5"/>
                </a:solidFill>
                <a:latin typeface="Courier New" panose="02070309020205020404" pitchFamily="49" charset="0"/>
                <a:cs typeface="Courier New" panose="02070309020205020404" pitchFamily="49" charset="0"/>
              </a:rPr>
              <a:t>&lt;servlet-mapping&gt;</a:t>
            </a:r>
          </a:p>
          <a:p>
            <a:pPr marL="457200" indent="-457200">
              <a:buFont typeface="+mj-lt"/>
              <a:buAutoNum type="arabicPeriod"/>
            </a:pPr>
            <a:r>
              <a:rPr lang="en-US" sz="2000" b="1" dirty="0">
                <a:solidFill>
                  <a:srgbClr val="130BB5"/>
                </a:solidFill>
                <a:latin typeface="Courier New" panose="02070309020205020404" pitchFamily="49" charset="0"/>
                <a:cs typeface="Courier New" panose="02070309020205020404" pitchFamily="49" charset="0"/>
              </a:rPr>
              <a:t>   &lt;servlet-name&gt;</a:t>
            </a:r>
            <a:r>
              <a:rPr lang="en-US" sz="2000" b="1" dirty="0" err="1">
                <a:latin typeface="Courier New" panose="02070309020205020404" pitchFamily="49" charset="0"/>
                <a:cs typeface="Courier New" panose="02070309020205020404" pitchFamily="49" charset="0"/>
              </a:rPr>
              <a:t>FilteredServlet</a:t>
            </a:r>
            <a:r>
              <a:rPr lang="en-US" sz="2000" b="1" dirty="0">
                <a:solidFill>
                  <a:srgbClr val="130BB5"/>
                </a:solidFill>
                <a:latin typeface="Courier New" panose="02070309020205020404" pitchFamily="49" charset="0"/>
                <a:cs typeface="Courier New" panose="02070309020205020404" pitchFamily="49" charset="0"/>
              </a:rPr>
              <a:t>&lt;/servlet-name&gt;</a:t>
            </a:r>
          </a:p>
          <a:p>
            <a:pPr marL="457200" indent="-457200">
              <a:buFont typeface="+mj-lt"/>
              <a:buAutoNum type="arabicPeriod"/>
            </a:pPr>
            <a:r>
              <a:rPr lang="en-US" sz="2000" b="1" dirty="0">
                <a:solidFill>
                  <a:srgbClr val="130BB5"/>
                </a:solidFill>
                <a:latin typeface="Courier New" panose="02070309020205020404" pitchFamily="49" charset="0"/>
                <a:cs typeface="Courier New" panose="02070309020205020404" pitchFamily="49" charset="0"/>
              </a:rPr>
              <a:t>   &lt;</a:t>
            </a:r>
            <a:r>
              <a:rPr lang="en-US" sz="2000" b="1" dirty="0" err="1">
                <a:solidFill>
                  <a:srgbClr val="130BB5"/>
                </a:solidFill>
                <a:latin typeface="Courier New" panose="02070309020205020404" pitchFamily="49" charset="0"/>
                <a:cs typeface="Courier New" panose="02070309020205020404" pitchFamily="49" charset="0"/>
              </a:rPr>
              <a:t>url</a:t>
            </a:r>
            <a:r>
              <a:rPr lang="en-US" sz="2000" b="1" dirty="0">
                <a:solidFill>
                  <a:srgbClr val="130BB5"/>
                </a:solidFill>
                <a:latin typeface="Courier New" panose="02070309020205020404" pitchFamily="49" charset="0"/>
                <a:cs typeface="Courier New" panose="02070309020205020404" pitchFamily="49" charset="0"/>
              </a:rPr>
              <a:t>-pattern&gt;</a:t>
            </a:r>
            <a:r>
              <a:rPr lang="en-US" sz="2000" b="1" dirty="0">
                <a:latin typeface="Courier New" panose="02070309020205020404" pitchFamily="49" charset="0"/>
                <a:cs typeface="Courier New" panose="02070309020205020404" pitchFamily="49" charset="0"/>
              </a:rPr>
              <a:t>/</a:t>
            </a:r>
            <a:r>
              <a:rPr lang="en-US" sz="2000" b="1" dirty="0" err="1">
                <a:latin typeface="Courier New" panose="02070309020205020404" pitchFamily="49" charset="0"/>
                <a:cs typeface="Courier New" panose="02070309020205020404" pitchFamily="49" charset="0"/>
              </a:rPr>
              <a:t>FilteredServlet</a:t>
            </a:r>
            <a:r>
              <a:rPr lang="en-US" sz="2000" b="1" dirty="0">
                <a:solidFill>
                  <a:srgbClr val="130BB5"/>
                </a:solidFill>
                <a:latin typeface="Courier New" panose="02070309020205020404" pitchFamily="49" charset="0"/>
                <a:cs typeface="Courier New" panose="02070309020205020404" pitchFamily="49" charset="0"/>
              </a:rPr>
              <a:t>&lt;/</a:t>
            </a:r>
            <a:r>
              <a:rPr lang="en-US" sz="2000" b="1" dirty="0" err="1">
                <a:solidFill>
                  <a:srgbClr val="130BB5"/>
                </a:solidFill>
                <a:latin typeface="Courier New" panose="02070309020205020404" pitchFamily="49" charset="0"/>
                <a:cs typeface="Courier New" panose="02070309020205020404" pitchFamily="49" charset="0"/>
              </a:rPr>
              <a:t>url</a:t>
            </a:r>
            <a:r>
              <a:rPr lang="en-US" sz="2000" b="1" dirty="0">
                <a:solidFill>
                  <a:srgbClr val="130BB5"/>
                </a:solidFill>
                <a:latin typeface="Courier New" panose="02070309020205020404" pitchFamily="49" charset="0"/>
                <a:cs typeface="Courier New" panose="02070309020205020404" pitchFamily="49" charset="0"/>
              </a:rPr>
              <a:t>-pattern&gt;</a:t>
            </a:r>
          </a:p>
          <a:p>
            <a:pPr marL="457200" indent="-457200">
              <a:buFont typeface="+mj-lt"/>
              <a:buAutoNum type="arabicPeriod"/>
            </a:pPr>
            <a:r>
              <a:rPr lang="en-US" sz="2000" b="1" dirty="0">
                <a:solidFill>
                  <a:srgbClr val="130BB5"/>
                </a:solidFill>
                <a:latin typeface="Courier New" panose="02070309020205020404" pitchFamily="49" charset="0"/>
                <a:cs typeface="Courier New" panose="02070309020205020404" pitchFamily="49" charset="0"/>
              </a:rPr>
              <a:t>&lt;/servlet-mapping&gt;</a:t>
            </a:r>
          </a:p>
        </p:txBody>
      </p:sp>
      <p:sp>
        <p:nvSpPr>
          <p:cNvPr id="4" name="Slide Number Placeholder 3"/>
          <p:cNvSpPr>
            <a:spLocks noGrp="1"/>
          </p:cNvSpPr>
          <p:nvPr>
            <p:ph type="sldNum" sz="quarter" idx="12"/>
          </p:nvPr>
        </p:nvSpPr>
        <p:spPr/>
        <p:txBody>
          <a:bodyPr/>
          <a:lstStyle/>
          <a:p>
            <a:fld id="{5EA8BEFB-AE5B-48F9-BBAD-B489CDE48C80}" type="slidenum">
              <a:rPr lang="en-US" smtClean="0"/>
              <a:pPr/>
              <a:t>79</a:t>
            </a:fld>
            <a:endParaRPr lang="en-US"/>
          </a:p>
        </p:txBody>
      </p:sp>
      <p:sp>
        <p:nvSpPr>
          <p:cNvPr id="5" name="Wave 4"/>
          <p:cNvSpPr/>
          <p:nvPr/>
        </p:nvSpPr>
        <p:spPr>
          <a:xfrm>
            <a:off x="7391400" y="914400"/>
            <a:ext cx="1752600" cy="457200"/>
          </a:xfrm>
          <a:prstGeom prst="wave">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2"/>
                </a:solidFill>
              </a:rPr>
              <a:t>web.xml</a:t>
            </a:r>
          </a:p>
        </p:txBody>
      </p:sp>
    </p:spTree>
    <p:extLst>
      <p:ext uri="{BB962C8B-B14F-4D97-AF65-F5344CB8AC3E}">
        <p14:creationId xmlns:p14="http://schemas.microsoft.com/office/powerpoint/2010/main" val="2649843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 calcmode="lin" valueType="num">
                                      <p:cBhvr additive="base">
                                        <p:cTn id="11"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 calcmode="lin" valueType="num">
                                      <p:cBhvr additive="base">
                                        <p:cTn id="1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 calcmode="lin" valueType="num">
                                      <p:cBhvr additive="base">
                                        <p:cTn id="2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anim calcmode="lin" valueType="num">
                                      <p:cBhvr additive="base">
                                        <p:cTn id="2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 calcmode="lin" valueType="num">
                                      <p:cBhvr additive="base">
                                        <p:cTn id="3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3">
                                            <p:txEl>
                                              <p:pRg st="5" end="5"/>
                                            </p:txEl>
                                          </p:spTgt>
                                        </p:tgtEl>
                                        <p:attrNameLst>
                                          <p:attrName>style.visibility</p:attrName>
                                        </p:attrNameLst>
                                      </p:cBhvr>
                                      <p:to>
                                        <p:strVal val="visible"/>
                                      </p:to>
                                    </p:set>
                                    <p:anim calcmode="lin" valueType="num">
                                      <p:cBhvr additive="base">
                                        <p:cTn id="41"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3">
                                            <p:txEl>
                                              <p:pRg st="6" end="6"/>
                                            </p:txEl>
                                          </p:spTgt>
                                        </p:tgtEl>
                                        <p:attrNameLst>
                                          <p:attrName>style.visibility</p:attrName>
                                        </p:attrNameLst>
                                      </p:cBhvr>
                                      <p:to>
                                        <p:strVal val="visible"/>
                                      </p:to>
                                    </p:set>
                                    <p:anim calcmode="lin" valueType="num">
                                      <p:cBhvr additive="base">
                                        <p:cTn id="47"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nodeType="clickEffect">
                                  <p:stCondLst>
                                    <p:cond delay="0"/>
                                  </p:stCondLst>
                                  <p:childTnLst>
                                    <p:set>
                                      <p:cBhvr>
                                        <p:cTn id="52" dur="1" fill="hold">
                                          <p:stCondLst>
                                            <p:cond delay="0"/>
                                          </p:stCondLst>
                                        </p:cTn>
                                        <p:tgtEl>
                                          <p:spTgt spid="3">
                                            <p:txEl>
                                              <p:pRg st="7" end="7"/>
                                            </p:txEl>
                                          </p:spTgt>
                                        </p:tgtEl>
                                        <p:attrNameLst>
                                          <p:attrName>style.visibility</p:attrName>
                                        </p:attrNameLst>
                                      </p:cBhvr>
                                      <p:to>
                                        <p:strVal val="visible"/>
                                      </p:to>
                                    </p:set>
                                    <p:anim calcmode="lin" valueType="num">
                                      <p:cBhvr additive="base">
                                        <p:cTn id="53"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4"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nodeType="clickEffect">
                                  <p:stCondLst>
                                    <p:cond delay="0"/>
                                  </p:stCondLst>
                                  <p:childTnLst>
                                    <p:set>
                                      <p:cBhvr>
                                        <p:cTn id="58" dur="1" fill="hold">
                                          <p:stCondLst>
                                            <p:cond delay="0"/>
                                          </p:stCondLst>
                                        </p:cTn>
                                        <p:tgtEl>
                                          <p:spTgt spid="3">
                                            <p:txEl>
                                              <p:pRg st="8" end="8"/>
                                            </p:txEl>
                                          </p:spTgt>
                                        </p:tgtEl>
                                        <p:attrNameLst>
                                          <p:attrName>style.visibility</p:attrName>
                                        </p:attrNameLst>
                                      </p:cBhvr>
                                      <p:to>
                                        <p:strVal val="visible"/>
                                      </p:to>
                                    </p:set>
                                    <p:anim calcmode="lin" valueType="num">
                                      <p:cBhvr additive="base">
                                        <p:cTn id="59"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60"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Session Management: Hidden form field </a:t>
            </a:r>
          </a:p>
        </p:txBody>
      </p:sp>
      <p:sp>
        <p:nvSpPr>
          <p:cNvPr id="3" name="Content Placeholder 2"/>
          <p:cNvSpPr>
            <a:spLocks noGrp="1"/>
          </p:cNvSpPr>
          <p:nvPr>
            <p:ph idx="1"/>
          </p:nvPr>
        </p:nvSpPr>
        <p:spPr/>
        <p:txBody>
          <a:bodyPr/>
          <a:lstStyle/>
          <a:p>
            <a:pPr algn="just"/>
            <a:r>
              <a:rPr lang="en-US" dirty="0"/>
              <a:t>Hidden Form Field, </a:t>
            </a:r>
            <a:r>
              <a:rPr lang="en-US" b="1" dirty="0"/>
              <a:t>a hidden (invisible) </a:t>
            </a:r>
            <a:r>
              <a:rPr lang="en-US" b="1" dirty="0" err="1"/>
              <a:t>textfield</a:t>
            </a:r>
            <a:r>
              <a:rPr lang="en-US" dirty="0"/>
              <a:t> is used for maintaining the state of an user.</a:t>
            </a:r>
          </a:p>
          <a:p>
            <a:pPr algn="just"/>
            <a:r>
              <a:rPr lang="en-US" dirty="0"/>
              <a:t>In such case, we store the information in the hidden field and get it from another servlet.</a:t>
            </a:r>
          </a:p>
          <a:p>
            <a:pPr marL="0" indent="0" algn="just">
              <a:buNone/>
            </a:pPr>
            <a:r>
              <a:rPr lang="en-US" dirty="0"/>
              <a:t>Example</a:t>
            </a:r>
          </a:p>
          <a:p>
            <a:pPr marL="0" indent="0" algn="just">
              <a:buNone/>
            </a:pPr>
            <a:r>
              <a:rPr lang="en-US" b="1" dirty="0">
                <a:latin typeface="Courier New" panose="02070309020205020404" pitchFamily="49" charset="0"/>
                <a:cs typeface="Courier New" panose="02070309020205020404" pitchFamily="49" charset="0"/>
              </a:rPr>
              <a:t>	</a:t>
            </a:r>
            <a:r>
              <a:rPr lang="en-US" b="1" dirty="0">
                <a:solidFill>
                  <a:srgbClr val="130BB5"/>
                </a:solidFill>
                <a:latin typeface="Courier New" panose="02070309020205020404" pitchFamily="49" charset="0"/>
                <a:cs typeface="Courier New" panose="02070309020205020404" pitchFamily="49" charset="0"/>
              </a:rPr>
              <a:t>&lt;input </a:t>
            </a:r>
            <a:r>
              <a:rPr lang="en-US" b="1" dirty="0">
                <a:solidFill>
                  <a:srgbClr val="00B050"/>
                </a:solidFill>
                <a:latin typeface="Courier New" panose="02070309020205020404" pitchFamily="49" charset="0"/>
                <a:cs typeface="Courier New" panose="02070309020205020404" pitchFamily="49" charset="0"/>
              </a:rPr>
              <a:t>type=</a:t>
            </a:r>
            <a:r>
              <a:rPr lang="en-US" b="1" dirty="0">
                <a:solidFill>
                  <a:schemeClr val="accent6">
                    <a:lumMod val="50000"/>
                  </a:schemeClr>
                </a:solidFill>
                <a:latin typeface="Courier New" panose="02070309020205020404" pitchFamily="49" charset="0"/>
                <a:cs typeface="Courier New" panose="02070309020205020404" pitchFamily="49" charset="0"/>
              </a:rPr>
              <a:t>"hidden" </a:t>
            </a:r>
          </a:p>
          <a:p>
            <a:pPr marL="0" indent="0" algn="just">
              <a:buNone/>
            </a:pPr>
            <a:r>
              <a:rPr lang="en-US" b="1" dirty="0">
                <a:latin typeface="Courier New" panose="02070309020205020404" pitchFamily="49" charset="0"/>
                <a:cs typeface="Courier New" panose="02070309020205020404" pitchFamily="49" charset="0"/>
              </a:rPr>
              <a:t>	  	  </a:t>
            </a:r>
            <a:r>
              <a:rPr lang="en-US" b="1" dirty="0">
                <a:solidFill>
                  <a:srgbClr val="00B050"/>
                </a:solidFill>
                <a:latin typeface="Courier New" panose="02070309020205020404" pitchFamily="49" charset="0"/>
                <a:cs typeface="Courier New" panose="02070309020205020404" pitchFamily="49" charset="0"/>
              </a:rPr>
              <a:t>name=</a:t>
            </a:r>
            <a:r>
              <a:rPr lang="en-US" b="1" dirty="0">
                <a:solidFill>
                  <a:schemeClr val="accent6">
                    <a:lumMod val="50000"/>
                  </a:schemeClr>
                </a:solidFill>
                <a:latin typeface="Courier New" panose="02070309020205020404" pitchFamily="49" charset="0"/>
                <a:cs typeface="Courier New" panose="02070309020205020404" pitchFamily="49" charset="0"/>
              </a:rPr>
              <a:t>"</a:t>
            </a:r>
            <a:r>
              <a:rPr lang="en-US" b="1" dirty="0" err="1">
                <a:solidFill>
                  <a:schemeClr val="accent6">
                    <a:lumMod val="50000"/>
                  </a:schemeClr>
                </a:solidFill>
                <a:latin typeface="Courier New" panose="02070309020205020404" pitchFamily="49" charset="0"/>
                <a:cs typeface="Courier New" panose="02070309020205020404" pitchFamily="49" charset="0"/>
              </a:rPr>
              <a:t>session_id</a:t>
            </a:r>
            <a:r>
              <a:rPr lang="en-US" b="1" dirty="0">
                <a:solidFill>
                  <a:schemeClr val="accent6">
                    <a:lumMod val="50000"/>
                  </a:schemeClr>
                </a:solidFill>
                <a:latin typeface="Courier New" panose="02070309020205020404" pitchFamily="49" charset="0"/>
                <a:cs typeface="Courier New" panose="02070309020205020404" pitchFamily="49" charset="0"/>
              </a:rPr>
              <a:t>" </a:t>
            </a:r>
          </a:p>
          <a:p>
            <a:pPr marL="0" indent="0" algn="just">
              <a:buNone/>
            </a:pPr>
            <a:r>
              <a:rPr lang="en-US" b="1" dirty="0">
                <a:latin typeface="Courier New" panose="02070309020205020404" pitchFamily="49" charset="0"/>
                <a:cs typeface="Courier New" panose="02070309020205020404" pitchFamily="49" charset="0"/>
              </a:rPr>
              <a:t>	  	  </a:t>
            </a:r>
            <a:r>
              <a:rPr lang="en-US" b="1" dirty="0">
                <a:solidFill>
                  <a:srgbClr val="00B050"/>
                </a:solidFill>
                <a:latin typeface="Courier New" panose="02070309020205020404" pitchFamily="49" charset="0"/>
                <a:cs typeface="Courier New" panose="02070309020205020404" pitchFamily="49" charset="0"/>
              </a:rPr>
              <a:t>value=</a:t>
            </a:r>
            <a:r>
              <a:rPr lang="en-US" b="1" dirty="0">
                <a:solidFill>
                  <a:schemeClr val="accent6">
                    <a:lumMod val="50000"/>
                  </a:schemeClr>
                </a:solidFill>
                <a:latin typeface="Courier New" panose="02070309020205020404" pitchFamily="49" charset="0"/>
                <a:cs typeface="Courier New" panose="02070309020205020404" pitchFamily="49" charset="0"/>
              </a:rPr>
              <a:t>"054"&gt;</a:t>
            </a:r>
          </a:p>
        </p:txBody>
      </p:sp>
      <p:sp>
        <p:nvSpPr>
          <p:cNvPr id="4" name="Slide Number Placeholder 3"/>
          <p:cNvSpPr>
            <a:spLocks noGrp="1"/>
          </p:cNvSpPr>
          <p:nvPr>
            <p:ph type="sldNum" sz="quarter" idx="12"/>
          </p:nvPr>
        </p:nvSpPr>
        <p:spPr/>
        <p:txBody>
          <a:bodyPr/>
          <a:lstStyle/>
          <a:p>
            <a:fld id="{5EA8BEFB-AE5B-48F9-BBAD-B489CDE48C80}" type="slidenum">
              <a:rPr lang="en-US" smtClean="0"/>
              <a:pPr/>
              <a:t>8</a:t>
            </a:fld>
            <a:endParaRPr lang="en-US" dirty="0"/>
          </a:p>
        </p:txBody>
      </p:sp>
    </p:spTree>
    <p:extLst>
      <p:ext uri="{BB962C8B-B14F-4D97-AF65-F5344CB8AC3E}">
        <p14:creationId xmlns:p14="http://schemas.microsoft.com/office/powerpoint/2010/main" val="1639902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 calcmode="lin" valueType="num">
                                      <p:cBhvr additive="base">
                                        <p:cTn id="31"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Filter Example1</a:t>
            </a:r>
          </a:p>
        </p:txBody>
      </p:sp>
      <p:sp>
        <p:nvSpPr>
          <p:cNvPr id="3" name="Content Placeholder 2"/>
          <p:cNvSpPr>
            <a:spLocks noGrp="1"/>
          </p:cNvSpPr>
          <p:nvPr>
            <p:ph idx="1"/>
          </p:nvPr>
        </p:nvSpPr>
        <p:spPr/>
        <p:txBody>
          <a:bodyPr>
            <a:normAutofit/>
          </a:bodyPr>
          <a:lstStyle/>
          <a:p>
            <a:pPr marL="457200" indent="-457200">
              <a:buFont typeface="+mj-lt"/>
              <a:buAutoNum type="arabicPeriod" startAt="10"/>
            </a:pPr>
            <a:r>
              <a:rPr lang="en-US" sz="2000" b="1" dirty="0">
                <a:solidFill>
                  <a:srgbClr val="130BB5"/>
                </a:solidFill>
                <a:latin typeface="Courier New" panose="02070309020205020404" pitchFamily="49" charset="0"/>
                <a:cs typeface="Courier New" panose="02070309020205020404" pitchFamily="49" charset="0"/>
              </a:rPr>
              <a:t>&lt;filter&gt;</a:t>
            </a:r>
          </a:p>
          <a:p>
            <a:pPr marL="457200" indent="-457200">
              <a:buFont typeface="+mj-lt"/>
              <a:buAutoNum type="arabicPeriod" startAt="10"/>
            </a:pPr>
            <a:r>
              <a:rPr lang="en-US" sz="2000" b="1" dirty="0">
                <a:solidFill>
                  <a:srgbClr val="130BB5"/>
                </a:solidFill>
                <a:latin typeface="Courier New" panose="02070309020205020404" pitchFamily="49" charset="0"/>
                <a:cs typeface="Courier New" panose="02070309020205020404" pitchFamily="49" charset="0"/>
              </a:rPr>
              <a:t>        &lt;filter-name&gt;</a:t>
            </a:r>
            <a:r>
              <a:rPr lang="en-US" sz="2000" b="1" dirty="0">
                <a:latin typeface="Courier New" panose="02070309020205020404" pitchFamily="49" charset="0"/>
                <a:cs typeface="Courier New" panose="02070309020205020404" pitchFamily="49" charset="0"/>
              </a:rPr>
              <a:t>f1</a:t>
            </a:r>
            <a:r>
              <a:rPr lang="en-US" sz="2000" b="1" dirty="0">
                <a:solidFill>
                  <a:srgbClr val="130BB5"/>
                </a:solidFill>
                <a:latin typeface="Courier New" panose="02070309020205020404" pitchFamily="49" charset="0"/>
                <a:cs typeface="Courier New" panose="02070309020205020404" pitchFamily="49" charset="0"/>
              </a:rPr>
              <a:t>&lt;/filter-name&gt;</a:t>
            </a:r>
          </a:p>
          <a:p>
            <a:pPr marL="457200" indent="-457200">
              <a:buFont typeface="+mj-lt"/>
              <a:buAutoNum type="arabicPeriod" startAt="10"/>
            </a:pPr>
            <a:r>
              <a:rPr lang="en-US" sz="2000" b="1" dirty="0">
                <a:solidFill>
                  <a:srgbClr val="130BB5"/>
                </a:solidFill>
                <a:latin typeface="Courier New" panose="02070309020205020404" pitchFamily="49" charset="0"/>
                <a:cs typeface="Courier New" panose="02070309020205020404" pitchFamily="49" charset="0"/>
              </a:rPr>
              <a:t>        &lt;filter-class&gt;</a:t>
            </a:r>
            <a:r>
              <a:rPr lang="en-US" sz="2000" b="1" dirty="0">
                <a:latin typeface="Courier New" panose="02070309020205020404" pitchFamily="49" charset="0"/>
                <a:cs typeface="Courier New" panose="02070309020205020404" pitchFamily="49" charset="0"/>
              </a:rPr>
              <a:t>Filter1</a:t>
            </a:r>
            <a:r>
              <a:rPr lang="en-US" sz="2000" b="1" dirty="0">
                <a:solidFill>
                  <a:srgbClr val="130BB5"/>
                </a:solidFill>
                <a:latin typeface="Courier New" panose="02070309020205020404" pitchFamily="49" charset="0"/>
                <a:cs typeface="Courier New" panose="02070309020205020404" pitchFamily="49" charset="0"/>
              </a:rPr>
              <a:t>&lt;/filter-class&gt;     </a:t>
            </a:r>
          </a:p>
          <a:p>
            <a:pPr marL="457200" indent="-457200">
              <a:buFont typeface="+mj-lt"/>
              <a:buAutoNum type="arabicPeriod" startAt="10"/>
            </a:pPr>
            <a:r>
              <a:rPr lang="en-US" sz="2000" b="1" dirty="0">
                <a:solidFill>
                  <a:srgbClr val="130BB5"/>
                </a:solidFill>
                <a:latin typeface="Courier New" panose="02070309020205020404" pitchFamily="49" charset="0"/>
                <a:cs typeface="Courier New" panose="02070309020205020404" pitchFamily="49" charset="0"/>
              </a:rPr>
              <a:t>&lt;/filter&gt;</a:t>
            </a:r>
          </a:p>
          <a:p>
            <a:pPr marL="457200" indent="-457200">
              <a:buFont typeface="+mj-lt"/>
              <a:buAutoNum type="arabicPeriod" startAt="10"/>
            </a:pPr>
            <a:r>
              <a:rPr lang="en-US" sz="2000" b="1" dirty="0">
                <a:solidFill>
                  <a:srgbClr val="130BB5"/>
                </a:solidFill>
                <a:latin typeface="Courier New" panose="02070309020205020404" pitchFamily="49" charset="0"/>
                <a:cs typeface="Courier New" panose="02070309020205020404" pitchFamily="49" charset="0"/>
              </a:rPr>
              <a:t>&lt;filter-mapping&gt;</a:t>
            </a:r>
          </a:p>
          <a:p>
            <a:pPr marL="457200" indent="-457200">
              <a:buFont typeface="+mj-lt"/>
              <a:buAutoNum type="arabicPeriod" startAt="10"/>
            </a:pPr>
            <a:r>
              <a:rPr lang="en-US" sz="2000" b="1" dirty="0">
                <a:solidFill>
                  <a:srgbClr val="130BB5"/>
                </a:solidFill>
                <a:latin typeface="Courier New" panose="02070309020205020404" pitchFamily="49" charset="0"/>
                <a:cs typeface="Courier New" panose="02070309020205020404" pitchFamily="49" charset="0"/>
              </a:rPr>
              <a:t>        &lt;filter-name&gt;</a:t>
            </a:r>
            <a:r>
              <a:rPr lang="en-US" sz="2000" b="1" dirty="0">
                <a:latin typeface="Courier New" panose="02070309020205020404" pitchFamily="49" charset="0"/>
                <a:cs typeface="Courier New" panose="02070309020205020404" pitchFamily="49" charset="0"/>
              </a:rPr>
              <a:t>f1</a:t>
            </a:r>
            <a:r>
              <a:rPr lang="en-US" sz="2000" b="1" dirty="0">
                <a:solidFill>
                  <a:srgbClr val="130BB5"/>
                </a:solidFill>
                <a:latin typeface="Courier New" panose="02070309020205020404" pitchFamily="49" charset="0"/>
                <a:cs typeface="Courier New" panose="02070309020205020404" pitchFamily="49" charset="0"/>
              </a:rPr>
              <a:t>&lt;/filter-name&gt;</a:t>
            </a:r>
          </a:p>
          <a:p>
            <a:pPr marL="457200" indent="-457200">
              <a:buFont typeface="+mj-lt"/>
              <a:buAutoNum type="arabicPeriod" startAt="10"/>
            </a:pPr>
            <a:r>
              <a:rPr lang="en-US" sz="2000" b="1" dirty="0">
                <a:solidFill>
                  <a:srgbClr val="130BB5"/>
                </a:solidFill>
                <a:latin typeface="Courier New" panose="02070309020205020404" pitchFamily="49" charset="0"/>
                <a:cs typeface="Courier New" panose="02070309020205020404" pitchFamily="49" charset="0"/>
              </a:rPr>
              <a:t>        &lt;</a:t>
            </a:r>
            <a:r>
              <a:rPr lang="en-US" sz="2000" b="1" dirty="0" err="1">
                <a:solidFill>
                  <a:srgbClr val="130BB5"/>
                </a:solidFill>
                <a:latin typeface="Courier New" panose="02070309020205020404" pitchFamily="49" charset="0"/>
                <a:cs typeface="Courier New" panose="02070309020205020404" pitchFamily="49" charset="0"/>
              </a:rPr>
              <a:t>url</a:t>
            </a:r>
            <a:r>
              <a:rPr lang="en-US" sz="2000" b="1" dirty="0">
                <a:solidFill>
                  <a:srgbClr val="130BB5"/>
                </a:solidFill>
                <a:latin typeface="Courier New" panose="02070309020205020404" pitchFamily="49" charset="0"/>
                <a:cs typeface="Courier New" panose="02070309020205020404" pitchFamily="49" charset="0"/>
              </a:rPr>
              <a:t>-pattern&gt;</a:t>
            </a:r>
            <a:r>
              <a:rPr lang="en-US" sz="2000" b="1" dirty="0">
                <a:latin typeface="Courier New" panose="02070309020205020404" pitchFamily="49" charset="0"/>
                <a:cs typeface="Courier New" panose="02070309020205020404" pitchFamily="49" charset="0"/>
              </a:rPr>
              <a:t>/</a:t>
            </a:r>
            <a:r>
              <a:rPr lang="en-US" sz="2000" b="1" dirty="0" err="1">
                <a:latin typeface="Courier New" panose="02070309020205020404" pitchFamily="49" charset="0"/>
                <a:cs typeface="Courier New" panose="02070309020205020404" pitchFamily="49" charset="0"/>
              </a:rPr>
              <a:t>FilteredServlet</a:t>
            </a:r>
            <a:r>
              <a:rPr lang="en-US" sz="2000" b="1" dirty="0">
                <a:solidFill>
                  <a:srgbClr val="130BB5"/>
                </a:solidFill>
                <a:latin typeface="Courier New" panose="02070309020205020404" pitchFamily="49" charset="0"/>
                <a:cs typeface="Courier New" panose="02070309020205020404" pitchFamily="49" charset="0"/>
              </a:rPr>
              <a:t>&lt;/</a:t>
            </a:r>
            <a:r>
              <a:rPr lang="en-US" sz="2000" b="1" dirty="0" err="1">
                <a:solidFill>
                  <a:srgbClr val="130BB5"/>
                </a:solidFill>
                <a:latin typeface="Courier New" panose="02070309020205020404" pitchFamily="49" charset="0"/>
                <a:cs typeface="Courier New" panose="02070309020205020404" pitchFamily="49" charset="0"/>
              </a:rPr>
              <a:t>url</a:t>
            </a:r>
            <a:r>
              <a:rPr lang="en-US" sz="2000" b="1" dirty="0">
                <a:solidFill>
                  <a:srgbClr val="130BB5"/>
                </a:solidFill>
                <a:latin typeface="Courier New" panose="02070309020205020404" pitchFamily="49" charset="0"/>
                <a:cs typeface="Courier New" panose="02070309020205020404" pitchFamily="49" charset="0"/>
              </a:rPr>
              <a:t>-pattern&gt;</a:t>
            </a:r>
          </a:p>
          <a:p>
            <a:pPr marL="457200" indent="-457200">
              <a:buFont typeface="+mj-lt"/>
              <a:buAutoNum type="arabicPeriod" startAt="10"/>
            </a:pPr>
            <a:r>
              <a:rPr lang="en-US" sz="2000" b="1" dirty="0">
                <a:solidFill>
                  <a:srgbClr val="130BB5"/>
                </a:solidFill>
                <a:latin typeface="Courier New" panose="02070309020205020404" pitchFamily="49" charset="0"/>
                <a:cs typeface="Courier New" panose="02070309020205020404" pitchFamily="49" charset="0"/>
              </a:rPr>
              <a:t>&lt;/filter-mapping&gt;</a:t>
            </a:r>
          </a:p>
        </p:txBody>
      </p:sp>
      <p:sp>
        <p:nvSpPr>
          <p:cNvPr id="4" name="Slide Number Placeholder 3"/>
          <p:cNvSpPr>
            <a:spLocks noGrp="1"/>
          </p:cNvSpPr>
          <p:nvPr>
            <p:ph type="sldNum" sz="quarter" idx="12"/>
          </p:nvPr>
        </p:nvSpPr>
        <p:spPr/>
        <p:txBody>
          <a:bodyPr/>
          <a:lstStyle/>
          <a:p>
            <a:fld id="{5EA8BEFB-AE5B-48F9-BBAD-B489CDE48C80}" type="slidenum">
              <a:rPr lang="en-US" smtClean="0"/>
              <a:pPr/>
              <a:t>80</a:t>
            </a:fld>
            <a:endParaRPr lang="en-US"/>
          </a:p>
        </p:txBody>
      </p:sp>
      <p:sp>
        <p:nvSpPr>
          <p:cNvPr id="5" name="Wave 4"/>
          <p:cNvSpPr/>
          <p:nvPr/>
        </p:nvSpPr>
        <p:spPr>
          <a:xfrm>
            <a:off x="7391400" y="914400"/>
            <a:ext cx="1752600" cy="457200"/>
          </a:xfrm>
          <a:prstGeom prst="wave">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2"/>
                </a:solidFill>
              </a:rPr>
              <a:t>web.xml</a:t>
            </a:r>
          </a:p>
        </p:txBody>
      </p:sp>
    </p:spTree>
    <p:extLst>
      <p:ext uri="{BB962C8B-B14F-4D97-AF65-F5344CB8AC3E}">
        <p14:creationId xmlns:p14="http://schemas.microsoft.com/office/powerpoint/2010/main" val="2814891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 calcmode="lin" valueType="num">
                                      <p:cBhvr additive="base">
                                        <p:cTn id="11"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0" end="0"/>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 calcmode="lin" valueType="num">
                                      <p:cBhvr additive="base">
                                        <p:cTn id="1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3">
                                            <p:txEl>
                                              <p:pRg st="1" end="1"/>
                                            </p:txEl>
                                          </p:spTgt>
                                        </p:tgtEl>
                                        <p:attrNameLst>
                                          <p:attrName>style.visibility</p:attrName>
                                        </p:attrNameLst>
                                      </p:cBhvr>
                                      <p:to>
                                        <p:strVal val="visible"/>
                                      </p:to>
                                    </p:set>
                                    <p:anim calcmode="lin" valueType="num">
                                      <p:cBhvr additive="base">
                                        <p:cTn id="2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anim calcmode="lin" valueType="num">
                                      <p:cBhvr additive="base">
                                        <p:cTn id="2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3">
                                            <p:txEl>
                                              <p:pRg st="4" end="4"/>
                                            </p:txEl>
                                          </p:spTgt>
                                        </p:tgtEl>
                                        <p:attrNameLst>
                                          <p:attrName>style.visibility</p:attrName>
                                        </p:attrNameLst>
                                      </p:cBhvr>
                                      <p:to>
                                        <p:strVal val="visible"/>
                                      </p:to>
                                    </p:set>
                                    <p:anim calcmode="lin" valueType="num">
                                      <p:cBhvr additive="base">
                                        <p:cTn id="33"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
                                            <p:txEl>
                                              <p:pRg st="4" end="4"/>
                                            </p:txEl>
                                          </p:spTgt>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 calcmode="lin" valueType="num">
                                      <p:cBhvr additive="base">
                                        <p:cTn id="37"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3">
                                            <p:txEl>
                                              <p:pRg st="5" end="5"/>
                                            </p:txEl>
                                          </p:spTgt>
                                        </p:tgtEl>
                                        <p:attrNameLst>
                                          <p:attrName>style.visibility</p:attrName>
                                        </p:attrNameLst>
                                      </p:cBhvr>
                                      <p:to>
                                        <p:strVal val="visible"/>
                                      </p:to>
                                    </p:set>
                                    <p:anim calcmode="lin" valueType="num">
                                      <p:cBhvr additive="base">
                                        <p:cTn id="43"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 calcmode="lin" valueType="num">
                                      <p:cBhvr additive="base">
                                        <p:cTn id="49"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Filter Example1: Filter1.java</a:t>
            </a:r>
          </a:p>
        </p:txBody>
      </p:sp>
      <p:sp>
        <p:nvSpPr>
          <p:cNvPr id="3" name="Content Placeholder 2"/>
          <p:cNvSpPr>
            <a:spLocks noGrp="1"/>
          </p:cNvSpPr>
          <p:nvPr>
            <p:ph idx="1"/>
          </p:nvPr>
        </p:nvSpPr>
        <p:spPr/>
        <p:txBody>
          <a:bodyPr>
            <a:normAutofit/>
          </a:bodyPr>
          <a:lstStyle/>
          <a:p>
            <a:pPr marL="457200" indent="-457200">
              <a:buFont typeface="+mj-lt"/>
              <a:buAutoNum type="arabicPeriod"/>
            </a:pPr>
            <a:r>
              <a:rPr lang="en-US" sz="1800" b="1" dirty="0">
                <a:solidFill>
                  <a:srgbClr val="130BB5"/>
                </a:solidFill>
                <a:latin typeface="Courier New" panose="02070309020205020404" pitchFamily="49" charset="0"/>
                <a:cs typeface="Courier New" panose="02070309020205020404" pitchFamily="49" charset="0"/>
              </a:rPr>
              <a:t>public class</a:t>
            </a:r>
            <a:r>
              <a:rPr lang="en-US" sz="1800" b="1" dirty="0">
                <a:latin typeface="Courier New" panose="02070309020205020404" pitchFamily="49" charset="0"/>
                <a:cs typeface="Courier New" panose="02070309020205020404" pitchFamily="49" charset="0"/>
              </a:rPr>
              <a:t> Filter1 </a:t>
            </a:r>
            <a:r>
              <a:rPr lang="en-US" sz="1800" b="1" dirty="0">
                <a:solidFill>
                  <a:srgbClr val="130BB5"/>
                </a:solidFill>
                <a:latin typeface="Courier New" panose="02070309020205020404" pitchFamily="49" charset="0"/>
                <a:cs typeface="Courier New" panose="02070309020205020404" pitchFamily="49" charset="0"/>
              </a:rPr>
              <a:t>implements</a:t>
            </a:r>
            <a:r>
              <a:rPr lang="en-US" sz="1800" b="1" dirty="0">
                <a:latin typeface="Courier New" panose="02070309020205020404" pitchFamily="49" charset="0"/>
                <a:cs typeface="Courier New" panose="02070309020205020404" pitchFamily="49" charset="0"/>
              </a:rPr>
              <a:t> Filter</a:t>
            </a:r>
          </a:p>
          <a:p>
            <a:pPr marL="457200" indent="-457200">
              <a:buFont typeface="+mj-lt"/>
              <a:buAutoNum type="arabicPeriod"/>
            </a:pPr>
            <a:r>
              <a:rPr lang="en-US" sz="1800" b="1" dirty="0">
                <a:latin typeface="Courier New" panose="02070309020205020404" pitchFamily="49" charset="0"/>
                <a:cs typeface="Courier New" panose="02070309020205020404" pitchFamily="49" charset="0"/>
              </a:rPr>
              <a:t>{</a:t>
            </a:r>
            <a:r>
              <a:rPr lang="en-US" sz="1800" b="1" dirty="0">
                <a:solidFill>
                  <a:srgbClr val="130BB5"/>
                </a:solidFill>
                <a:latin typeface="Courier New" panose="02070309020205020404" pitchFamily="49" charset="0"/>
                <a:cs typeface="Courier New" panose="02070309020205020404" pitchFamily="49" charset="0"/>
              </a:rPr>
              <a:t>public void </a:t>
            </a:r>
            <a:r>
              <a:rPr lang="en-US" sz="1800" b="1" dirty="0" err="1">
                <a:latin typeface="Courier New" panose="02070309020205020404" pitchFamily="49" charset="0"/>
                <a:cs typeface="Courier New" panose="02070309020205020404" pitchFamily="49" charset="0"/>
              </a:rPr>
              <a:t>init</a:t>
            </a:r>
            <a:r>
              <a:rPr lang="en-US" sz="1800" b="1" dirty="0">
                <a:latin typeface="Courier New" panose="02070309020205020404" pitchFamily="49" charset="0"/>
                <a:cs typeface="Courier New" panose="02070309020205020404" pitchFamily="49" charset="0"/>
              </a:rPr>
              <a:t>(</a:t>
            </a:r>
            <a:r>
              <a:rPr lang="en-US" sz="1800" b="1" dirty="0" err="1">
                <a:latin typeface="Courier New" panose="02070309020205020404" pitchFamily="49" charset="0"/>
                <a:cs typeface="Courier New" panose="02070309020205020404" pitchFamily="49" charset="0"/>
              </a:rPr>
              <a:t>FilterConfig</a:t>
            </a:r>
            <a:r>
              <a:rPr lang="en-US" sz="1800" b="1" dirty="0">
                <a:latin typeface="Courier New" panose="02070309020205020404" pitchFamily="49" charset="0"/>
                <a:cs typeface="Courier New" panose="02070309020205020404" pitchFamily="49" charset="0"/>
              </a:rPr>
              <a:t> arg0) </a:t>
            </a:r>
            <a:r>
              <a:rPr lang="en-US" sz="1800" b="1" dirty="0">
                <a:solidFill>
                  <a:srgbClr val="130BB5"/>
                </a:solidFill>
                <a:latin typeface="Courier New" panose="02070309020205020404" pitchFamily="49" charset="0"/>
                <a:cs typeface="Courier New" panose="02070309020205020404" pitchFamily="49" charset="0"/>
              </a:rPr>
              <a:t>throws</a:t>
            </a:r>
            <a:r>
              <a:rPr lang="en-US" sz="1800" b="1" dirty="0">
                <a:latin typeface="Courier New" panose="02070309020205020404" pitchFamily="49" charset="0"/>
                <a:cs typeface="Courier New" panose="02070309020205020404" pitchFamily="49" charset="0"/>
              </a:rPr>
              <a:t>  				</a:t>
            </a:r>
            <a:r>
              <a:rPr lang="en-US" sz="1800" b="1" dirty="0" err="1">
                <a:latin typeface="Courier New" panose="02070309020205020404" pitchFamily="49" charset="0"/>
                <a:cs typeface="Courier New" panose="02070309020205020404" pitchFamily="49" charset="0"/>
              </a:rPr>
              <a:t>ServletException</a:t>
            </a:r>
            <a:r>
              <a:rPr lang="en-US" sz="1800" b="1" dirty="0">
                <a:latin typeface="Courier New" panose="02070309020205020404" pitchFamily="49" charset="0"/>
                <a:cs typeface="Courier New" panose="02070309020205020404" pitchFamily="49" charset="0"/>
              </a:rPr>
              <a:t> {</a:t>
            </a:r>
            <a:r>
              <a:rPr lang="en-US" sz="1800" b="1" dirty="0">
                <a:solidFill>
                  <a:schemeClr val="tx1">
                    <a:lumMod val="65000"/>
                    <a:lumOff val="35000"/>
                  </a:schemeClr>
                </a:solidFill>
                <a:latin typeface="Courier New" panose="02070309020205020404" pitchFamily="49" charset="0"/>
                <a:cs typeface="Courier New" panose="02070309020205020404" pitchFamily="49" charset="0"/>
              </a:rPr>
              <a:t>//overridden </a:t>
            </a:r>
            <a:r>
              <a:rPr lang="en-US" sz="1800" b="1" dirty="0" err="1">
                <a:solidFill>
                  <a:schemeClr val="tx1">
                    <a:lumMod val="65000"/>
                    <a:lumOff val="35000"/>
                  </a:schemeClr>
                </a:solidFill>
                <a:latin typeface="Courier New" panose="02070309020205020404" pitchFamily="49" charset="0"/>
                <a:cs typeface="Courier New" panose="02070309020205020404" pitchFamily="49" charset="0"/>
              </a:rPr>
              <a:t>init</a:t>
            </a:r>
            <a:r>
              <a:rPr lang="en-US" sz="1800" b="1" dirty="0">
                <a:solidFill>
                  <a:schemeClr val="tx1">
                    <a:lumMod val="65000"/>
                    <a:lumOff val="35000"/>
                  </a:schemeClr>
                </a:solidFill>
                <a:latin typeface="Courier New" panose="02070309020205020404" pitchFamily="49" charset="0"/>
                <a:cs typeface="Courier New" panose="02070309020205020404" pitchFamily="49" charset="0"/>
              </a:rPr>
              <a:t>() method</a:t>
            </a:r>
            <a:r>
              <a:rPr lang="en-US" sz="1800" b="1" dirty="0">
                <a:latin typeface="Courier New" panose="02070309020205020404" pitchFamily="49" charset="0"/>
                <a:cs typeface="Courier New" panose="02070309020205020404" pitchFamily="49" charset="0"/>
              </a:rPr>
              <a:t>}</a:t>
            </a:r>
          </a:p>
          <a:p>
            <a:pPr marL="457200" indent="-457200">
              <a:buFont typeface="+mj-lt"/>
              <a:buAutoNum type="arabicPeriod"/>
            </a:pPr>
            <a:r>
              <a:rPr lang="en-US" sz="1800" b="1" dirty="0">
                <a:solidFill>
                  <a:srgbClr val="130BB5"/>
                </a:solidFill>
                <a:latin typeface="Courier New" panose="02070309020205020404" pitchFamily="49" charset="0"/>
                <a:cs typeface="Courier New" panose="02070309020205020404" pitchFamily="49" charset="0"/>
              </a:rPr>
              <a:t>public void </a:t>
            </a:r>
            <a:r>
              <a:rPr lang="en-US" sz="1800" b="1" dirty="0" err="1">
                <a:latin typeface="Courier New" panose="02070309020205020404" pitchFamily="49" charset="0"/>
                <a:cs typeface="Courier New" panose="02070309020205020404" pitchFamily="49" charset="0"/>
              </a:rPr>
              <a:t>doFilter</a:t>
            </a:r>
            <a:r>
              <a:rPr lang="en-US" sz="1800" b="1" dirty="0">
                <a:latin typeface="Courier New" panose="02070309020205020404" pitchFamily="49" charset="0"/>
                <a:cs typeface="Courier New" panose="02070309020205020404" pitchFamily="49" charset="0"/>
              </a:rPr>
              <a:t>(</a:t>
            </a:r>
            <a:r>
              <a:rPr lang="en-US" sz="1800" b="1" dirty="0" err="1">
                <a:latin typeface="Courier New" panose="02070309020205020404" pitchFamily="49" charset="0"/>
                <a:cs typeface="Courier New" panose="02070309020205020404" pitchFamily="49" charset="0"/>
              </a:rPr>
              <a:t>ServletRequest</a:t>
            </a:r>
            <a:r>
              <a:rPr lang="en-US" sz="1800" b="1" dirty="0">
                <a:latin typeface="Courier New" panose="02070309020205020404" pitchFamily="49" charset="0"/>
                <a:cs typeface="Courier New" panose="02070309020205020404" pitchFamily="49" charset="0"/>
              </a:rPr>
              <a:t> </a:t>
            </a:r>
            <a:r>
              <a:rPr lang="en-US" sz="1800" b="1" dirty="0" err="1">
                <a:latin typeface="Courier New" panose="02070309020205020404" pitchFamily="49" charset="0"/>
                <a:cs typeface="Courier New" panose="02070309020205020404" pitchFamily="49" charset="0"/>
              </a:rPr>
              <a:t>req</a:t>
            </a:r>
            <a:r>
              <a:rPr lang="en-US" sz="1800" b="1" dirty="0">
                <a:latin typeface="Courier New" panose="02070309020205020404" pitchFamily="49" charset="0"/>
                <a:cs typeface="Courier New" panose="02070309020205020404" pitchFamily="49" charset="0"/>
              </a:rPr>
              <a:t>, </a:t>
            </a:r>
          </a:p>
          <a:p>
            <a:pPr marL="457200" indent="-457200">
              <a:buFont typeface="+mj-lt"/>
              <a:buAutoNum type="arabicPeriod"/>
            </a:pPr>
            <a:r>
              <a:rPr lang="en-US" sz="1800" b="1" dirty="0">
                <a:latin typeface="Courier New" panose="02070309020205020404" pitchFamily="49" charset="0"/>
                <a:cs typeface="Courier New" panose="02070309020205020404" pitchFamily="49" charset="0"/>
              </a:rPr>
              <a:t>			</a:t>
            </a:r>
            <a:r>
              <a:rPr lang="en-US" sz="1800" b="1" dirty="0" err="1">
                <a:latin typeface="Courier New" panose="02070309020205020404" pitchFamily="49" charset="0"/>
                <a:cs typeface="Courier New" panose="02070309020205020404" pitchFamily="49" charset="0"/>
              </a:rPr>
              <a:t>ServletResponse</a:t>
            </a:r>
            <a:r>
              <a:rPr lang="en-US" sz="1800" b="1" dirty="0">
                <a:latin typeface="Courier New" panose="02070309020205020404" pitchFamily="49" charset="0"/>
                <a:cs typeface="Courier New" panose="02070309020205020404" pitchFamily="49" charset="0"/>
              </a:rPr>
              <a:t> </a:t>
            </a:r>
            <a:r>
              <a:rPr lang="en-US" sz="1800" b="1" dirty="0" err="1">
                <a:latin typeface="Courier New" panose="02070309020205020404" pitchFamily="49" charset="0"/>
                <a:cs typeface="Courier New" panose="02070309020205020404" pitchFamily="49" charset="0"/>
              </a:rPr>
              <a:t>resp,FilterChain</a:t>
            </a:r>
            <a:r>
              <a:rPr lang="en-US" sz="1800" b="1" dirty="0">
                <a:latin typeface="Courier New" panose="02070309020205020404" pitchFamily="49" charset="0"/>
                <a:cs typeface="Courier New" panose="02070309020205020404" pitchFamily="49" charset="0"/>
              </a:rPr>
              <a:t> chain)                              			    </a:t>
            </a:r>
            <a:r>
              <a:rPr lang="en-US" sz="1800" b="1" dirty="0">
                <a:solidFill>
                  <a:srgbClr val="130BB5"/>
                </a:solidFill>
                <a:latin typeface="Courier New" panose="02070309020205020404" pitchFamily="49" charset="0"/>
                <a:cs typeface="Courier New" panose="02070309020205020404" pitchFamily="49" charset="0"/>
              </a:rPr>
              <a:t>throws</a:t>
            </a:r>
            <a:r>
              <a:rPr lang="en-US" sz="1800" b="1" dirty="0">
                <a:latin typeface="Courier New" panose="02070309020205020404" pitchFamily="49" charset="0"/>
                <a:cs typeface="Courier New" panose="02070309020205020404" pitchFamily="49" charset="0"/>
              </a:rPr>
              <a:t> </a:t>
            </a:r>
            <a:r>
              <a:rPr lang="en-US" sz="1800" b="1" dirty="0" err="1">
                <a:latin typeface="Courier New" panose="02070309020205020404" pitchFamily="49" charset="0"/>
                <a:cs typeface="Courier New" panose="02070309020205020404" pitchFamily="49" charset="0"/>
              </a:rPr>
              <a:t>IOException</a:t>
            </a:r>
            <a:r>
              <a:rPr lang="en-US" sz="1800" b="1" dirty="0">
                <a:latin typeface="Courier New" panose="02070309020205020404" pitchFamily="49" charset="0"/>
                <a:cs typeface="Courier New" panose="02070309020205020404" pitchFamily="49" charset="0"/>
              </a:rPr>
              <a:t>, </a:t>
            </a:r>
            <a:r>
              <a:rPr lang="en-US" sz="1800" b="1" dirty="0" err="1">
                <a:latin typeface="Courier New" panose="02070309020205020404" pitchFamily="49" charset="0"/>
                <a:cs typeface="Courier New" panose="02070309020205020404" pitchFamily="49" charset="0"/>
              </a:rPr>
              <a:t>ServletException</a:t>
            </a:r>
            <a:r>
              <a:rPr lang="en-US" sz="1800" b="1" dirty="0">
                <a:latin typeface="Courier New" panose="02070309020205020404" pitchFamily="49" charset="0"/>
                <a:cs typeface="Courier New" panose="02070309020205020404" pitchFamily="49" charset="0"/>
              </a:rPr>
              <a:t> </a:t>
            </a:r>
          </a:p>
          <a:p>
            <a:pPr marL="457200" indent="-457200">
              <a:buFont typeface="+mj-lt"/>
              <a:buAutoNum type="arabicPeriod"/>
            </a:pPr>
            <a:r>
              <a:rPr lang="en-US" sz="1800" b="1" dirty="0">
                <a:latin typeface="Courier New" panose="02070309020205020404" pitchFamily="49" charset="0"/>
                <a:cs typeface="Courier New" panose="02070309020205020404" pitchFamily="49" charset="0"/>
              </a:rPr>
              <a:t>{ </a:t>
            </a:r>
            <a:r>
              <a:rPr lang="en-US" sz="1800" b="1" dirty="0" err="1">
                <a:latin typeface="Courier New" panose="02070309020205020404" pitchFamily="49" charset="0"/>
                <a:cs typeface="Courier New" panose="02070309020205020404" pitchFamily="49" charset="0"/>
              </a:rPr>
              <a:t>PrintWriter</a:t>
            </a:r>
            <a:r>
              <a:rPr lang="en-US" sz="1800" b="1" dirty="0">
                <a:latin typeface="Courier New" panose="02070309020205020404" pitchFamily="49" charset="0"/>
                <a:cs typeface="Courier New" panose="02070309020205020404" pitchFamily="49" charset="0"/>
              </a:rPr>
              <a:t> out=</a:t>
            </a:r>
            <a:r>
              <a:rPr lang="en-US" sz="1800" b="1" dirty="0" err="1">
                <a:latin typeface="Courier New" panose="02070309020205020404" pitchFamily="49" charset="0"/>
                <a:cs typeface="Courier New" panose="02070309020205020404" pitchFamily="49" charset="0"/>
              </a:rPr>
              <a:t>resp.getWriter</a:t>
            </a:r>
            <a:r>
              <a:rPr lang="en-US" sz="1800" b="1" dirty="0">
                <a:latin typeface="Courier New" panose="02070309020205020404" pitchFamily="49" charset="0"/>
                <a:cs typeface="Courier New" panose="02070309020205020404" pitchFamily="49" charset="0"/>
              </a:rPr>
              <a:t>();</a:t>
            </a:r>
          </a:p>
          <a:p>
            <a:pPr marL="457200" indent="-457200">
              <a:buFont typeface="+mj-lt"/>
              <a:buAutoNum type="arabicPeriod"/>
            </a:pPr>
            <a:r>
              <a:rPr lang="en-US" sz="1800" b="1" dirty="0">
                <a:latin typeface="Courier New" panose="02070309020205020404" pitchFamily="49" charset="0"/>
                <a:cs typeface="Courier New" panose="02070309020205020404" pitchFamily="49" charset="0"/>
              </a:rPr>
              <a:t>  </a:t>
            </a:r>
            <a:r>
              <a:rPr lang="en-US" sz="1800" b="1" dirty="0" err="1">
                <a:latin typeface="Courier New" panose="02070309020205020404" pitchFamily="49" charset="0"/>
                <a:cs typeface="Courier New" panose="02070309020205020404" pitchFamily="49" charset="0"/>
              </a:rPr>
              <a:t>out.print</a:t>
            </a:r>
            <a:r>
              <a:rPr lang="en-US" sz="1800" b="1" dirty="0">
                <a:latin typeface="Courier New" panose="02070309020205020404" pitchFamily="49" charset="0"/>
                <a:cs typeface="Courier New" panose="02070309020205020404" pitchFamily="49" charset="0"/>
              </a:rPr>
              <a:t>(</a:t>
            </a:r>
            <a:r>
              <a:rPr lang="en-US" sz="1800" b="1" dirty="0">
                <a:solidFill>
                  <a:schemeClr val="accent6">
                    <a:lumMod val="50000"/>
                  </a:schemeClr>
                </a:solidFill>
                <a:latin typeface="Courier New" panose="02070309020205020404" pitchFamily="49" charset="0"/>
                <a:cs typeface="Courier New" panose="02070309020205020404" pitchFamily="49" charset="0"/>
              </a:rPr>
              <a:t>"filter is invoked before"</a:t>
            </a:r>
            <a:r>
              <a:rPr lang="en-US" sz="1800" b="1" dirty="0">
                <a:latin typeface="Courier New" panose="02070309020205020404" pitchFamily="49" charset="0"/>
                <a:cs typeface="Courier New" panose="02070309020205020404" pitchFamily="49" charset="0"/>
              </a:rPr>
              <a:t>);</a:t>
            </a:r>
            <a:r>
              <a:rPr lang="en-US" sz="1800" b="1" dirty="0">
                <a:solidFill>
                  <a:schemeClr val="tx1">
                    <a:lumMod val="65000"/>
                    <a:lumOff val="35000"/>
                  </a:schemeClr>
                </a:solidFill>
                <a:latin typeface="Courier New" panose="02070309020205020404" pitchFamily="49" charset="0"/>
                <a:cs typeface="Courier New" panose="02070309020205020404" pitchFamily="49" charset="0"/>
              </a:rPr>
              <a:t>//</a:t>
            </a:r>
            <a:r>
              <a:rPr lang="en-US" sz="1800" b="1" dirty="0">
                <a:solidFill>
                  <a:schemeClr val="tx1">
                    <a:lumMod val="50000"/>
                    <a:lumOff val="50000"/>
                  </a:schemeClr>
                </a:solidFill>
                <a:latin typeface="Courier New" panose="02070309020205020404" pitchFamily="49" charset="0"/>
                <a:cs typeface="Courier New" panose="02070309020205020404" pitchFamily="49" charset="0"/>
              </a:rPr>
              <a:t>exe. with request</a:t>
            </a:r>
          </a:p>
          <a:p>
            <a:pPr marL="457200" indent="-457200">
              <a:buFont typeface="+mj-lt"/>
              <a:buAutoNum type="arabicPeriod"/>
            </a:pPr>
            <a:r>
              <a:rPr lang="en-US" sz="1800" b="1" dirty="0">
                <a:latin typeface="Courier New" panose="02070309020205020404" pitchFamily="49" charset="0"/>
                <a:cs typeface="Courier New" panose="02070309020205020404" pitchFamily="49" charset="0"/>
              </a:rPr>
              <a:t>  </a:t>
            </a:r>
            <a:r>
              <a:rPr lang="en-US" sz="1800" b="1" dirty="0" err="1">
                <a:latin typeface="Courier New" panose="02070309020205020404" pitchFamily="49" charset="0"/>
                <a:cs typeface="Courier New" panose="02070309020205020404" pitchFamily="49" charset="0"/>
              </a:rPr>
              <a:t>chain.doFilter</a:t>
            </a:r>
            <a:r>
              <a:rPr lang="en-US" sz="1800" b="1" dirty="0">
                <a:latin typeface="Courier New" panose="02070309020205020404" pitchFamily="49" charset="0"/>
                <a:cs typeface="Courier New" panose="02070309020205020404" pitchFamily="49" charset="0"/>
              </a:rPr>
              <a:t>(</a:t>
            </a:r>
            <a:r>
              <a:rPr lang="en-US" sz="1800" b="1" dirty="0" err="1">
                <a:latin typeface="Courier New" panose="02070309020205020404" pitchFamily="49" charset="0"/>
                <a:cs typeface="Courier New" panose="02070309020205020404" pitchFamily="49" charset="0"/>
              </a:rPr>
              <a:t>req</a:t>
            </a:r>
            <a:r>
              <a:rPr lang="en-US" sz="1800" b="1" dirty="0">
                <a:latin typeface="Courier New" panose="02070309020205020404" pitchFamily="49" charset="0"/>
                <a:cs typeface="Courier New" panose="02070309020205020404" pitchFamily="49" charset="0"/>
              </a:rPr>
              <a:t>, </a:t>
            </a:r>
            <a:r>
              <a:rPr lang="en-US" sz="1800" b="1" dirty="0" err="1">
                <a:latin typeface="Courier New" panose="02070309020205020404" pitchFamily="49" charset="0"/>
                <a:cs typeface="Courier New" panose="02070309020205020404" pitchFamily="49" charset="0"/>
              </a:rPr>
              <a:t>resp</a:t>
            </a:r>
            <a:r>
              <a:rPr lang="en-US" sz="1800" b="1" dirty="0">
                <a:latin typeface="Courier New" panose="02070309020205020404" pitchFamily="49" charset="0"/>
                <a:cs typeface="Courier New" panose="02070309020205020404" pitchFamily="49" charset="0"/>
              </a:rPr>
              <a:t>);</a:t>
            </a:r>
            <a:r>
              <a:rPr lang="en-US" sz="1800" b="1" dirty="0">
                <a:solidFill>
                  <a:schemeClr val="tx1">
                    <a:lumMod val="50000"/>
                    <a:lumOff val="50000"/>
                  </a:schemeClr>
                </a:solidFill>
                <a:latin typeface="Courier New" panose="02070309020205020404" pitchFamily="49" charset="0"/>
                <a:cs typeface="Courier New" panose="02070309020205020404" pitchFamily="49" charset="0"/>
              </a:rPr>
              <a:t>//send request to </a:t>
            </a:r>
            <a:r>
              <a:rPr lang="en-US" sz="1800" b="1" dirty="0" err="1">
                <a:solidFill>
                  <a:schemeClr val="tx1">
                    <a:lumMod val="50000"/>
                    <a:lumOff val="50000"/>
                  </a:schemeClr>
                </a:solidFill>
                <a:latin typeface="Courier New" panose="02070309020205020404" pitchFamily="49" charset="0"/>
                <a:cs typeface="Courier New" panose="02070309020205020404" pitchFamily="49" charset="0"/>
              </a:rPr>
              <a:t>nextresource</a:t>
            </a:r>
            <a:endParaRPr lang="en-US" sz="1800" b="1" dirty="0">
              <a:solidFill>
                <a:schemeClr val="tx1">
                  <a:lumMod val="50000"/>
                  <a:lumOff val="50000"/>
                </a:schemeClr>
              </a:solidFill>
              <a:latin typeface="Courier New" panose="02070309020205020404" pitchFamily="49" charset="0"/>
              <a:cs typeface="Courier New" panose="02070309020205020404" pitchFamily="49" charset="0"/>
            </a:endParaRPr>
          </a:p>
          <a:p>
            <a:pPr marL="457200" indent="-457200">
              <a:buFont typeface="+mj-lt"/>
              <a:buAutoNum type="arabicPeriod"/>
            </a:pPr>
            <a:r>
              <a:rPr lang="en-US" sz="1800" b="1" dirty="0">
                <a:latin typeface="Courier New" panose="02070309020205020404" pitchFamily="49" charset="0"/>
                <a:cs typeface="Courier New" panose="02070309020205020404" pitchFamily="49" charset="0"/>
              </a:rPr>
              <a:t>  </a:t>
            </a:r>
            <a:r>
              <a:rPr lang="en-US" sz="1800" b="1" dirty="0" err="1">
                <a:latin typeface="Courier New" panose="02070309020205020404" pitchFamily="49" charset="0"/>
                <a:cs typeface="Courier New" panose="02070309020205020404" pitchFamily="49" charset="0"/>
              </a:rPr>
              <a:t>out.print</a:t>
            </a:r>
            <a:r>
              <a:rPr lang="en-US" sz="1800" b="1" dirty="0">
                <a:latin typeface="Courier New" panose="02070309020205020404" pitchFamily="49" charset="0"/>
                <a:cs typeface="Courier New" panose="02070309020205020404" pitchFamily="49" charset="0"/>
              </a:rPr>
              <a:t>(</a:t>
            </a:r>
            <a:r>
              <a:rPr lang="en-US" sz="1800" b="1" dirty="0">
                <a:solidFill>
                  <a:schemeClr val="accent6">
                    <a:lumMod val="50000"/>
                  </a:schemeClr>
                </a:solidFill>
                <a:latin typeface="Courier New" panose="02070309020205020404" pitchFamily="49" charset="0"/>
                <a:cs typeface="Courier New" panose="02070309020205020404" pitchFamily="49" charset="0"/>
              </a:rPr>
              <a:t>"filter is invoked after"</a:t>
            </a:r>
            <a:r>
              <a:rPr lang="en-US" sz="1800" b="1" dirty="0">
                <a:latin typeface="Courier New" panose="02070309020205020404" pitchFamily="49" charset="0"/>
                <a:cs typeface="Courier New" panose="02070309020205020404" pitchFamily="49" charset="0"/>
              </a:rPr>
              <a:t>);</a:t>
            </a:r>
            <a:r>
              <a:rPr lang="en-US" sz="1800" b="1" dirty="0">
                <a:solidFill>
                  <a:schemeClr val="tx1">
                    <a:lumMod val="65000"/>
                    <a:lumOff val="35000"/>
                  </a:schemeClr>
                </a:solidFill>
                <a:latin typeface="Courier New" panose="02070309020205020404" pitchFamily="49" charset="0"/>
                <a:cs typeface="Courier New" panose="02070309020205020404" pitchFamily="49" charset="0"/>
              </a:rPr>
              <a:t>//</a:t>
            </a:r>
            <a:r>
              <a:rPr lang="en-US" sz="1800" b="1" dirty="0">
                <a:solidFill>
                  <a:schemeClr val="tx1">
                    <a:lumMod val="50000"/>
                    <a:lumOff val="50000"/>
                  </a:schemeClr>
                </a:solidFill>
                <a:latin typeface="Courier New" panose="02070309020205020404" pitchFamily="49" charset="0"/>
                <a:cs typeface="Courier New" panose="02070309020205020404" pitchFamily="49" charset="0"/>
              </a:rPr>
              <a:t>exe. with response</a:t>
            </a:r>
          </a:p>
          <a:p>
            <a:pPr marL="457200" indent="-457200">
              <a:buFont typeface="+mj-lt"/>
              <a:buAutoNum type="arabicPeriod"/>
            </a:pPr>
            <a:r>
              <a:rPr lang="en-US" sz="1800" b="1" dirty="0">
                <a:latin typeface="Courier New" panose="02070309020205020404" pitchFamily="49" charset="0"/>
                <a:cs typeface="Courier New" panose="02070309020205020404" pitchFamily="49" charset="0"/>
              </a:rPr>
              <a:t>}</a:t>
            </a:r>
          </a:p>
          <a:p>
            <a:pPr marL="457200" indent="-457200">
              <a:buFont typeface="+mj-lt"/>
              <a:buAutoNum type="arabicPeriod"/>
            </a:pPr>
            <a:r>
              <a:rPr lang="en-US" sz="1800" b="1" dirty="0">
                <a:solidFill>
                  <a:srgbClr val="130BB5"/>
                </a:solidFill>
                <a:latin typeface="Courier New" panose="02070309020205020404" pitchFamily="49" charset="0"/>
                <a:cs typeface="Courier New" panose="02070309020205020404" pitchFamily="49" charset="0"/>
              </a:rPr>
              <a:t>public void </a:t>
            </a:r>
            <a:r>
              <a:rPr lang="en-US" sz="1800" b="1" dirty="0">
                <a:latin typeface="Courier New" panose="02070309020205020404" pitchFamily="49" charset="0"/>
                <a:cs typeface="Courier New" panose="02070309020205020404" pitchFamily="49" charset="0"/>
              </a:rPr>
              <a:t>destroy() {</a:t>
            </a:r>
            <a:r>
              <a:rPr lang="en-US" sz="1800" b="1" dirty="0">
                <a:solidFill>
                  <a:schemeClr val="tx1">
                    <a:lumMod val="65000"/>
                    <a:lumOff val="35000"/>
                  </a:schemeClr>
                </a:solidFill>
                <a:latin typeface="Courier New" panose="02070309020205020404" pitchFamily="49" charset="0"/>
                <a:cs typeface="Courier New" panose="02070309020205020404" pitchFamily="49" charset="0"/>
              </a:rPr>
              <a:t>//o</a:t>
            </a:r>
            <a:r>
              <a:rPr lang="en-US" sz="1800" b="1" dirty="0">
                <a:solidFill>
                  <a:schemeClr val="tx1">
                    <a:lumMod val="50000"/>
                    <a:lumOff val="50000"/>
                  </a:schemeClr>
                </a:solidFill>
                <a:latin typeface="Courier New" panose="02070309020205020404" pitchFamily="49" charset="0"/>
                <a:cs typeface="Courier New" panose="02070309020205020404" pitchFamily="49" charset="0"/>
              </a:rPr>
              <a:t>verridden destroy() method</a:t>
            </a:r>
            <a:r>
              <a:rPr lang="en-US" sz="1800" b="1" dirty="0">
                <a:latin typeface="Courier New" panose="02070309020205020404" pitchFamily="49" charset="0"/>
                <a:cs typeface="Courier New" panose="02070309020205020404" pitchFamily="49" charset="0"/>
              </a:rPr>
              <a:t>}</a:t>
            </a:r>
          </a:p>
          <a:p>
            <a:pPr marL="457200" indent="-457200">
              <a:buFont typeface="+mj-lt"/>
              <a:buAutoNum type="arabicPeriod"/>
            </a:pPr>
            <a:r>
              <a:rPr lang="en-US" sz="1800" b="1" dirty="0">
                <a:latin typeface="Courier New" panose="02070309020205020404" pitchFamily="49" charset="0"/>
                <a:cs typeface="Courier New" panose="02070309020205020404" pitchFamily="49" charset="0"/>
              </a:rPr>
              <a:t>}</a:t>
            </a:r>
          </a:p>
        </p:txBody>
      </p:sp>
      <p:sp>
        <p:nvSpPr>
          <p:cNvPr id="4" name="Slide Number Placeholder 3"/>
          <p:cNvSpPr>
            <a:spLocks noGrp="1"/>
          </p:cNvSpPr>
          <p:nvPr>
            <p:ph type="sldNum" sz="quarter" idx="12"/>
          </p:nvPr>
        </p:nvSpPr>
        <p:spPr/>
        <p:txBody>
          <a:bodyPr/>
          <a:lstStyle/>
          <a:p>
            <a:fld id="{5EA8BEFB-AE5B-48F9-BBAD-B489CDE48C80}" type="slidenum">
              <a:rPr lang="en-US" smtClean="0"/>
              <a:pPr/>
              <a:t>81</a:t>
            </a:fld>
            <a:endParaRPr lang="en-US" dirty="0"/>
          </a:p>
        </p:txBody>
      </p:sp>
    </p:spTree>
    <p:extLst>
      <p:ext uri="{BB962C8B-B14F-4D97-AF65-F5344CB8AC3E}">
        <p14:creationId xmlns:p14="http://schemas.microsoft.com/office/powerpoint/2010/main" val="4258093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3">
                                            <p:txEl>
                                              <p:pRg st="8" end="8"/>
                                            </p:txEl>
                                          </p:spTgt>
                                        </p:tgtEl>
                                        <p:attrNameLst>
                                          <p:attrName>style.visibility</p:attrName>
                                        </p:attrNameLst>
                                      </p:cBhvr>
                                      <p:to>
                                        <p:strVal val="visible"/>
                                      </p:to>
                                    </p:set>
                                    <p:anim calcmode="lin" valueType="num">
                                      <p:cBhvr additive="base">
                                        <p:cTn id="55"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8" end="8"/>
                                            </p:txEl>
                                          </p:spTgt>
                                        </p:tgtEl>
                                        <p:attrNameLst>
                                          <p:attrName>ppt_y</p:attrName>
                                        </p:attrNameLst>
                                      </p:cBhvr>
                                      <p:tavLst>
                                        <p:tav tm="0">
                                          <p:val>
                                            <p:strVal val="1+#ppt_h/2"/>
                                          </p:val>
                                        </p:tav>
                                        <p:tav tm="100000">
                                          <p:val>
                                            <p:strVal val="#ppt_y"/>
                                          </p:val>
                                        </p:tav>
                                      </p:tavLst>
                                    </p:anim>
                                  </p:childTnLst>
                                </p:cTn>
                              </p:par>
                              <p:par>
                                <p:cTn id="57" presetID="2" presetClass="entr" presetSubtype="4" fill="hold" nodeType="withEffect">
                                  <p:stCondLst>
                                    <p:cond delay="0"/>
                                  </p:stCondLst>
                                  <p:childTnLst>
                                    <p:set>
                                      <p:cBhvr>
                                        <p:cTn id="58" dur="1" fill="hold">
                                          <p:stCondLst>
                                            <p:cond delay="0"/>
                                          </p:stCondLst>
                                        </p:cTn>
                                        <p:tgtEl>
                                          <p:spTgt spid="3">
                                            <p:txEl>
                                              <p:pRg st="9" end="9"/>
                                            </p:txEl>
                                          </p:spTgt>
                                        </p:tgtEl>
                                        <p:attrNameLst>
                                          <p:attrName>style.visibility</p:attrName>
                                        </p:attrNameLst>
                                      </p:cBhvr>
                                      <p:to>
                                        <p:strVal val="visible"/>
                                      </p:to>
                                    </p:set>
                                    <p:anim calcmode="lin" valueType="num">
                                      <p:cBhvr additive="base">
                                        <p:cTn id="59"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60" dur="500" fill="hold"/>
                                        <p:tgtEl>
                                          <p:spTgt spid="3">
                                            <p:txEl>
                                              <p:pRg st="9" end="9"/>
                                            </p:txEl>
                                          </p:spTgt>
                                        </p:tgtEl>
                                        <p:attrNameLst>
                                          <p:attrName>ppt_y</p:attrName>
                                        </p:attrNameLst>
                                      </p:cBhvr>
                                      <p:tavLst>
                                        <p:tav tm="0">
                                          <p:val>
                                            <p:strVal val="1+#ppt_h/2"/>
                                          </p:val>
                                        </p:tav>
                                        <p:tav tm="100000">
                                          <p:val>
                                            <p:strVal val="#ppt_y"/>
                                          </p:val>
                                        </p:tav>
                                      </p:tavLst>
                                    </p:anim>
                                  </p:childTnLst>
                                </p:cTn>
                              </p:par>
                              <p:par>
                                <p:cTn id="61" presetID="2" presetClass="entr" presetSubtype="4" fill="hold" nodeType="withEffect">
                                  <p:stCondLst>
                                    <p:cond delay="0"/>
                                  </p:stCondLst>
                                  <p:childTnLst>
                                    <p:set>
                                      <p:cBhvr>
                                        <p:cTn id="62" dur="1" fill="hold">
                                          <p:stCondLst>
                                            <p:cond delay="0"/>
                                          </p:stCondLst>
                                        </p:cTn>
                                        <p:tgtEl>
                                          <p:spTgt spid="3">
                                            <p:txEl>
                                              <p:pRg st="10" end="10"/>
                                            </p:txEl>
                                          </p:spTgt>
                                        </p:tgtEl>
                                        <p:attrNameLst>
                                          <p:attrName>style.visibility</p:attrName>
                                        </p:attrNameLst>
                                      </p:cBhvr>
                                      <p:to>
                                        <p:strVal val="visible"/>
                                      </p:to>
                                    </p:set>
                                    <p:anim calcmode="lin" valueType="num">
                                      <p:cBhvr additive="base">
                                        <p:cTn id="63"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64" dur="500" fill="hold"/>
                                        <p:tgtEl>
                                          <p:spTgt spid="3">
                                            <p:txEl>
                                              <p:pRg st="10" end="1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Filter Example1: FilteredServlet.java</a:t>
            </a:r>
          </a:p>
        </p:txBody>
      </p:sp>
      <p:sp>
        <p:nvSpPr>
          <p:cNvPr id="3" name="Content Placeholder 2"/>
          <p:cNvSpPr>
            <a:spLocks noGrp="1"/>
          </p:cNvSpPr>
          <p:nvPr>
            <p:ph idx="1"/>
          </p:nvPr>
        </p:nvSpPr>
        <p:spPr/>
        <p:txBody>
          <a:bodyPr>
            <a:normAutofit fontScale="92500" lnSpcReduction="10000"/>
          </a:bodyPr>
          <a:lstStyle/>
          <a:p>
            <a:pPr marL="457200" indent="-457200">
              <a:buFont typeface="+mj-lt"/>
              <a:buAutoNum type="arabicPeriod"/>
            </a:pPr>
            <a:r>
              <a:rPr lang="en-US" sz="2000" b="1" dirty="0">
                <a:solidFill>
                  <a:srgbClr val="130BB5"/>
                </a:solidFill>
                <a:latin typeface="Courier New" panose="02070309020205020404" pitchFamily="49" charset="0"/>
                <a:cs typeface="Courier New" panose="02070309020205020404" pitchFamily="49" charset="0"/>
              </a:rPr>
              <a:t>import</a:t>
            </a:r>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java.io.IOException</a:t>
            </a:r>
            <a:r>
              <a:rPr lang="en-US" sz="2000" b="1" dirty="0">
                <a:latin typeface="Courier New" panose="02070309020205020404" pitchFamily="49" charset="0"/>
                <a:cs typeface="Courier New" panose="02070309020205020404" pitchFamily="49" charset="0"/>
              </a:rPr>
              <a:t>;</a:t>
            </a:r>
          </a:p>
          <a:p>
            <a:pPr marL="457200" indent="-457200">
              <a:buFont typeface="+mj-lt"/>
              <a:buAutoNum type="arabicPeriod"/>
            </a:pPr>
            <a:r>
              <a:rPr lang="en-US" sz="2000" b="1" dirty="0">
                <a:solidFill>
                  <a:srgbClr val="130BB5"/>
                </a:solidFill>
                <a:latin typeface="Courier New" panose="02070309020205020404" pitchFamily="49" charset="0"/>
                <a:cs typeface="Courier New" panose="02070309020205020404" pitchFamily="49" charset="0"/>
              </a:rPr>
              <a:t>import</a:t>
            </a:r>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java.io.PrintWriter</a:t>
            </a:r>
            <a:r>
              <a:rPr lang="en-US" sz="2000" b="1" dirty="0">
                <a:latin typeface="Courier New" panose="02070309020205020404" pitchFamily="49" charset="0"/>
                <a:cs typeface="Courier New" panose="02070309020205020404" pitchFamily="49" charset="0"/>
              </a:rPr>
              <a:t>;</a:t>
            </a:r>
          </a:p>
          <a:p>
            <a:pPr marL="457200" indent="-457200">
              <a:buFont typeface="+mj-lt"/>
              <a:buAutoNum type="arabicPeriod"/>
            </a:pPr>
            <a:r>
              <a:rPr lang="en-US" sz="2000" b="1" dirty="0">
                <a:solidFill>
                  <a:srgbClr val="130BB5"/>
                </a:solidFill>
                <a:latin typeface="Courier New" panose="02070309020205020404" pitchFamily="49" charset="0"/>
                <a:cs typeface="Courier New" panose="02070309020205020404" pitchFamily="49" charset="0"/>
              </a:rPr>
              <a:t>import</a:t>
            </a:r>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javax.servlet</a:t>
            </a:r>
            <a:r>
              <a:rPr lang="en-US" sz="2000" b="1" dirty="0">
                <a:latin typeface="Courier New" panose="02070309020205020404" pitchFamily="49" charset="0"/>
                <a:cs typeface="Courier New" panose="02070309020205020404" pitchFamily="49" charset="0"/>
              </a:rPr>
              <a:t>.*;</a:t>
            </a:r>
          </a:p>
          <a:p>
            <a:pPr marL="457200" indent="-457200">
              <a:buFont typeface="+mj-lt"/>
              <a:buAutoNum type="arabicPeriod"/>
            </a:pPr>
            <a:r>
              <a:rPr lang="en-US" sz="2000" b="1" dirty="0">
                <a:solidFill>
                  <a:srgbClr val="130BB5"/>
                </a:solidFill>
                <a:latin typeface="Courier New" panose="02070309020205020404" pitchFamily="49" charset="0"/>
                <a:cs typeface="Courier New" panose="02070309020205020404" pitchFamily="49" charset="0"/>
              </a:rPr>
              <a:t>import</a:t>
            </a:r>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javax.servlet.http</a:t>
            </a:r>
            <a:r>
              <a:rPr lang="en-US" sz="2000" b="1" dirty="0">
                <a:latin typeface="Courier New" panose="02070309020205020404" pitchFamily="49" charset="0"/>
                <a:cs typeface="Courier New" panose="02070309020205020404" pitchFamily="49" charset="0"/>
              </a:rPr>
              <a:t>.*;</a:t>
            </a:r>
          </a:p>
          <a:p>
            <a:pPr marL="457200" indent="-457200">
              <a:buFont typeface="+mj-lt"/>
              <a:buAutoNum type="arabicPeriod"/>
            </a:pPr>
            <a:r>
              <a:rPr lang="en-US" sz="2000" b="1" dirty="0">
                <a:solidFill>
                  <a:srgbClr val="130BB5"/>
                </a:solidFill>
                <a:latin typeface="Courier New" panose="02070309020205020404" pitchFamily="49" charset="0"/>
                <a:cs typeface="Courier New" panose="02070309020205020404" pitchFamily="49" charset="0"/>
              </a:rPr>
              <a:t>public class</a:t>
            </a:r>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FilteredServlet</a:t>
            </a:r>
            <a:r>
              <a:rPr lang="en-US" sz="2000" b="1" dirty="0">
                <a:latin typeface="Courier New" panose="02070309020205020404" pitchFamily="49" charset="0"/>
                <a:cs typeface="Courier New" panose="02070309020205020404" pitchFamily="49" charset="0"/>
              </a:rPr>
              <a:t> </a:t>
            </a:r>
            <a:r>
              <a:rPr lang="en-US" sz="2000" b="1" dirty="0">
                <a:solidFill>
                  <a:srgbClr val="130BB5"/>
                </a:solidFill>
                <a:latin typeface="Courier New" panose="02070309020205020404" pitchFamily="49" charset="0"/>
                <a:cs typeface="Courier New" panose="02070309020205020404" pitchFamily="49" charset="0"/>
              </a:rPr>
              <a:t>extends</a:t>
            </a:r>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HttpServlet</a:t>
            </a:r>
            <a:r>
              <a:rPr lang="en-US" sz="2000" b="1" dirty="0">
                <a:latin typeface="Courier New" panose="02070309020205020404" pitchFamily="49" charset="0"/>
                <a:cs typeface="Courier New" panose="02070309020205020404" pitchFamily="49" charset="0"/>
              </a:rPr>
              <a:t> </a:t>
            </a:r>
          </a:p>
          <a:p>
            <a:pPr marL="457200" indent="-457200">
              <a:buFont typeface="+mj-lt"/>
              <a:buAutoNum type="arabicPeriod"/>
            </a:pPr>
            <a:r>
              <a:rPr lang="en-US" sz="2000" b="1" dirty="0">
                <a:latin typeface="Courier New" panose="02070309020205020404" pitchFamily="49" charset="0"/>
                <a:cs typeface="Courier New" panose="02070309020205020404" pitchFamily="49" charset="0"/>
              </a:rPr>
              <a:t>{	</a:t>
            </a:r>
            <a:r>
              <a:rPr lang="en-US" sz="2000" b="1" dirty="0">
                <a:solidFill>
                  <a:srgbClr val="130BB5"/>
                </a:solidFill>
                <a:latin typeface="Courier New" panose="02070309020205020404" pitchFamily="49" charset="0"/>
                <a:cs typeface="Courier New" panose="02070309020205020404" pitchFamily="49" charset="0"/>
              </a:rPr>
              <a:t>public void</a:t>
            </a:r>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doGet</a:t>
            </a:r>
            <a:r>
              <a:rPr lang="en-US" sz="2000" b="1" dirty="0">
                <a:latin typeface="Courier New" panose="02070309020205020404" pitchFamily="49" charset="0"/>
                <a:cs typeface="Courier New" panose="02070309020205020404" pitchFamily="49" charset="0"/>
              </a:rPr>
              <a:t>(</a:t>
            </a:r>
            <a:r>
              <a:rPr lang="en-US" sz="2000" b="1" dirty="0" err="1">
                <a:latin typeface="Courier New" panose="02070309020205020404" pitchFamily="49" charset="0"/>
                <a:cs typeface="Courier New" panose="02070309020205020404" pitchFamily="49" charset="0"/>
              </a:rPr>
              <a:t>HttpServletRequest</a:t>
            </a:r>
            <a:r>
              <a:rPr lang="en-US" sz="2000" b="1" dirty="0">
                <a:latin typeface="Courier New" panose="02070309020205020404" pitchFamily="49" charset="0"/>
                <a:cs typeface="Courier New" panose="02070309020205020404" pitchFamily="49" charset="0"/>
              </a:rPr>
              <a:t> request, 				     </a:t>
            </a:r>
            <a:r>
              <a:rPr lang="en-US" sz="2000" b="1" dirty="0" err="1">
                <a:latin typeface="Courier New" panose="02070309020205020404" pitchFamily="49" charset="0"/>
                <a:cs typeface="Courier New" panose="02070309020205020404" pitchFamily="49" charset="0"/>
              </a:rPr>
              <a:t>HttpServletResponse</a:t>
            </a:r>
            <a:r>
              <a:rPr lang="en-US" sz="2000" b="1" dirty="0">
                <a:latin typeface="Courier New" panose="02070309020205020404" pitchFamily="49" charset="0"/>
                <a:cs typeface="Courier New" panose="02070309020205020404" pitchFamily="49" charset="0"/>
              </a:rPr>
              <a:t> response)</a:t>
            </a:r>
          </a:p>
          <a:p>
            <a:pPr marL="457200" indent="-457200">
              <a:buFont typeface="+mj-lt"/>
              <a:buAutoNum type="arabicPeriod"/>
            </a:pPr>
            <a:r>
              <a:rPr lang="en-US" sz="2000" b="1" dirty="0">
                <a:latin typeface="Courier New" panose="02070309020205020404" pitchFamily="49" charset="0"/>
                <a:cs typeface="Courier New" panose="02070309020205020404" pitchFamily="49" charset="0"/>
              </a:rPr>
              <a:t>			</a:t>
            </a:r>
            <a:r>
              <a:rPr lang="en-US" sz="2000" b="1" dirty="0">
                <a:solidFill>
                  <a:srgbClr val="130BB5"/>
                </a:solidFill>
                <a:latin typeface="Courier New" panose="02070309020205020404" pitchFamily="49" charset="0"/>
                <a:cs typeface="Courier New" panose="02070309020205020404" pitchFamily="49" charset="0"/>
              </a:rPr>
              <a:t>throws</a:t>
            </a:r>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ServletException</a:t>
            </a:r>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IOException</a:t>
            </a:r>
            <a:r>
              <a:rPr lang="en-US" sz="2000" b="1" dirty="0">
                <a:latin typeface="Courier New" panose="02070309020205020404" pitchFamily="49" charset="0"/>
                <a:cs typeface="Courier New" panose="02070309020205020404" pitchFamily="49" charset="0"/>
              </a:rPr>
              <a:t> </a:t>
            </a:r>
          </a:p>
          <a:p>
            <a:pPr marL="457200" indent="-457200">
              <a:buFont typeface="+mj-lt"/>
              <a:buAutoNum type="arabicPeriod"/>
            </a:pPr>
            <a:r>
              <a:rPr lang="en-US" sz="2000" b="1" dirty="0">
                <a:latin typeface="Courier New" panose="02070309020205020404" pitchFamily="49" charset="0"/>
                <a:cs typeface="Courier New" panose="02070309020205020404" pitchFamily="49" charset="0"/>
              </a:rPr>
              <a:t>   {</a:t>
            </a:r>
          </a:p>
          <a:p>
            <a:pPr marL="457200" indent="-457200">
              <a:buFont typeface="+mj-lt"/>
              <a:buAutoNum type="arabicPeriod"/>
            </a:pPr>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response.setContentType</a:t>
            </a:r>
            <a:r>
              <a:rPr lang="en-US" sz="2000" b="1" dirty="0">
                <a:latin typeface="Courier New" panose="02070309020205020404" pitchFamily="49" charset="0"/>
                <a:cs typeface="Courier New" panose="02070309020205020404" pitchFamily="49" charset="0"/>
              </a:rPr>
              <a:t>(</a:t>
            </a:r>
            <a:r>
              <a:rPr lang="en-US" sz="2000" b="1" dirty="0">
                <a:solidFill>
                  <a:schemeClr val="accent6">
                    <a:lumMod val="50000"/>
                  </a:schemeClr>
                </a:solidFill>
                <a:latin typeface="Courier New" panose="02070309020205020404" pitchFamily="49" charset="0"/>
                <a:cs typeface="Courier New" panose="02070309020205020404" pitchFamily="49" charset="0"/>
              </a:rPr>
              <a:t>"text/html"</a:t>
            </a:r>
            <a:r>
              <a:rPr lang="en-US" sz="2000" b="1" dirty="0">
                <a:latin typeface="Courier New" panose="02070309020205020404" pitchFamily="49" charset="0"/>
                <a:cs typeface="Courier New" panose="02070309020205020404" pitchFamily="49" charset="0"/>
              </a:rPr>
              <a:t>);</a:t>
            </a:r>
          </a:p>
          <a:p>
            <a:pPr marL="457200" indent="-457200">
              <a:buFont typeface="+mj-lt"/>
              <a:buAutoNum type="arabicPeriod"/>
            </a:pPr>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PrintWriter</a:t>
            </a:r>
            <a:r>
              <a:rPr lang="en-US" sz="2000" b="1" dirty="0">
                <a:latin typeface="Courier New" panose="02070309020205020404" pitchFamily="49" charset="0"/>
                <a:cs typeface="Courier New" panose="02070309020205020404" pitchFamily="49" charset="0"/>
              </a:rPr>
              <a:t> out = </a:t>
            </a:r>
            <a:r>
              <a:rPr lang="en-US" sz="2000" b="1" dirty="0" err="1">
                <a:latin typeface="Courier New" panose="02070309020205020404" pitchFamily="49" charset="0"/>
                <a:cs typeface="Courier New" panose="02070309020205020404" pitchFamily="49" charset="0"/>
              </a:rPr>
              <a:t>response.getWriter</a:t>
            </a:r>
            <a:r>
              <a:rPr lang="en-US" sz="2000" b="1" dirty="0">
                <a:latin typeface="Courier New" panose="02070309020205020404" pitchFamily="49" charset="0"/>
                <a:cs typeface="Courier New" panose="02070309020205020404" pitchFamily="49" charset="0"/>
              </a:rPr>
              <a:t>();</a:t>
            </a:r>
          </a:p>
          <a:p>
            <a:pPr marL="457200" indent="-457200">
              <a:buFont typeface="+mj-lt"/>
              <a:buAutoNum type="arabicPeriod"/>
            </a:pPr>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out.println</a:t>
            </a:r>
            <a:r>
              <a:rPr lang="en-US" sz="2000" b="1" dirty="0">
                <a:latin typeface="Courier New" panose="02070309020205020404" pitchFamily="49" charset="0"/>
                <a:cs typeface="Courier New" panose="02070309020205020404" pitchFamily="49" charset="0"/>
              </a:rPr>
              <a:t>(</a:t>
            </a:r>
            <a:r>
              <a:rPr lang="en-US" sz="2000" b="1" dirty="0">
                <a:solidFill>
                  <a:schemeClr val="accent6">
                    <a:lumMod val="50000"/>
                  </a:schemeClr>
                </a:solidFill>
                <a:latin typeface="Courier New" panose="02070309020205020404" pitchFamily="49" charset="0"/>
                <a:cs typeface="Courier New" panose="02070309020205020404" pitchFamily="49" charset="0"/>
              </a:rPr>
              <a:t>"&lt;</a:t>
            </a:r>
            <a:r>
              <a:rPr lang="en-US" sz="2000" b="1" dirty="0" err="1">
                <a:solidFill>
                  <a:schemeClr val="accent6">
                    <a:lumMod val="50000"/>
                  </a:schemeClr>
                </a:solidFill>
                <a:latin typeface="Courier New" panose="02070309020205020404" pitchFamily="49" charset="0"/>
                <a:cs typeface="Courier New" panose="02070309020205020404" pitchFamily="49" charset="0"/>
              </a:rPr>
              <a:t>br</a:t>
            </a:r>
            <a:r>
              <a:rPr lang="en-US" sz="2000" b="1" dirty="0">
                <a:solidFill>
                  <a:schemeClr val="accent6">
                    <a:lumMod val="50000"/>
                  </a:schemeClr>
                </a:solidFill>
                <a:latin typeface="Courier New" panose="02070309020205020404" pitchFamily="49" charset="0"/>
                <a:cs typeface="Courier New" panose="02070309020205020404" pitchFamily="49" charset="0"/>
              </a:rPr>
              <a:t>&gt;welcome to servlet&lt;</a:t>
            </a:r>
            <a:r>
              <a:rPr lang="en-US" sz="2000" b="1" dirty="0" err="1">
                <a:solidFill>
                  <a:schemeClr val="accent6">
                    <a:lumMod val="50000"/>
                  </a:schemeClr>
                </a:solidFill>
                <a:latin typeface="Courier New" panose="02070309020205020404" pitchFamily="49" charset="0"/>
                <a:cs typeface="Courier New" panose="02070309020205020404" pitchFamily="49" charset="0"/>
              </a:rPr>
              <a:t>br</a:t>
            </a:r>
            <a:r>
              <a:rPr lang="en-US" sz="2000" b="1" dirty="0">
                <a:solidFill>
                  <a:schemeClr val="accent6">
                    <a:lumMod val="50000"/>
                  </a:schemeClr>
                </a:solidFill>
                <a:latin typeface="Courier New" panose="02070309020205020404" pitchFamily="49" charset="0"/>
                <a:cs typeface="Courier New" panose="02070309020205020404" pitchFamily="49" charset="0"/>
              </a:rPr>
              <a:t>&gt;"</a:t>
            </a:r>
            <a:r>
              <a:rPr lang="en-US" sz="2000" b="1" dirty="0">
                <a:latin typeface="Courier New" panose="02070309020205020404" pitchFamily="49" charset="0"/>
                <a:cs typeface="Courier New" panose="02070309020205020404" pitchFamily="49" charset="0"/>
              </a:rPr>
              <a:t>);</a:t>
            </a:r>
          </a:p>
          <a:p>
            <a:pPr marL="457200" indent="-457200">
              <a:buFont typeface="+mj-lt"/>
              <a:buAutoNum type="arabicPeriod"/>
            </a:pPr>
            <a:r>
              <a:rPr lang="en-US" sz="2000" b="1" dirty="0">
                <a:latin typeface="Courier New" panose="02070309020205020404" pitchFamily="49" charset="0"/>
                <a:cs typeface="Courier New" panose="02070309020205020404" pitchFamily="49" charset="0"/>
              </a:rPr>
              <a:t>	}</a:t>
            </a:r>
          </a:p>
          <a:p>
            <a:pPr marL="457200" indent="-457200">
              <a:buFont typeface="+mj-lt"/>
              <a:buAutoNum type="arabicPeriod"/>
            </a:pPr>
            <a:r>
              <a:rPr lang="en-US" sz="2000" b="1" dirty="0">
                <a:latin typeface="Courier New" panose="02070309020205020404" pitchFamily="49" charset="0"/>
                <a:cs typeface="Courier New" panose="02070309020205020404" pitchFamily="49" charset="0"/>
              </a:rPr>
              <a:t>}</a:t>
            </a:r>
          </a:p>
        </p:txBody>
      </p:sp>
      <p:sp>
        <p:nvSpPr>
          <p:cNvPr id="4" name="Slide Number Placeholder 3"/>
          <p:cNvSpPr>
            <a:spLocks noGrp="1"/>
          </p:cNvSpPr>
          <p:nvPr>
            <p:ph type="sldNum" sz="quarter" idx="12"/>
          </p:nvPr>
        </p:nvSpPr>
        <p:spPr/>
        <p:txBody>
          <a:bodyPr/>
          <a:lstStyle/>
          <a:p>
            <a:fld id="{5EA8BEFB-AE5B-48F9-BBAD-B489CDE48C80}" type="slidenum">
              <a:rPr lang="en-US" smtClean="0"/>
              <a:pPr/>
              <a:t>82</a:t>
            </a:fld>
            <a:endParaRPr lang="en-US" dirty="0"/>
          </a:p>
        </p:txBody>
      </p:sp>
    </p:spTree>
    <p:extLst>
      <p:ext uri="{BB962C8B-B14F-4D97-AF65-F5344CB8AC3E}">
        <p14:creationId xmlns:p14="http://schemas.microsoft.com/office/powerpoint/2010/main" val="636671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 calcmode="lin" valueType="num">
                                      <p:cBhvr additive="base">
                                        <p:cTn id="31"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 calcmode="lin" valueType="num">
                                      <p:cBhvr additive="base">
                                        <p:cTn id="37"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3">
                                            <p:txEl>
                                              <p:pRg st="7" end="7"/>
                                            </p:txEl>
                                          </p:spTgt>
                                        </p:tgtEl>
                                        <p:attrNameLst>
                                          <p:attrName>style.visibility</p:attrName>
                                        </p:attrNameLst>
                                      </p:cBhvr>
                                      <p:to>
                                        <p:strVal val="visible"/>
                                      </p:to>
                                    </p:set>
                                    <p:anim calcmode="lin" valueType="num">
                                      <p:cBhvr additive="base">
                                        <p:cTn id="43"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3">
                                            <p:txEl>
                                              <p:pRg st="8" end="8"/>
                                            </p:txEl>
                                          </p:spTgt>
                                        </p:tgtEl>
                                        <p:attrNameLst>
                                          <p:attrName>style.visibility</p:attrName>
                                        </p:attrNameLst>
                                      </p:cBhvr>
                                      <p:to>
                                        <p:strVal val="visible"/>
                                      </p:to>
                                    </p:set>
                                    <p:anim calcmode="lin" valueType="num">
                                      <p:cBhvr additive="base">
                                        <p:cTn id="49"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3">
                                            <p:txEl>
                                              <p:pRg st="9" end="9"/>
                                            </p:txEl>
                                          </p:spTgt>
                                        </p:tgtEl>
                                        <p:attrNameLst>
                                          <p:attrName>style.visibility</p:attrName>
                                        </p:attrNameLst>
                                      </p:cBhvr>
                                      <p:to>
                                        <p:strVal val="visible"/>
                                      </p:to>
                                    </p:set>
                                    <p:anim calcmode="lin" valueType="num">
                                      <p:cBhvr additive="base">
                                        <p:cTn id="55"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3">
                                            <p:txEl>
                                              <p:pRg st="10" end="10"/>
                                            </p:txEl>
                                          </p:spTgt>
                                        </p:tgtEl>
                                        <p:attrNameLst>
                                          <p:attrName>style.visibility</p:attrName>
                                        </p:attrNameLst>
                                      </p:cBhvr>
                                      <p:to>
                                        <p:strVal val="visible"/>
                                      </p:to>
                                    </p:set>
                                    <p:anim calcmode="lin" valueType="num">
                                      <p:cBhvr additive="base">
                                        <p:cTn id="61"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3">
                                            <p:txEl>
                                              <p:pRg st="10" end="10"/>
                                            </p:txEl>
                                          </p:spTgt>
                                        </p:tgtEl>
                                        <p:attrNameLst>
                                          <p:attrName>ppt_y</p:attrName>
                                        </p:attrNameLst>
                                      </p:cBhvr>
                                      <p:tavLst>
                                        <p:tav tm="0">
                                          <p:val>
                                            <p:strVal val="1+#ppt_h/2"/>
                                          </p:val>
                                        </p:tav>
                                        <p:tav tm="100000">
                                          <p:val>
                                            <p:strVal val="#ppt_y"/>
                                          </p:val>
                                        </p:tav>
                                      </p:tavLst>
                                    </p:anim>
                                  </p:childTnLst>
                                </p:cTn>
                              </p:par>
                              <p:par>
                                <p:cTn id="63" presetID="2" presetClass="entr" presetSubtype="4" fill="hold" nodeType="withEffect">
                                  <p:stCondLst>
                                    <p:cond delay="0"/>
                                  </p:stCondLst>
                                  <p:childTnLst>
                                    <p:set>
                                      <p:cBhvr>
                                        <p:cTn id="64" dur="1" fill="hold">
                                          <p:stCondLst>
                                            <p:cond delay="0"/>
                                          </p:stCondLst>
                                        </p:cTn>
                                        <p:tgtEl>
                                          <p:spTgt spid="3">
                                            <p:txEl>
                                              <p:pRg st="11" end="11"/>
                                            </p:txEl>
                                          </p:spTgt>
                                        </p:tgtEl>
                                        <p:attrNameLst>
                                          <p:attrName>style.visibility</p:attrName>
                                        </p:attrNameLst>
                                      </p:cBhvr>
                                      <p:to>
                                        <p:strVal val="visible"/>
                                      </p:to>
                                    </p:set>
                                    <p:anim calcmode="lin" valueType="num">
                                      <p:cBhvr additive="base">
                                        <p:cTn id="65" dur="500" fill="hold"/>
                                        <p:tgtEl>
                                          <p:spTgt spid="3">
                                            <p:txEl>
                                              <p:pRg st="11" end="11"/>
                                            </p:txEl>
                                          </p:spTgt>
                                        </p:tgtEl>
                                        <p:attrNameLst>
                                          <p:attrName>ppt_x</p:attrName>
                                        </p:attrNameLst>
                                      </p:cBhvr>
                                      <p:tavLst>
                                        <p:tav tm="0">
                                          <p:val>
                                            <p:strVal val="#ppt_x"/>
                                          </p:val>
                                        </p:tav>
                                        <p:tav tm="100000">
                                          <p:val>
                                            <p:strVal val="#ppt_x"/>
                                          </p:val>
                                        </p:tav>
                                      </p:tavLst>
                                    </p:anim>
                                    <p:anim calcmode="lin" valueType="num">
                                      <p:cBhvr additive="base">
                                        <p:cTn id="66" dur="500" fill="hold"/>
                                        <p:tgtEl>
                                          <p:spTgt spid="3">
                                            <p:txEl>
                                              <p:pRg st="11" end="11"/>
                                            </p:txEl>
                                          </p:spTgt>
                                        </p:tgtEl>
                                        <p:attrNameLst>
                                          <p:attrName>ppt_y</p:attrName>
                                        </p:attrNameLst>
                                      </p:cBhvr>
                                      <p:tavLst>
                                        <p:tav tm="0">
                                          <p:val>
                                            <p:strVal val="1+#ppt_h/2"/>
                                          </p:val>
                                        </p:tav>
                                        <p:tav tm="100000">
                                          <p:val>
                                            <p:strVal val="#ppt_y"/>
                                          </p:val>
                                        </p:tav>
                                      </p:tavLst>
                                    </p:anim>
                                  </p:childTnLst>
                                </p:cTn>
                              </p:par>
                              <p:par>
                                <p:cTn id="67" presetID="2" presetClass="entr" presetSubtype="4" fill="hold" nodeType="withEffect">
                                  <p:stCondLst>
                                    <p:cond delay="0"/>
                                  </p:stCondLst>
                                  <p:childTnLst>
                                    <p:set>
                                      <p:cBhvr>
                                        <p:cTn id="68" dur="1" fill="hold">
                                          <p:stCondLst>
                                            <p:cond delay="0"/>
                                          </p:stCondLst>
                                        </p:cTn>
                                        <p:tgtEl>
                                          <p:spTgt spid="3">
                                            <p:txEl>
                                              <p:pRg st="12" end="12"/>
                                            </p:txEl>
                                          </p:spTgt>
                                        </p:tgtEl>
                                        <p:attrNameLst>
                                          <p:attrName>style.visibility</p:attrName>
                                        </p:attrNameLst>
                                      </p:cBhvr>
                                      <p:to>
                                        <p:strVal val="visible"/>
                                      </p:to>
                                    </p:set>
                                    <p:anim calcmode="lin" valueType="num">
                                      <p:cBhvr additive="base">
                                        <p:cTn id="69" dur="500" fill="hold"/>
                                        <p:tgtEl>
                                          <p:spTgt spid="3">
                                            <p:txEl>
                                              <p:pRg st="12" end="12"/>
                                            </p:txEl>
                                          </p:spTgt>
                                        </p:tgtEl>
                                        <p:attrNameLst>
                                          <p:attrName>ppt_x</p:attrName>
                                        </p:attrNameLst>
                                      </p:cBhvr>
                                      <p:tavLst>
                                        <p:tav tm="0">
                                          <p:val>
                                            <p:strVal val="#ppt_x"/>
                                          </p:val>
                                        </p:tav>
                                        <p:tav tm="100000">
                                          <p:val>
                                            <p:strVal val="#ppt_x"/>
                                          </p:val>
                                        </p:tav>
                                      </p:tavLst>
                                    </p:anim>
                                    <p:anim calcmode="lin" valueType="num">
                                      <p:cBhvr additive="base">
                                        <p:cTn id="70" dur="500" fill="hold"/>
                                        <p:tgtEl>
                                          <p:spTgt spid="3">
                                            <p:txEl>
                                              <p:pRg st="12" end="1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Filter Example1: Output</a:t>
            </a:r>
          </a:p>
        </p:txBody>
      </p:sp>
      <p:sp>
        <p:nvSpPr>
          <p:cNvPr id="4" name="Slide Number Placeholder 3"/>
          <p:cNvSpPr>
            <a:spLocks noGrp="1"/>
          </p:cNvSpPr>
          <p:nvPr>
            <p:ph type="sldNum" sz="quarter" idx="12"/>
          </p:nvPr>
        </p:nvSpPr>
        <p:spPr/>
        <p:txBody>
          <a:bodyPr/>
          <a:lstStyle/>
          <a:p>
            <a:fld id="{5EA8BEFB-AE5B-48F9-BBAD-B489CDE48C80}" type="slidenum">
              <a:rPr lang="en-US" smtClean="0"/>
              <a:pPr/>
              <a:t>83</a:t>
            </a:fld>
            <a:endParaRPr lang="en-US" dirty="0"/>
          </a:p>
        </p:txBody>
      </p:sp>
      <p:pic>
        <p:nvPicPr>
          <p:cNvPr id="5" name="Picture 4"/>
          <p:cNvPicPr>
            <a:picLocks noChangeAspect="1"/>
          </p:cNvPicPr>
          <p:nvPr/>
        </p:nvPicPr>
        <p:blipFill>
          <a:blip r:embed="rId2"/>
          <a:stretch>
            <a:fillRect/>
          </a:stretch>
        </p:blipFill>
        <p:spPr>
          <a:xfrm>
            <a:off x="381000" y="1371600"/>
            <a:ext cx="7772400" cy="2230440"/>
          </a:xfrm>
          <a:prstGeom prst="rect">
            <a:avLst/>
          </a:prstGeom>
        </p:spPr>
      </p:pic>
      <p:cxnSp>
        <p:nvCxnSpPr>
          <p:cNvPr id="7" name="Straight Arrow Connector 6"/>
          <p:cNvCxnSpPr/>
          <p:nvPr/>
        </p:nvCxnSpPr>
        <p:spPr>
          <a:xfrm flipH="1">
            <a:off x="2895600" y="2590800"/>
            <a:ext cx="762000" cy="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H="1">
            <a:off x="2895600" y="3200400"/>
            <a:ext cx="762000" cy="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H="1">
            <a:off x="2586251" y="2895600"/>
            <a:ext cx="1071349" cy="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3828766" y="2406134"/>
            <a:ext cx="4019834" cy="369332"/>
          </a:xfrm>
          <a:prstGeom prst="rect">
            <a:avLst/>
          </a:prstGeom>
          <a:noFill/>
        </p:spPr>
        <p:txBody>
          <a:bodyPr wrap="square" rtlCol="0">
            <a:spAutoFit/>
          </a:bodyPr>
          <a:lstStyle/>
          <a:p>
            <a:r>
              <a:rPr lang="en-US" dirty="0"/>
              <a:t>Filter1.java [executed with request]</a:t>
            </a:r>
          </a:p>
        </p:txBody>
      </p:sp>
      <p:sp>
        <p:nvSpPr>
          <p:cNvPr id="14" name="TextBox 13"/>
          <p:cNvSpPr txBox="1"/>
          <p:nvPr/>
        </p:nvSpPr>
        <p:spPr>
          <a:xfrm>
            <a:off x="3828766" y="2997239"/>
            <a:ext cx="4019834" cy="646331"/>
          </a:xfrm>
          <a:prstGeom prst="rect">
            <a:avLst/>
          </a:prstGeom>
          <a:noFill/>
        </p:spPr>
        <p:txBody>
          <a:bodyPr wrap="square" rtlCol="0">
            <a:spAutoFit/>
          </a:bodyPr>
          <a:lstStyle/>
          <a:p>
            <a:r>
              <a:rPr lang="en-US" dirty="0"/>
              <a:t>Filter1.java [executed with response]</a:t>
            </a:r>
          </a:p>
          <a:p>
            <a:endParaRPr lang="en-US" dirty="0"/>
          </a:p>
        </p:txBody>
      </p:sp>
      <p:sp>
        <p:nvSpPr>
          <p:cNvPr id="15" name="TextBox 14"/>
          <p:cNvSpPr txBox="1"/>
          <p:nvPr/>
        </p:nvSpPr>
        <p:spPr>
          <a:xfrm>
            <a:off x="3775881" y="2701687"/>
            <a:ext cx="3463119" cy="369332"/>
          </a:xfrm>
          <a:prstGeom prst="rect">
            <a:avLst/>
          </a:prstGeom>
          <a:noFill/>
        </p:spPr>
        <p:txBody>
          <a:bodyPr wrap="square" rtlCol="0">
            <a:spAutoFit/>
          </a:bodyPr>
          <a:lstStyle/>
          <a:p>
            <a:r>
              <a:rPr lang="en-US" dirty="0"/>
              <a:t> FilteredServlet.java [Servlet code]</a:t>
            </a:r>
          </a:p>
        </p:txBody>
      </p:sp>
    </p:spTree>
    <p:extLst>
      <p:ext uri="{BB962C8B-B14F-4D97-AF65-F5344CB8AC3E}">
        <p14:creationId xmlns:p14="http://schemas.microsoft.com/office/powerpoint/2010/main" val="2802094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Filter Example2</a:t>
            </a:r>
          </a:p>
        </p:txBody>
      </p:sp>
      <p:sp>
        <p:nvSpPr>
          <p:cNvPr id="4" name="Slide Number Placeholder 3"/>
          <p:cNvSpPr>
            <a:spLocks noGrp="1"/>
          </p:cNvSpPr>
          <p:nvPr>
            <p:ph type="sldNum" sz="quarter" idx="12"/>
          </p:nvPr>
        </p:nvSpPr>
        <p:spPr/>
        <p:txBody>
          <a:bodyPr/>
          <a:lstStyle/>
          <a:p>
            <a:fld id="{5EA8BEFB-AE5B-48F9-BBAD-B489CDE48C80}" type="slidenum">
              <a:rPr lang="en-US" smtClean="0"/>
              <a:pPr/>
              <a:t>84</a:t>
            </a:fld>
            <a:endParaRPr lang="en-US" dirty="0"/>
          </a:p>
        </p:txBody>
      </p:sp>
      <p:sp>
        <p:nvSpPr>
          <p:cNvPr id="6" name="Oval 5"/>
          <p:cNvSpPr/>
          <p:nvPr/>
        </p:nvSpPr>
        <p:spPr>
          <a:xfrm>
            <a:off x="3471308" y="1905251"/>
            <a:ext cx="990600" cy="2979737"/>
          </a:xfrm>
          <a:prstGeom prst="ellipse">
            <a:avLst/>
          </a:prstGeom>
          <a:pattFill prst="lgGrid">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3342298" y="1511031"/>
            <a:ext cx="1213666" cy="369332"/>
          </a:xfrm>
          <a:prstGeom prst="rect">
            <a:avLst/>
          </a:prstGeom>
        </p:spPr>
        <p:txBody>
          <a:bodyPr wrap="none">
            <a:spAutoFit/>
          </a:bodyPr>
          <a:lstStyle/>
          <a:p>
            <a:pPr algn="ctr"/>
            <a:r>
              <a:rPr lang="en-US" dirty="0"/>
              <a:t>Filter1.java</a:t>
            </a:r>
          </a:p>
        </p:txBody>
      </p:sp>
      <p:sp>
        <p:nvSpPr>
          <p:cNvPr id="8" name="Rectangle 7"/>
          <p:cNvSpPr/>
          <p:nvPr/>
        </p:nvSpPr>
        <p:spPr>
          <a:xfrm>
            <a:off x="2886501" y="1435265"/>
            <a:ext cx="6248400" cy="426586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4724400" y="990166"/>
            <a:ext cx="2590800" cy="369332"/>
          </a:xfrm>
          <a:prstGeom prst="rect">
            <a:avLst/>
          </a:prstGeom>
          <a:noFill/>
        </p:spPr>
        <p:txBody>
          <a:bodyPr wrap="square" rtlCol="0">
            <a:spAutoFit/>
          </a:bodyPr>
          <a:lstStyle/>
          <a:p>
            <a:r>
              <a:rPr lang="en-US" dirty="0"/>
              <a:t>Web Container</a:t>
            </a:r>
          </a:p>
        </p:txBody>
      </p:sp>
      <p:sp>
        <p:nvSpPr>
          <p:cNvPr id="10" name="Rounded Rectangle 9"/>
          <p:cNvSpPr/>
          <p:nvPr/>
        </p:nvSpPr>
        <p:spPr>
          <a:xfrm>
            <a:off x="6639597" y="2684431"/>
            <a:ext cx="2286000" cy="13716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Servlet Program</a:t>
            </a:r>
          </a:p>
        </p:txBody>
      </p:sp>
      <p:sp>
        <p:nvSpPr>
          <p:cNvPr id="11" name="TextBox 10"/>
          <p:cNvSpPr txBox="1"/>
          <p:nvPr/>
        </p:nvSpPr>
        <p:spPr>
          <a:xfrm>
            <a:off x="6639597" y="2220634"/>
            <a:ext cx="2097775" cy="369332"/>
          </a:xfrm>
          <a:prstGeom prst="rect">
            <a:avLst/>
          </a:prstGeom>
          <a:noFill/>
        </p:spPr>
        <p:txBody>
          <a:bodyPr wrap="square" rtlCol="0">
            <a:spAutoFit/>
          </a:bodyPr>
          <a:lstStyle/>
          <a:p>
            <a:r>
              <a:rPr lang="en-US" dirty="0"/>
              <a:t>FilteredServlet.java</a:t>
            </a:r>
          </a:p>
        </p:txBody>
      </p:sp>
      <p:cxnSp>
        <p:nvCxnSpPr>
          <p:cNvPr id="17" name="Straight Arrow Connector 16"/>
          <p:cNvCxnSpPr/>
          <p:nvPr/>
        </p:nvCxnSpPr>
        <p:spPr>
          <a:xfrm flipH="1" flipV="1">
            <a:off x="1981789" y="3596104"/>
            <a:ext cx="1841764" cy="483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35" name="Picture 34"/>
          <p:cNvPicPr>
            <a:picLocks noChangeAspect="1"/>
          </p:cNvPicPr>
          <p:nvPr/>
        </p:nvPicPr>
        <p:blipFill>
          <a:blip r:embed="rId2"/>
          <a:stretch>
            <a:fillRect/>
          </a:stretch>
        </p:blipFill>
        <p:spPr>
          <a:xfrm>
            <a:off x="552450" y="2640678"/>
            <a:ext cx="1352550" cy="1352550"/>
          </a:xfrm>
          <a:prstGeom prst="rect">
            <a:avLst/>
          </a:prstGeom>
        </p:spPr>
      </p:pic>
      <p:sp>
        <p:nvSpPr>
          <p:cNvPr id="36" name="TextBox 35"/>
          <p:cNvSpPr txBox="1"/>
          <p:nvPr/>
        </p:nvSpPr>
        <p:spPr>
          <a:xfrm>
            <a:off x="475661" y="3871365"/>
            <a:ext cx="1330733" cy="369332"/>
          </a:xfrm>
          <a:prstGeom prst="rect">
            <a:avLst/>
          </a:prstGeom>
          <a:noFill/>
        </p:spPr>
        <p:txBody>
          <a:bodyPr wrap="square" rtlCol="0">
            <a:spAutoFit/>
          </a:bodyPr>
          <a:lstStyle/>
          <a:p>
            <a:r>
              <a:rPr lang="en-US" dirty="0" err="1"/>
              <a:t>WebClient</a:t>
            </a:r>
            <a:endParaRPr lang="en-US" dirty="0"/>
          </a:p>
        </p:txBody>
      </p:sp>
      <p:sp>
        <p:nvSpPr>
          <p:cNvPr id="21" name="Oval 20"/>
          <p:cNvSpPr/>
          <p:nvPr/>
        </p:nvSpPr>
        <p:spPr>
          <a:xfrm>
            <a:off x="5046714" y="1880363"/>
            <a:ext cx="990600" cy="2979737"/>
          </a:xfrm>
          <a:prstGeom prst="ellipse">
            <a:avLst/>
          </a:prstGeom>
          <a:pattFill prst="lgGrid">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p:cNvSpPr/>
          <p:nvPr/>
        </p:nvSpPr>
        <p:spPr>
          <a:xfrm>
            <a:off x="4935181" y="1511031"/>
            <a:ext cx="1213666" cy="369332"/>
          </a:xfrm>
          <a:prstGeom prst="rect">
            <a:avLst/>
          </a:prstGeom>
        </p:spPr>
        <p:txBody>
          <a:bodyPr wrap="none">
            <a:spAutoFit/>
          </a:bodyPr>
          <a:lstStyle/>
          <a:p>
            <a:pPr algn="ctr"/>
            <a:r>
              <a:rPr lang="en-US" dirty="0"/>
              <a:t>Filter2.java</a:t>
            </a:r>
          </a:p>
        </p:txBody>
      </p:sp>
      <p:cxnSp>
        <p:nvCxnSpPr>
          <p:cNvPr id="23" name="Straight Arrow Connector 22"/>
          <p:cNvCxnSpPr/>
          <p:nvPr/>
        </p:nvCxnSpPr>
        <p:spPr>
          <a:xfrm>
            <a:off x="1905000" y="2895600"/>
            <a:ext cx="1566308"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3788846" y="2886501"/>
            <a:ext cx="1257868" cy="909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5441930" y="2886501"/>
            <a:ext cx="1197667" cy="909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flipH="1">
            <a:off x="6019800" y="3581088"/>
            <a:ext cx="619797" cy="1501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flipH="1">
            <a:off x="4410631" y="3580499"/>
            <a:ext cx="1253701" cy="809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3113452" y="4884988"/>
            <a:ext cx="1821729" cy="338554"/>
          </a:xfrm>
          <a:prstGeom prst="rect">
            <a:avLst/>
          </a:prstGeom>
          <a:noFill/>
        </p:spPr>
        <p:txBody>
          <a:bodyPr wrap="square" rtlCol="0">
            <a:spAutoFit/>
          </a:bodyPr>
          <a:lstStyle/>
          <a:p>
            <a:r>
              <a:rPr lang="en-US" sz="1600" b="1" dirty="0">
                <a:solidFill>
                  <a:srgbClr val="FF0000"/>
                </a:solidFill>
              </a:rPr>
              <a:t>Authenticate User</a:t>
            </a:r>
          </a:p>
        </p:txBody>
      </p:sp>
      <p:sp>
        <p:nvSpPr>
          <p:cNvPr id="19" name="TextBox 18"/>
          <p:cNvSpPr txBox="1"/>
          <p:nvPr/>
        </p:nvSpPr>
        <p:spPr>
          <a:xfrm>
            <a:off x="4847304" y="4871798"/>
            <a:ext cx="2380019" cy="338554"/>
          </a:xfrm>
          <a:prstGeom prst="rect">
            <a:avLst/>
          </a:prstGeom>
          <a:noFill/>
        </p:spPr>
        <p:txBody>
          <a:bodyPr wrap="square" rtlCol="0">
            <a:spAutoFit/>
          </a:bodyPr>
          <a:lstStyle/>
          <a:p>
            <a:r>
              <a:rPr lang="en-US" sz="1600" b="1" dirty="0">
                <a:solidFill>
                  <a:srgbClr val="FF0000"/>
                </a:solidFill>
              </a:rPr>
              <a:t>Check </a:t>
            </a:r>
            <a:r>
              <a:rPr lang="en-US" sz="1600" b="1" dirty="0" err="1">
                <a:solidFill>
                  <a:srgbClr val="FF0000"/>
                </a:solidFill>
              </a:rPr>
              <a:t>config</a:t>
            </a:r>
            <a:r>
              <a:rPr lang="en-US" sz="1600" b="1" dirty="0">
                <a:solidFill>
                  <a:srgbClr val="FF0000"/>
                </a:solidFill>
              </a:rPr>
              <a:t> parameter</a:t>
            </a:r>
          </a:p>
        </p:txBody>
      </p:sp>
    </p:spTree>
    <p:extLst>
      <p:ext uri="{BB962C8B-B14F-4D97-AF65-F5344CB8AC3E}">
        <p14:creationId xmlns:p14="http://schemas.microsoft.com/office/powerpoint/2010/main" val="1896187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3"/>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24"/>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26"/>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28"/>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30"/>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8" grpId="0" animBg="1"/>
      <p:bldP spid="9" grpId="0"/>
      <p:bldP spid="10" grpId="0" animBg="1"/>
      <p:bldP spid="11" grpId="0"/>
      <p:bldP spid="36" grpId="0"/>
      <p:bldP spid="21" grpId="0" animBg="1"/>
      <p:bldP spid="22" grpId="0"/>
      <p:bldP spid="18" grpId="0"/>
      <p:bldP spid="19"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Filter Example2</a:t>
            </a:r>
          </a:p>
        </p:txBody>
      </p:sp>
      <p:sp>
        <p:nvSpPr>
          <p:cNvPr id="3" name="Content Placeholder 2"/>
          <p:cNvSpPr>
            <a:spLocks noGrp="1"/>
          </p:cNvSpPr>
          <p:nvPr>
            <p:ph idx="1"/>
          </p:nvPr>
        </p:nvSpPr>
        <p:spPr/>
        <p:txBody>
          <a:bodyPr>
            <a:normAutofit/>
          </a:bodyPr>
          <a:lstStyle/>
          <a:p>
            <a:pPr marL="457200" indent="-457200">
              <a:buFont typeface="+mj-lt"/>
              <a:buAutoNum type="arabicPeriod"/>
            </a:pPr>
            <a:r>
              <a:rPr lang="en-US" sz="2000" b="1" dirty="0">
                <a:solidFill>
                  <a:srgbClr val="130BB5"/>
                </a:solidFill>
                <a:latin typeface="Courier New" panose="02070309020205020404" pitchFamily="49" charset="0"/>
                <a:cs typeface="Courier New" panose="02070309020205020404" pitchFamily="49" charset="0"/>
              </a:rPr>
              <a:t>&lt;html&gt;</a:t>
            </a:r>
          </a:p>
          <a:p>
            <a:pPr marL="457200" indent="-457200">
              <a:buFont typeface="+mj-lt"/>
              <a:buAutoNum type="arabicPeriod"/>
            </a:pPr>
            <a:r>
              <a:rPr lang="en-US" sz="2000" b="1" dirty="0">
                <a:solidFill>
                  <a:srgbClr val="130BB5"/>
                </a:solidFill>
                <a:latin typeface="Courier New" panose="02070309020205020404" pitchFamily="49" charset="0"/>
                <a:cs typeface="Courier New" panose="02070309020205020404" pitchFamily="49" charset="0"/>
              </a:rPr>
              <a:t>    &lt;head&gt;</a:t>
            </a:r>
          </a:p>
          <a:p>
            <a:pPr marL="457200" indent="-457200">
              <a:buFont typeface="+mj-lt"/>
              <a:buAutoNum type="arabicPeriod"/>
            </a:pPr>
            <a:r>
              <a:rPr lang="en-US" sz="2000" b="1" dirty="0">
                <a:solidFill>
                  <a:srgbClr val="130BB5"/>
                </a:solidFill>
                <a:latin typeface="Courier New" panose="02070309020205020404" pitchFamily="49" charset="0"/>
                <a:cs typeface="Courier New" panose="02070309020205020404" pitchFamily="49" charset="0"/>
              </a:rPr>
              <a:t>        &lt;title&gt;</a:t>
            </a:r>
            <a:r>
              <a:rPr lang="en-US" sz="2000" b="1" dirty="0">
                <a:latin typeface="Courier New" panose="02070309020205020404" pitchFamily="49" charset="0"/>
                <a:cs typeface="Courier New" panose="02070309020205020404" pitchFamily="49" charset="0"/>
              </a:rPr>
              <a:t>filter</a:t>
            </a:r>
            <a:r>
              <a:rPr lang="en-US" sz="2000" b="1" dirty="0">
                <a:solidFill>
                  <a:srgbClr val="130BB5"/>
                </a:solidFill>
                <a:latin typeface="Courier New" panose="02070309020205020404" pitchFamily="49" charset="0"/>
                <a:cs typeface="Courier New" panose="02070309020205020404" pitchFamily="49" charset="0"/>
              </a:rPr>
              <a:t>&lt;/title&gt;</a:t>
            </a:r>
          </a:p>
          <a:p>
            <a:pPr marL="457200" indent="-457200">
              <a:buFont typeface="+mj-lt"/>
              <a:buAutoNum type="arabicPeriod"/>
            </a:pPr>
            <a:r>
              <a:rPr lang="en-US" sz="2000" b="1" dirty="0">
                <a:solidFill>
                  <a:srgbClr val="130BB5"/>
                </a:solidFill>
                <a:latin typeface="Courier New" panose="02070309020205020404" pitchFamily="49" charset="0"/>
                <a:cs typeface="Courier New" panose="02070309020205020404" pitchFamily="49" charset="0"/>
              </a:rPr>
              <a:t>    &lt;/head&gt;</a:t>
            </a:r>
          </a:p>
          <a:p>
            <a:pPr marL="457200" indent="-457200">
              <a:buFont typeface="+mj-lt"/>
              <a:buAutoNum type="arabicPeriod"/>
            </a:pPr>
            <a:r>
              <a:rPr lang="en-US" sz="2000" b="1" dirty="0">
                <a:solidFill>
                  <a:srgbClr val="130BB5"/>
                </a:solidFill>
                <a:latin typeface="Courier New" panose="02070309020205020404" pitchFamily="49" charset="0"/>
                <a:cs typeface="Courier New" panose="02070309020205020404" pitchFamily="49" charset="0"/>
              </a:rPr>
              <a:t> &lt;body&gt;</a:t>
            </a:r>
          </a:p>
          <a:p>
            <a:pPr marL="457200" indent="-457200">
              <a:buFont typeface="+mj-lt"/>
              <a:buAutoNum type="arabicPeriod"/>
            </a:pPr>
            <a:r>
              <a:rPr lang="en-US" sz="2000" b="1" dirty="0">
                <a:solidFill>
                  <a:srgbClr val="130BB5"/>
                </a:solidFill>
                <a:latin typeface="Courier New" panose="02070309020205020404" pitchFamily="49" charset="0"/>
                <a:cs typeface="Courier New" panose="02070309020205020404" pitchFamily="49" charset="0"/>
              </a:rPr>
              <a:t> &lt;form </a:t>
            </a:r>
            <a:r>
              <a:rPr lang="en-US" sz="2000" b="1" dirty="0">
                <a:solidFill>
                  <a:srgbClr val="008000"/>
                </a:solidFill>
                <a:latin typeface="Courier New" panose="02070309020205020404" pitchFamily="49" charset="0"/>
                <a:cs typeface="Courier New" panose="02070309020205020404" pitchFamily="49" charset="0"/>
              </a:rPr>
              <a:t>action=</a:t>
            </a:r>
            <a:r>
              <a:rPr lang="en-US" sz="2000" b="1" dirty="0">
                <a:solidFill>
                  <a:schemeClr val="accent6">
                    <a:lumMod val="50000"/>
                  </a:schemeClr>
                </a:solidFill>
                <a:latin typeface="Courier New" panose="02070309020205020404" pitchFamily="49" charset="0"/>
                <a:cs typeface="Courier New" panose="02070309020205020404" pitchFamily="49" charset="0"/>
              </a:rPr>
              <a:t>"/Filter/</a:t>
            </a:r>
            <a:r>
              <a:rPr lang="en-US" sz="2000" b="1" dirty="0" err="1">
                <a:solidFill>
                  <a:schemeClr val="accent6">
                    <a:lumMod val="50000"/>
                  </a:schemeClr>
                </a:solidFill>
                <a:latin typeface="Courier New" panose="02070309020205020404" pitchFamily="49" charset="0"/>
                <a:cs typeface="Courier New" panose="02070309020205020404" pitchFamily="49" charset="0"/>
              </a:rPr>
              <a:t>FilteredServlet</a:t>
            </a:r>
            <a:r>
              <a:rPr lang="en-US" sz="2000" b="1" dirty="0">
                <a:solidFill>
                  <a:schemeClr val="accent6">
                    <a:lumMod val="50000"/>
                  </a:schemeClr>
                </a:solidFill>
                <a:latin typeface="Courier New" panose="02070309020205020404" pitchFamily="49" charset="0"/>
                <a:cs typeface="Courier New" panose="02070309020205020404" pitchFamily="49" charset="0"/>
              </a:rPr>
              <a:t>"</a:t>
            </a:r>
            <a:r>
              <a:rPr lang="en-US" sz="2000" b="1" dirty="0">
                <a:latin typeface="Courier New" panose="02070309020205020404" pitchFamily="49" charset="0"/>
                <a:cs typeface="Courier New" panose="02070309020205020404" pitchFamily="49" charset="0"/>
              </a:rPr>
              <a:t> </a:t>
            </a:r>
            <a:r>
              <a:rPr lang="en-US" sz="2000" b="1" dirty="0">
                <a:solidFill>
                  <a:srgbClr val="130BB5"/>
                </a:solidFill>
                <a:latin typeface="Courier New" panose="02070309020205020404" pitchFamily="49" charset="0"/>
                <a:cs typeface="Courier New" panose="02070309020205020404" pitchFamily="49" charset="0"/>
              </a:rPr>
              <a:t>&gt;</a:t>
            </a:r>
          </a:p>
          <a:p>
            <a:pPr marL="457200" indent="-457200">
              <a:buFont typeface="+mj-lt"/>
              <a:buAutoNum type="arabicPeriod"/>
            </a:pPr>
            <a:r>
              <a:rPr lang="en-US" sz="2000" b="1" dirty="0">
                <a:solidFill>
                  <a:srgbClr val="130BB5"/>
                </a:solidFill>
                <a:latin typeface="Courier New" panose="02070309020205020404" pitchFamily="49" charset="0"/>
                <a:cs typeface="Courier New" panose="02070309020205020404" pitchFamily="49" charset="0"/>
              </a:rPr>
              <a:t> &lt;p&gt;</a:t>
            </a:r>
            <a:r>
              <a:rPr lang="en-US" sz="2000" b="1" dirty="0">
                <a:latin typeface="Courier New" panose="02070309020205020404" pitchFamily="49" charset="0"/>
                <a:cs typeface="Courier New" panose="02070309020205020404" pitchFamily="49" charset="0"/>
              </a:rPr>
              <a:t>Login ID:</a:t>
            </a:r>
            <a:r>
              <a:rPr lang="en-US" sz="2000" b="1" dirty="0">
                <a:solidFill>
                  <a:srgbClr val="130BB5"/>
                </a:solidFill>
                <a:latin typeface="Courier New" panose="02070309020205020404" pitchFamily="49" charset="0"/>
                <a:cs typeface="Courier New" panose="02070309020205020404" pitchFamily="49" charset="0"/>
              </a:rPr>
              <a:t>&lt;input</a:t>
            </a:r>
            <a:r>
              <a:rPr lang="en-US" sz="2000" b="1" dirty="0">
                <a:latin typeface="Courier New" panose="02070309020205020404" pitchFamily="49" charset="0"/>
                <a:cs typeface="Courier New" panose="02070309020205020404" pitchFamily="49" charset="0"/>
              </a:rPr>
              <a:t> </a:t>
            </a:r>
            <a:r>
              <a:rPr lang="en-US" sz="2000" b="1" dirty="0">
                <a:solidFill>
                  <a:srgbClr val="008000"/>
                </a:solidFill>
                <a:latin typeface="Courier New" panose="02070309020205020404" pitchFamily="49" charset="0"/>
                <a:cs typeface="Courier New" panose="02070309020205020404" pitchFamily="49" charset="0"/>
              </a:rPr>
              <a:t>type=</a:t>
            </a:r>
            <a:r>
              <a:rPr lang="en-US" sz="2000" b="1" dirty="0">
                <a:solidFill>
                  <a:schemeClr val="accent6">
                    <a:lumMod val="50000"/>
                  </a:schemeClr>
                </a:solidFill>
                <a:latin typeface="Courier New" panose="02070309020205020404" pitchFamily="49" charset="0"/>
                <a:cs typeface="Courier New" panose="02070309020205020404" pitchFamily="49" charset="0"/>
              </a:rPr>
              <a:t>"text"</a:t>
            </a:r>
            <a:r>
              <a:rPr lang="en-US" sz="2000" b="1" dirty="0">
                <a:latin typeface="Courier New" panose="02070309020205020404" pitchFamily="49" charset="0"/>
                <a:cs typeface="Courier New" panose="02070309020205020404" pitchFamily="49" charset="0"/>
              </a:rPr>
              <a:t> 	</a:t>
            </a:r>
            <a:r>
              <a:rPr lang="en-US" sz="2000" b="1" dirty="0">
                <a:solidFill>
                  <a:srgbClr val="008000"/>
                </a:solidFill>
                <a:latin typeface="Courier New" panose="02070309020205020404" pitchFamily="49" charset="0"/>
                <a:cs typeface="Courier New" panose="02070309020205020404" pitchFamily="49" charset="0"/>
              </a:rPr>
              <a:t>name=</a:t>
            </a:r>
            <a:r>
              <a:rPr lang="en-US" sz="2000" b="1" dirty="0">
                <a:solidFill>
                  <a:schemeClr val="accent6">
                    <a:lumMod val="50000"/>
                  </a:schemeClr>
                </a:solidFill>
                <a:latin typeface="Courier New" panose="02070309020205020404" pitchFamily="49" charset="0"/>
                <a:cs typeface="Courier New" panose="02070309020205020404" pitchFamily="49" charset="0"/>
              </a:rPr>
              <a:t>"login"</a:t>
            </a:r>
            <a:r>
              <a:rPr lang="en-US" sz="2000" b="1" dirty="0">
                <a:solidFill>
                  <a:srgbClr val="130BB5"/>
                </a:solidFill>
                <a:latin typeface="Courier New" panose="02070309020205020404" pitchFamily="49" charset="0"/>
                <a:cs typeface="Courier New" panose="02070309020205020404" pitchFamily="49" charset="0"/>
              </a:rPr>
              <a:t>&gt;&lt;/p&gt;</a:t>
            </a:r>
          </a:p>
          <a:p>
            <a:pPr marL="457200" indent="-457200">
              <a:buFont typeface="+mj-lt"/>
              <a:buAutoNum type="arabicPeriod"/>
            </a:pPr>
            <a:r>
              <a:rPr lang="en-US" sz="2000" b="1" dirty="0">
                <a:solidFill>
                  <a:srgbClr val="130BB5"/>
                </a:solidFill>
                <a:latin typeface="Courier New" panose="02070309020205020404" pitchFamily="49" charset="0"/>
                <a:cs typeface="Courier New" panose="02070309020205020404" pitchFamily="49" charset="0"/>
              </a:rPr>
              <a:t> &lt;p&gt;</a:t>
            </a:r>
            <a:r>
              <a:rPr lang="en-US" sz="2000" b="1" dirty="0">
                <a:latin typeface="Courier New" panose="02070309020205020404" pitchFamily="49" charset="0"/>
                <a:cs typeface="Courier New" panose="02070309020205020404" pitchFamily="49" charset="0"/>
              </a:rPr>
              <a:t>Password:</a:t>
            </a:r>
            <a:r>
              <a:rPr lang="en-US" sz="2000" b="1" dirty="0">
                <a:solidFill>
                  <a:srgbClr val="130BB5"/>
                </a:solidFill>
                <a:latin typeface="Courier New" panose="02070309020205020404" pitchFamily="49" charset="0"/>
                <a:cs typeface="Courier New" panose="02070309020205020404" pitchFamily="49" charset="0"/>
              </a:rPr>
              <a:t>&lt;input</a:t>
            </a:r>
            <a:r>
              <a:rPr lang="en-US" sz="2000" b="1" dirty="0">
                <a:latin typeface="Courier New" panose="02070309020205020404" pitchFamily="49" charset="0"/>
                <a:cs typeface="Courier New" panose="02070309020205020404" pitchFamily="49" charset="0"/>
              </a:rPr>
              <a:t> </a:t>
            </a:r>
            <a:r>
              <a:rPr lang="en-US" sz="2000" b="1" dirty="0">
                <a:solidFill>
                  <a:srgbClr val="008000"/>
                </a:solidFill>
                <a:latin typeface="Courier New" panose="02070309020205020404" pitchFamily="49" charset="0"/>
                <a:cs typeface="Courier New" panose="02070309020205020404" pitchFamily="49" charset="0"/>
              </a:rPr>
              <a:t>type=</a:t>
            </a:r>
            <a:r>
              <a:rPr lang="en-US" sz="2000" b="1" dirty="0">
                <a:solidFill>
                  <a:schemeClr val="accent6">
                    <a:lumMod val="50000"/>
                  </a:schemeClr>
                </a:solidFill>
                <a:latin typeface="Courier New" panose="02070309020205020404" pitchFamily="49" charset="0"/>
                <a:cs typeface="Courier New" panose="02070309020205020404" pitchFamily="49" charset="0"/>
              </a:rPr>
              <a:t>"password"</a:t>
            </a:r>
            <a:r>
              <a:rPr lang="en-US" sz="2000" b="1" dirty="0">
                <a:latin typeface="Courier New" panose="02070309020205020404" pitchFamily="49" charset="0"/>
                <a:cs typeface="Courier New" panose="02070309020205020404" pitchFamily="49" charset="0"/>
              </a:rPr>
              <a:t> </a:t>
            </a:r>
            <a:r>
              <a:rPr lang="en-US" sz="2000" b="1" dirty="0">
                <a:solidFill>
                  <a:srgbClr val="008000"/>
                </a:solidFill>
                <a:latin typeface="Courier New" panose="02070309020205020404" pitchFamily="49" charset="0"/>
                <a:cs typeface="Courier New" panose="02070309020205020404" pitchFamily="49" charset="0"/>
              </a:rPr>
              <a:t>name=</a:t>
            </a:r>
            <a:r>
              <a:rPr lang="en-US" sz="2000" b="1" dirty="0">
                <a:solidFill>
                  <a:schemeClr val="accent6">
                    <a:lumMod val="50000"/>
                  </a:schemeClr>
                </a:solidFill>
                <a:latin typeface="Courier New" panose="02070309020205020404" pitchFamily="49" charset="0"/>
                <a:cs typeface="Courier New" panose="02070309020205020404" pitchFamily="49" charset="0"/>
              </a:rPr>
              <a:t>"</a:t>
            </a:r>
            <a:r>
              <a:rPr lang="en-US" sz="2000" b="1" dirty="0" err="1">
                <a:solidFill>
                  <a:schemeClr val="accent6">
                    <a:lumMod val="50000"/>
                  </a:schemeClr>
                </a:solidFill>
                <a:latin typeface="Courier New" panose="02070309020205020404" pitchFamily="49" charset="0"/>
                <a:cs typeface="Courier New" panose="02070309020205020404" pitchFamily="49" charset="0"/>
              </a:rPr>
              <a:t>pwd</a:t>
            </a:r>
            <a:r>
              <a:rPr lang="en-US" sz="2000" b="1" dirty="0">
                <a:solidFill>
                  <a:schemeClr val="accent6">
                    <a:lumMod val="50000"/>
                  </a:schemeClr>
                </a:solidFill>
                <a:latin typeface="Courier New" panose="02070309020205020404" pitchFamily="49" charset="0"/>
                <a:cs typeface="Courier New" panose="02070309020205020404" pitchFamily="49" charset="0"/>
              </a:rPr>
              <a:t>"</a:t>
            </a:r>
            <a:r>
              <a:rPr lang="en-US" sz="2000" b="1" dirty="0">
                <a:solidFill>
                  <a:srgbClr val="130BB5"/>
                </a:solidFill>
                <a:latin typeface="Courier New" panose="02070309020205020404" pitchFamily="49" charset="0"/>
                <a:cs typeface="Courier New" panose="02070309020205020404" pitchFamily="49" charset="0"/>
              </a:rPr>
              <a:t>&gt;&lt;/p&gt;</a:t>
            </a:r>
          </a:p>
          <a:p>
            <a:pPr marL="457200" indent="-457200">
              <a:buFont typeface="+mj-lt"/>
              <a:buAutoNum type="arabicPeriod"/>
            </a:pPr>
            <a:r>
              <a:rPr lang="en-US" sz="2000" b="1" dirty="0">
                <a:solidFill>
                  <a:srgbClr val="130BB5"/>
                </a:solidFill>
                <a:latin typeface="Courier New" panose="02070309020205020404" pitchFamily="49" charset="0"/>
                <a:cs typeface="Courier New" panose="02070309020205020404" pitchFamily="49" charset="0"/>
              </a:rPr>
              <a:t> &lt;p&gt;&lt;input </a:t>
            </a:r>
            <a:r>
              <a:rPr lang="en-US" sz="2000" b="1" dirty="0">
                <a:solidFill>
                  <a:srgbClr val="008000"/>
                </a:solidFill>
                <a:latin typeface="Courier New" panose="02070309020205020404" pitchFamily="49" charset="0"/>
                <a:cs typeface="Courier New" panose="02070309020205020404" pitchFamily="49" charset="0"/>
              </a:rPr>
              <a:t>type=</a:t>
            </a:r>
            <a:r>
              <a:rPr lang="en-US" sz="2000" b="1" dirty="0">
                <a:solidFill>
                  <a:schemeClr val="accent6">
                    <a:lumMod val="50000"/>
                  </a:schemeClr>
                </a:solidFill>
                <a:latin typeface="Courier New" panose="02070309020205020404" pitchFamily="49" charset="0"/>
                <a:cs typeface="Courier New" panose="02070309020205020404" pitchFamily="49" charset="0"/>
              </a:rPr>
              <a:t>"submit"</a:t>
            </a:r>
            <a:r>
              <a:rPr lang="en-US" sz="2000" b="1" dirty="0">
                <a:latin typeface="Courier New" panose="02070309020205020404" pitchFamily="49" charset="0"/>
                <a:cs typeface="Courier New" panose="02070309020205020404" pitchFamily="49" charset="0"/>
              </a:rPr>
              <a:t> </a:t>
            </a:r>
            <a:r>
              <a:rPr lang="en-US" sz="2000" b="1" dirty="0">
                <a:solidFill>
                  <a:srgbClr val="008000"/>
                </a:solidFill>
                <a:latin typeface="Courier New" panose="02070309020205020404" pitchFamily="49" charset="0"/>
                <a:cs typeface="Courier New" panose="02070309020205020404" pitchFamily="49" charset="0"/>
              </a:rPr>
              <a:t>value=</a:t>
            </a:r>
            <a:r>
              <a:rPr lang="en-US" sz="2000" b="1" dirty="0">
                <a:solidFill>
                  <a:schemeClr val="accent6">
                    <a:lumMod val="50000"/>
                  </a:schemeClr>
                </a:solidFill>
                <a:latin typeface="Courier New" panose="02070309020205020404" pitchFamily="49" charset="0"/>
                <a:cs typeface="Courier New" panose="02070309020205020404" pitchFamily="49" charset="0"/>
              </a:rPr>
              <a:t>"Sign In"</a:t>
            </a:r>
            <a:r>
              <a:rPr lang="en-US" sz="2000" b="1" dirty="0">
                <a:solidFill>
                  <a:srgbClr val="130BB5"/>
                </a:solidFill>
                <a:latin typeface="Courier New" panose="02070309020205020404" pitchFamily="49" charset="0"/>
                <a:cs typeface="Courier New" panose="02070309020205020404" pitchFamily="49" charset="0"/>
              </a:rPr>
              <a:t>&gt;&lt;/p&gt;</a:t>
            </a:r>
          </a:p>
          <a:p>
            <a:pPr marL="457200" indent="-457200">
              <a:buFont typeface="+mj-lt"/>
              <a:buAutoNum type="arabicPeriod"/>
            </a:pPr>
            <a:r>
              <a:rPr lang="en-US" sz="2000" b="1" dirty="0">
                <a:solidFill>
                  <a:srgbClr val="130BB5"/>
                </a:solidFill>
                <a:latin typeface="Courier New" panose="02070309020205020404" pitchFamily="49" charset="0"/>
                <a:cs typeface="Courier New" panose="02070309020205020404" pitchFamily="49" charset="0"/>
              </a:rPr>
              <a:t> &lt;/form&gt;</a:t>
            </a:r>
          </a:p>
          <a:p>
            <a:pPr marL="457200" indent="-457200">
              <a:buFont typeface="+mj-lt"/>
              <a:buAutoNum type="arabicPeriod"/>
            </a:pPr>
            <a:r>
              <a:rPr lang="en-US" sz="2000" b="1" dirty="0">
                <a:solidFill>
                  <a:srgbClr val="130BB5"/>
                </a:solidFill>
                <a:latin typeface="Courier New" panose="02070309020205020404" pitchFamily="49" charset="0"/>
                <a:cs typeface="Courier New" panose="02070309020205020404" pitchFamily="49" charset="0"/>
              </a:rPr>
              <a:t> &lt;/body&gt;</a:t>
            </a:r>
          </a:p>
          <a:p>
            <a:pPr marL="457200" indent="-457200">
              <a:buFont typeface="+mj-lt"/>
              <a:buAutoNum type="arabicPeriod"/>
            </a:pPr>
            <a:r>
              <a:rPr lang="en-US" sz="2000" b="1" dirty="0">
                <a:solidFill>
                  <a:srgbClr val="130BB5"/>
                </a:solidFill>
                <a:latin typeface="Courier New" panose="02070309020205020404" pitchFamily="49" charset="0"/>
                <a:cs typeface="Courier New" panose="02070309020205020404" pitchFamily="49" charset="0"/>
              </a:rPr>
              <a:t>&lt;/html&gt;</a:t>
            </a:r>
          </a:p>
          <a:p>
            <a:pPr marL="457200" indent="-457200">
              <a:buFont typeface="+mj-lt"/>
              <a:buAutoNum type="arabicPeriod"/>
            </a:pPr>
            <a:endParaRPr lang="en-US" sz="2000" b="1" dirty="0">
              <a:latin typeface="Courier New" panose="02070309020205020404" pitchFamily="49" charset="0"/>
              <a:cs typeface="Courier New" panose="02070309020205020404" pitchFamily="49" charset="0"/>
            </a:endParaRPr>
          </a:p>
        </p:txBody>
      </p:sp>
      <p:sp>
        <p:nvSpPr>
          <p:cNvPr id="4" name="Slide Number Placeholder 3"/>
          <p:cNvSpPr>
            <a:spLocks noGrp="1"/>
          </p:cNvSpPr>
          <p:nvPr>
            <p:ph type="sldNum" sz="quarter" idx="12"/>
          </p:nvPr>
        </p:nvSpPr>
        <p:spPr/>
        <p:txBody>
          <a:bodyPr/>
          <a:lstStyle/>
          <a:p>
            <a:fld id="{5EA8BEFB-AE5B-48F9-BBAD-B489CDE48C80}" type="slidenum">
              <a:rPr lang="en-US" smtClean="0"/>
              <a:pPr/>
              <a:t>85</a:t>
            </a:fld>
            <a:endParaRPr lang="en-US" dirty="0"/>
          </a:p>
        </p:txBody>
      </p:sp>
      <p:sp>
        <p:nvSpPr>
          <p:cNvPr id="13" name="Wave 12"/>
          <p:cNvSpPr/>
          <p:nvPr/>
        </p:nvSpPr>
        <p:spPr>
          <a:xfrm>
            <a:off x="7315200" y="914400"/>
            <a:ext cx="1828800" cy="533400"/>
          </a:xfrm>
          <a:prstGeom prst="wave">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2"/>
                </a:solidFill>
              </a:rPr>
              <a:t>index.html</a:t>
            </a:r>
          </a:p>
        </p:txBody>
      </p:sp>
    </p:spTree>
    <p:extLst>
      <p:ext uri="{BB962C8B-B14F-4D97-AF65-F5344CB8AC3E}">
        <p14:creationId xmlns:p14="http://schemas.microsoft.com/office/powerpoint/2010/main" val="1215694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 calcmode="lin" valueType="num">
                                      <p:cBhvr additive="base">
                                        <p:cTn id="11"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0" end="0"/>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 calcmode="lin" valueType="num">
                                      <p:cBhvr additive="base">
                                        <p:cTn id="15"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 calcmode="lin" valueType="num">
                                      <p:cBhvr additive="base">
                                        <p:cTn id="23"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anim calcmode="lin" valueType="num">
                                      <p:cBhvr additive="base">
                                        <p:cTn id="2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4" end="4"/>
                                            </p:txEl>
                                          </p:spTgt>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3">
                                            <p:txEl>
                                              <p:pRg st="5" end="5"/>
                                            </p:txEl>
                                          </p:spTgt>
                                        </p:tgtEl>
                                        <p:attrNameLst>
                                          <p:attrName>style.visibility</p:attrName>
                                        </p:attrNameLst>
                                      </p:cBhvr>
                                      <p:to>
                                        <p:strVal val="visible"/>
                                      </p:to>
                                    </p:set>
                                    <p:anim calcmode="lin" valueType="num">
                                      <p:cBhvr additive="base">
                                        <p:cTn id="33"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
                                            <p:txEl>
                                              <p:pRg st="5" end="5"/>
                                            </p:txEl>
                                          </p:spTgt>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 calcmode="lin" valueType="num">
                                      <p:cBhvr additive="base">
                                        <p:cTn id="37"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6" end="6"/>
                                            </p:txEl>
                                          </p:spTgt>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3">
                                            <p:txEl>
                                              <p:pRg st="7" end="7"/>
                                            </p:txEl>
                                          </p:spTgt>
                                        </p:tgtEl>
                                        <p:attrNameLst>
                                          <p:attrName>style.visibility</p:attrName>
                                        </p:attrNameLst>
                                      </p:cBhvr>
                                      <p:to>
                                        <p:strVal val="visible"/>
                                      </p:to>
                                    </p:set>
                                    <p:anim calcmode="lin" valueType="num">
                                      <p:cBhvr additive="base">
                                        <p:cTn id="41"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3">
                                            <p:txEl>
                                              <p:pRg st="7" end="7"/>
                                            </p:txEl>
                                          </p:spTgt>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stCondLst>
                                    <p:cond delay="0"/>
                                  </p:stCondLst>
                                  <p:childTnLst>
                                    <p:set>
                                      <p:cBhvr>
                                        <p:cTn id="44" dur="1" fill="hold">
                                          <p:stCondLst>
                                            <p:cond delay="0"/>
                                          </p:stCondLst>
                                        </p:cTn>
                                        <p:tgtEl>
                                          <p:spTgt spid="3">
                                            <p:txEl>
                                              <p:pRg st="8" end="8"/>
                                            </p:txEl>
                                          </p:spTgt>
                                        </p:tgtEl>
                                        <p:attrNameLst>
                                          <p:attrName>style.visibility</p:attrName>
                                        </p:attrNameLst>
                                      </p:cBhvr>
                                      <p:to>
                                        <p:strVal val="visible"/>
                                      </p:to>
                                    </p:set>
                                    <p:anim calcmode="lin" valueType="num">
                                      <p:cBhvr additive="base">
                                        <p:cTn id="45"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3">
                                            <p:txEl>
                                              <p:pRg st="8" end="8"/>
                                            </p:txEl>
                                          </p:spTgt>
                                        </p:tgtEl>
                                        <p:attrNameLst>
                                          <p:attrName>ppt_y</p:attrName>
                                        </p:attrNameLst>
                                      </p:cBhvr>
                                      <p:tavLst>
                                        <p:tav tm="0">
                                          <p:val>
                                            <p:strVal val="1+#ppt_h/2"/>
                                          </p:val>
                                        </p:tav>
                                        <p:tav tm="100000">
                                          <p:val>
                                            <p:strVal val="#ppt_y"/>
                                          </p:val>
                                        </p:tav>
                                      </p:tavLst>
                                    </p:anim>
                                  </p:childTnLst>
                                </p:cTn>
                              </p:par>
                              <p:par>
                                <p:cTn id="47" presetID="2" presetClass="entr" presetSubtype="4" fill="hold" nodeType="withEffect">
                                  <p:stCondLst>
                                    <p:cond delay="0"/>
                                  </p:stCondLst>
                                  <p:childTnLst>
                                    <p:set>
                                      <p:cBhvr>
                                        <p:cTn id="48" dur="1" fill="hold">
                                          <p:stCondLst>
                                            <p:cond delay="0"/>
                                          </p:stCondLst>
                                        </p:cTn>
                                        <p:tgtEl>
                                          <p:spTgt spid="3">
                                            <p:txEl>
                                              <p:pRg st="9" end="9"/>
                                            </p:txEl>
                                          </p:spTgt>
                                        </p:tgtEl>
                                        <p:attrNameLst>
                                          <p:attrName>style.visibility</p:attrName>
                                        </p:attrNameLst>
                                      </p:cBhvr>
                                      <p:to>
                                        <p:strVal val="visible"/>
                                      </p:to>
                                    </p:set>
                                    <p:anim calcmode="lin" valueType="num">
                                      <p:cBhvr additive="base">
                                        <p:cTn id="49"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9" end="9"/>
                                            </p:txEl>
                                          </p:spTgt>
                                        </p:tgtEl>
                                        <p:attrNameLst>
                                          <p:attrName>ppt_y</p:attrName>
                                        </p:attrNameLst>
                                      </p:cBhvr>
                                      <p:tavLst>
                                        <p:tav tm="0">
                                          <p:val>
                                            <p:strVal val="1+#ppt_h/2"/>
                                          </p:val>
                                        </p:tav>
                                        <p:tav tm="100000">
                                          <p:val>
                                            <p:strVal val="#ppt_y"/>
                                          </p:val>
                                        </p:tav>
                                      </p:tavLst>
                                    </p:anim>
                                  </p:childTnLst>
                                </p:cTn>
                              </p:par>
                              <p:par>
                                <p:cTn id="51" presetID="2" presetClass="entr" presetSubtype="4" fill="hold" nodeType="withEffect">
                                  <p:stCondLst>
                                    <p:cond delay="0"/>
                                  </p:stCondLst>
                                  <p:childTnLst>
                                    <p:set>
                                      <p:cBhvr>
                                        <p:cTn id="52" dur="1" fill="hold">
                                          <p:stCondLst>
                                            <p:cond delay="0"/>
                                          </p:stCondLst>
                                        </p:cTn>
                                        <p:tgtEl>
                                          <p:spTgt spid="3">
                                            <p:txEl>
                                              <p:pRg st="10" end="10"/>
                                            </p:txEl>
                                          </p:spTgt>
                                        </p:tgtEl>
                                        <p:attrNameLst>
                                          <p:attrName>style.visibility</p:attrName>
                                        </p:attrNameLst>
                                      </p:cBhvr>
                                      <p:to>
                                        <p:strVal val="visible"/>
                                      </p:to>
                                    </p:set>
                                    <p:anim calcmode="lin" valueType="num">
                                      <p:cBhvr additive="base">
                                        <p:cTn id="53"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54" dur="500" fill="hold"/>
                                        <p:tgtEl>
                                          <p:spTgt spid="3">
                                            <p:txEl>
                                              <p:pRg st="10" end="10"/>
                                            </p:txEl>
                                          </p:spTgt>
                                        </p:tgtEl>
                                        <p:attrNameLst>
                                          <p:attrName>ppt_y</p:attrName>
                                        </p:attrNameLst>
                                      </p:cBhvr>
                                      <p:tavLst>
                                        <p:tav tm="0">
                                          <p:val>
                                            <p:strVal val="1+#ppt_h/2"/>
                                          </p:val>
                                        </p:tav>
                                        <p:tav tm="100000">
                                          <p:val>
                                            <p:strVal val="#ppt_y"/>
                                          </p:val>
                                        </p:tav>
                                      </p:tavLst>
                                    </p:anim>
                                  </p:childTnLst>
                                </p:cTn>
                              </p:par>
                              <p:par>
                                <p:cTn id="55" presetID="2" presetClass="entr" presetSubtype="4" fill="hold" nodeType="withEffect">
                                  <p:stCondLst>
                                    <p:cond delay="0"/>
                                  </p:stCondLst>
                                  <p:childTnLst>
                                    <p:set>
                                      <p:cBhvr>
                                        <p:cTn id="56" dur="1" fill="hold">
                                          <p:stCondLst>
                                            <p:cond delay="0"/>
                                          </p:stCondLst>
                                        </p:cTn>
                                        <p:tgtEl>
                                          <p:spTgt spid="3">
                                            <p:txEl>
                                              <p:pRg st="11" end="11"/>
                                            </p:txEl>
                                          </p:spTgt>
                                        </p:tgtEl>
                                        <p:attrNameLst>
                                          <p:attrName>style.visibility</p:attrName>
                                        </p:attrNameLst>
                                      </p:cBhvr>
                                      <p:to>
                                        <p:strVal val="visible"/>
                                      </p:to>
                                    </p:set>
                                    <p:anim calcmode="lin" valueType="num">
                                      <p:cBhvr additive="base">
                                        <p:cTn id="57" dur="500" fill="hold"/>
                                        <p:tgtEl>
                                          <p:spTgt spid="3">
                                            <p:txEl>
                                              <p:pRg st="11" end="11"/>
                                            </p:txEl>
                                          </p:spTgt>
                                        </p:tgtEl>
                                        <p:attrNameLst>
                                          <p:attrName>ppt_x</p:attrName>
                                        </p:attrNameLst>
                                      </p:cBhvr>
                                      <p:tavLst>
                                        <p:tav tm="0">
                                          <p:val>
                                            <p:strVal val="#ppt_x"/>
                                          </p:val>
                                        </p:tav>
                                        <p:tav tm="100000">
                                          <p:val>
                                            <p:strVal val="#ppt_x"/>
                                          </p:val>
                                        </p:tav>
                                      </p:tavLst>
                                    </p:anim>
                                    <p:anim calcmode="lin" valueType="num">
                                      <p:cBhvr additive="base">
                                        <p:cTn id="58" dur="500" fill="hold"/>
                                        <p:tgtEl>
                                          <p:spTgt spid="3">
                                            <p:txEl>
                                              <p:pRg st="11" end="1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Filter Example2</a:t>
            </a:r>
          </a:p>
        </p:txBody>
      </p:sp>
      <p:sp>
        <p:nvSpPr>
          <p:cNvPr id="3" name="Content Placeholder 2"/>
          <p:cNvSpPr>
            <a:spLocks noGrp="1"/>
          </p:cNvSpPr>
          <p:nvPr>
            <p:ph idx="1"/>
          </p:nvPr>
        </p:nvSpPr>
        <p:spPr/>
        <p:txBody>
          <a:bodyPr>
            <a:normAutofit/>
          </a:bodyPr>
          <a:lstStyle/>
          <a:p>
            <a:pPr marL="457200" indent="-457200">
              <a:buFont typeface="+mj-lt"/>
              <a:buAutoNum type="arabicPeriod"/>
            </a:pPr>
            <a:r>
              <a:rPr lang="en-US" sz="2000" b="1" dirty="0">
                <a:solidFill>
                  <a:srgbClr val="130BB5"/>
                </a:solidFill>
                <a:latin typeface="Courier New" panose="02070309020205020404" pitchFamily="49" charset="0"/>
                <a:cs typeface="Courier New" panose="02070309020205020404" pitchFamily="49" charset="0"/>
              </a:rPr>
              <a:t>&lt;web-app&gt;</a:t>
            </a:r>
          </a:p>
          <a:p>
            <a:pPr marL="457200" indent="-457200">
              <a:buFont typeface="+mj-lt"/>
              <a:buAutoNum type="arabicPeriod"/>
            </a:pPr>
            <a:r>
              <a:rPr lang="en-US" sz="2000" b="1" dirty="0">
                <a:solidFill>
                  <a:srgbClr val="130BB5"/>
                </a:solidFill>
                <a:latin typeface="Courier New" panose="02070309020205020404" pitchFamily="49" charset="0"/>
                <a:cs typeface="Courier New" panose="02070309020205020404" pitchFamily="49" charset="0"/>
              </a:rPr>
              <a:t>&lt;servlet&gt;</a:t>
            </a:r>
          </a:p>
          <a:p>
            <a:pPr marL="457200" indent="-457200">
              <a:buFont typeface="+mj-lt"/>
              <a:buAutoNum type="arabicPeriod"/>
            </a:pPr>
            <a:r>
              <a:rPr lang="en-US" sz="2000" b="1" dirty="0">
                <a:solidFill>
                  <a:srgbClr val="130BB5"/>
                </a:solidFill>
                <a:latin typeface="Courier New" panose="02070309020205020404" pitchFamily="49" charset="0"/>
                <a:cs typeface="Courier New" panose="02070309020205020404" pitchFamily="49" charset="0"/>
              </a:rPr>
              <a:t>   &lt;servlet-name&gt;</a:t>
            </a:r>
            <a:r>
              <a:rPr lang="en-US" sz="2000" b="1" dirty="0" err="1">
                <a:latin typeface="Courier New" panose="02070309020205020404" pitchFamily="49" charset="0"/>
                <a:cs typeface="Courier New" panose="02070309020205020404" pitchFamily="49" charset="0"/>
              </a:rPr>
              <a:t>FilteredServlet</a:t>
            </a:r>
            <a:r>
              <a:rPr lang="en-US" sz="2000" b="1" dirty="0">
                <a:solidFill>
                  <a:srgbClr val="130BB5"/>
                </a:solidFill>
                <a:latin typeface="Courier New" panose="02070309020205020404" pitchFamily="49" charset="0"/>
                <a:cs typeface="Courier New" panose="02070309020205020404" pitchFamily="49" charset="0"/>
              </a:rPr>
              <a:t>&lt;/servlet-name&gt;</a:t>
            </a:r>
          </a:p>
          <a:p>
            <a:pPr marL="457200" indent="-457200">
              <a:buFont typeface="+mj-lt"/>
              <a:buAutoNum type="arabicPeriod"/>
            </a:pPr>
            <a:r>
              <a:rPr lang="en-US" sz="2000" b="1" dirty="0">
                <a:solidFill>
                  <a:srgbClr val="130BB5"/>
                </a:solidFill>
                <a:latin typeface="Courier New" panose="02070309020205020404" pitchFamily="49" charset="0"/>
                <a:cs typeface="Courier New" panose="02070309020205020404" pitchFamily="49" charset="0"/>
              </a:rPr>
              <a:t>   &lt;servlet-class&gt;</a:t>
            </a:r>
            <a:r>
              <a:rPr lang="en-US" sz="2000" b="1" dirty="0" err="1">
                <a:latin typeface="Courier New" panose="02070309020205020404" pitchFamily="49" charset="0"/>
                <a:cs typeface="Courier New" panose="02070309020205020404" pitchFamily="49" charset="0"/>
              </a:rPr>
              <a:t>FilteredServlet</a:t>
            </a:r>
            <a:r>
              <a:rPr lang="en-US" sz="2000" b="1" dirty="0">
                <a:solidFill>
                  <a:srgbClr val="130BB5"/>
                </a:solidFill>
                <a:latin typeface="Courier New" panose="02070309020205020404" pitchFamily="49" charset="0"/>
                <a:cs typeface="Courier New" panose="02070309020205020404" pitchFamily="49" charset="0"/>
              </a:rPr>
              <a:t>&lt;/servlet-class&gt;</a:t>
            </a:r>
          </a:p>
          <a:p>
            <a:pPr marL="457200" indent="-457200">
              <a:buFont typeface="+mj-lt"/>
              <a:buAutoNum type="arabicPeriod"/>
            </a:pPr>
            <a:r>
              <a:rPr lang="en-US" sz="2000" b="1" dirty="0">
                <a:solidFill>
                  <a:srgbClr val="130BB5"/>
                </a:solidFill>
                <a:latin typeface="Courier New" panose="02070309020205020404" pitchFamily="49" charset="0"/>
                <a:cs typeface="Courier New" panose="02070309020205020404" pitchFamily="49" charset="0"/>
              </a:rPr>
              <a:t>&lt;/servlet&gt;</a:t>
            </a:r>
          </a:p>
          <a:p>
            <a:pPr marL="457200" indent="-457200">
              <a:buFont typeface="+mj-lt"/>
              <a:buAutoNum type="arabicPeriod"/>
            </a:pPr>
            <a:r>
              <a:rPr lang="en-US" sz="2000" b="1" dirty="0">
                <a:solidFill>
                  <a:srgbClr val="130BB5"/>
                </a:solidFill>
                <a:latin typeface="Courier New" panose="02070309020205020404" pitchFamily="49" charset="0"/>
                <a:cs typeface="Courier New" panose="02070309020205020404" pitchFamily="49" charset="0"/>
              </a:rPr>
              <a:t>&lt;servlet-mapping&gt;</a:t>
            </a:r>
          </a:p>
          <a:p>
            <a:pPr marL="457200" indent="-457200">
              <a:buFont typeface="+mj-lt"/>
              <a:buAutoNum type="arabicPeriod"/>
            </a:pPr>
            <a:r>
              <a:rPr lang="en-US" sz="2000" b="1" dirty="0">
                <a:solidFill>
                  <a:srgbClr val="130BB5"/>
                </a:solidFill>
                <a:latin typeface="Courier New" panose="02070309020205020404" pitchFamily="49" charset="0"/>
                <a:cs typeface="Courier New" panose="02070309020205020404" pitchFamily="49" charset="0"/>
              </a:rPr>
              <a:t>   &lt;servlet-name&gt;</a:t>
            </a:r>
            <a:r>
              <a:rPr lang="en-US" sz="2000" b="1" dirty="0" err="1">
                <a:latin typeface="Courier New" panose="02070309020205020404" pitchFamily="49" charset="0"/>
                <a:cs typeface="Courier New" panose="02070309020205020404" pitchFamily="49" charset="0"/>
              </a:rPr>
              <a:t>FilteredServlet</a:t>
            </a:r>
            <a:r>
              <a:rPr lang="en-US" sz="2000" b="1" dirty="0">
                <a:solidFill>
                  <a:srgbClr val="130BB5"/>
                </a:solidFill>
                <a:latin typeface="Courier New" panose="02070309020205020404" pitchFamily="49" charset="0"/>
                <a:cs typeface="Courier New" panose="02070309020205020404" pitchFamily="49" charset="0"/>
              </a:rPr>
              <a:t>&lt;/servlet-name&gt;</a:t>
            </a:r>
          </a:p>
          <a:p>
            <a:pPr marL="457200" indent="-457200">
              <a:buFont typeface="+mj-lt"/>
              <a:buAutoNum type="arabicPeriod"/>
            </a:pPr>
            <a:r>
              <a:rPr lang="en-US" sz="2000" b="1" dirty="0">
                <a:solidFill>
                  <a:srgbClr val="130BB5"/>
                </a:solidFill>
                <a:latin typeface="Courier New" panose="02070309020205020404" pitchFamily="49" charset="0"/>
                <a:cs typeface="Courier New" panose="02070309020205020404" pitchFamily="49" charset="0"/>
              </a:rPr>
              <a:t>   &lt;</a:t>
            </a:r>
            <a:r>
              <a:rPr lang="en-US" sz="2000" b="1" dirty="0" err="1">
                <a:solidFill>
                  <a:srgbClr val="130BB5"/>
                </a:solidFill>
                <a:latin typeface="Courier New" panose="02070309020205020404" pitchFamily="49" charset="0"/>
                <a:cs typeface="Courier New" panose="02070309020205020404" pitchFamily="49" charset="0"/>
              </a:rPr>
              <a:t>url</a:t>
            </a:r>
            <a:r>
              <a:rPr lang="en-US" sz="2000" b="1" dirty="0">
                <a:solidFill>
                  <a:srgbClr val="130BB5"/>
                </a:solidFill>
                <a:latin typeface="Courier New" panose="02070309020205020404" pitchFamily="49" charset="0"/>
                <a:cs typeface="Courier New" panose="02070309020205020404" pitchFamily="49" charset="0"/>
              </a:rPr>
              <a:t>-pattern&gt;</a:t>
            </a:r>
            <a:r>
              <a:rPr lang="en-US" sz="2000" b="1" dirty="0">
                <a:latin typeface="Courier New" panose="02070309020205020404" pitchFamily="49" charset="0"/>
                <a:cs typeface="Courier New" panose="02070309020205020404" pitchFamily="49" charset="0"/>
              </a:rPr>
              <a:t>/</a:t>
            </a:r>
            <a:r>
              <a:rPr lang="en-US" sz="2000" b="1" dirty="0" err="1">
                <a:latin typeface="Courier New" panose="02070309020205020404" pitchFamily="49" charset="0"/>
                <a:cs typeface="Courier New" panose="02070309020205020404" pitchFamily="49" charset="0"/>
              </a:rPr>
              <a:t>FilteredServlet</a:t>
            </a:r>
            <a:r>
              <a:rPr lang="en-US" sz="2000" b="1" dirty="0">
                <a:solidFill>
                  <a:srgbClr val="130BB5"/>
                </a:solidFill>
                <a:latin typeface="Courier New" panose="02070309020205020404" pitchFamily="49" charset="0"/>
                <a:cs typeface="Courier New" panose="02070309020205020404" pitchFamily="49" charset="0"/>
              </a:rPr>
              <a:t>&lt;/</a:t>
            </a:r>
            <a:r>
              <a:rPr lang="en-US" sz="2000" b="1" dirty="0" err="1">
                <a:solidFill>
                  <a:srgbClr val="130BB5"/>
                </a:solidFill>
                <a:latin typeface="Courier New" panose="02070309020205020404" pitchFamily="49" charset="0"/>
                <a:cs typeface="Courier New" panose="02070309020205020404" pitchFamily="49" charset="0"/>
              </a:rPr>
              <a:t>url</a:t>
            </a:r>
            <a:r>
              <a:rPr lang="en-US" sz="2000" b="1" dirty="0">
                <a:solidFill>
                  <a:srgbClr val="130BB5"/>
                </a:solidFill>
                <a:latin typeface="Courier New" panose="02070309020205020404" pitchFamily="49" charset="0"/>
                <a:cs typeface="Courier New" panose="02070309020205020404" pitchFamily="49" charset="0"/>
              </a:rPr>
              <a:t>-pattern&gt;</a:t>
            </a:r>
          </a:p>
          <a:p>
            <a:pPr marL="457200" indent="-457200">
              <a:buFont typeface="+mj-lt"/>
              <a:buAutoNum type="arabicPeriod"/>
            </a:pPr>
            <a:r>
              <a:rPr lang="en-US" sz="2000" b="1" dirty="0">
                <a:solidFill>
                  <a:srgbClr val="130BB5"/>
                </a:solidFill>
                <a:latin typeface="Courier New" panose="02070309020205020404" pitchFamily="49" charset="0"/>
                <a:cs typeface="Courier New" panose="02070309020205020404" pitchFamily="49" charset="0"/>
              </a:rPr>
              <a:t>&lt;/servlet-mapping&gt;</a:t>
            </a:r>
          </a:p>
        </p:txBody>
      </p:sp>
      <p:sp>
        <p:nvSpPr>
          <p:cNvPr id="4" name="Slide Number Placeholder 3"/>
          <p:cNvSpPr>
            <a:spLocks noGrp="1"/>
          </p:cNvSpPr>
          <p:nvPr>
            <p:ph type="sldNum" sz="quarter" idx="12"/>
          </p:nvPr>
        </p:nvSpPr>
        <p:spPr/>
        <p:txBody>
          <a:bodyPr/>
          <a:lstStyle/>
          <a:p>
            <a:fld id="{5EA8BEFB-AE5B-48F9-BBAD-B489CDE48C80}" type="slidenum">
              <a:rPr lang="en-US" smtClean="0"/>
              <a:pPr/>
              <a:t>86</a:t>
            </a:fld>
            <a:endParaRPr lang="en-US"/>
          </a:p>
        </p:txBody>
      </p:sp>
      <p:sp>
        <p:nvSpPr>
          <p:cNvPr id="5" name="Wave 4"/>
          <p:cNvSpPr/>
          <p:nvPr/>
        </p:nvSpPr>
        <p:spPr>
          <a:xfrm>
            <a:off x="7391400" y="914400"/>
            <a:ext cx="1752600" cy="457200"/>
          </a:xfrm>
          <a:prstGeom prst="wave">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2"/>
                </a:solidFill>
              </a:rPr>
              <a:t>web.xml</a:t>
            </a:r>
          </a:p>
        </p:txBody>
      </p:sp>
    </p:spTree>
    <p:extLst>
      <p:ext uri="{BB962C8B-B14F-4D97-AF65-F5344CB8AC3E}">
        <p14:creationId xmlns:p14="http://schemas.microsoft.com/office/powerpoint/2010/main" val="301868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Filter Example2</a:t>
            </a:r>
          </a:p>
        </p:txBody>
      </p:sp>
      <p:sp>
        <p:nvSpPr>
          <p:cNvPr id="3" name="Content Placeholder 2"/>
          <p:cNvSpPr>
            <a:spLocks noGrp="1"/>
          </p:cNvSpPr>
          <p:nvPr>
            <p:ph idx="1"/>
          </p:nvPr>
        </p:nvSpPr>
        <p:spPr/>
        <p:txBody>
          <a:bodyPr>
            <a:normAutofit/>
          </a:bodyPr>
          <a:lstStyle/>
          <a:p>
            <a:pPr marL="457200" indent="-457200">
              <a:buFont typeface="+mj-lt"/>
              <a:buAutoNum type="arabicPeriod" startAt="10"/>
            </a:pPr>
            <a:r>
              <a:rPr lang="en-US" sz="2000" b="1" dirty="0">
                <a:solidFill>
                  <a:srgbClr val="130BB5"/>
                </a:solidFill>
                <a:latin typeface="Courier New" panose="02070309020205020404" pitchFamily="49" charset="0"/>
                <a:cs typeface="Courier New" panose="02070309020205020404" pitchFamily="49" charset="0"/>
              </a:rPr>
              <a:t>&lt;filter&gt;</a:t>
            </a:r>
          </a:p>
          <a:p>
            <a:pPr marL="457200" indent="-457200">
              <a:buFont typeface="+mj-lt"/>
              <a:buAutoNum type="arabicPeriod" startAt="10"/>
            </a:pPr>
            <a:r>
              <a:rPr lang="en-US" sz="2000" b="1" dirty="0">
                <a:solidFill>
                  <a:srgbClr val="130BB5"/>
                </a:solidFill>
                <a:latin typeface="Courier New" panose="02070309020205020404" pitchFamily="49" charset="0"/>
                <a:cs typeface="Courier New" panose="02070309020205020404" pitchFamily="49" charset="0"/>
              </a:rPr>
              <a:t>        &lt;filter-name&gt;</a:t>
            </a:r>
            <a:r>
              <a:rPr lang="en-US" sz="2000" b="1" dirty="0">
                <a:latin typeface="Courier New" panose="02070309020205020404" pitchFamily="49" charset="0"/>
                <a:cs typeface="Courier New" panose="02070309020205020404" pitchFamily="49" charset="0"/>
              </a:rPr>
              <a:t>f1</a:t>
            </a:r>
            <a:r>
              <a:rPr lang="en-US" sz="2000" b="1" dirty="0">
                <a:solidFill>
                  <a:srgbClr val="130BB5"/>
                </a:solidFill>
                <a:latin typeface="Courier New" panose="02070309020205020404" pitchFamily="49" charset="0"/>
                <a:cs typeface="Courier New" panose="02070309020205020404" pitchFamily="49" charset="0"/>
              </a:rPr>
              <a:t>&lt;/filter-name&gt;</a:t>
            </a:r>
          </a:p>
          <a:p>
            <a:pPr marL="457200" indent="-457200">
              <a:buFont typeface="+mj-lt"/>
              <a:buAutoNum type="arabicPeriod" startAt="10"/>
            </a:pPr>
            <a:r>
              <a:rPr lang="en-US" sz="2000" b="1" dirty="0">
                <a:solidFill>
                  <a:srgbClr val="130BB5"/>
                </a:solidFill>
                <a:latin typeface="Courier New" panose="02070309020205020404" pitchFamily="49" charset="0"/>
                <a:cs typeface="Courier New" panose="02070309020205020404" pitchFamily="49" charset="0"/>
              </a:rPr>
              <a:t>        &lt;filter-class&gt;</a:t>
            </a:r>
            <a:r>
              <a:rPr lang="en-US" sz="2000" b="1" dirty="0">
                <a:latin typeface="Courier New" panose="02070309020205020404" pitchFamily="49" charset="0"/>
                <a:cs typeface="Courier New" panose="02070309020205020404" pitchFamily="49" charset="0"/>
              </a:rPr>
              <a:t>Filter1</a:t>
            </a:r>
            <a:r>
              <a:rPr lang="en-US" sz="2000" b="1" dirty="0">
                <a:solidFill>
                  <a:srgbClr val="130BB5"/>
                </a:solidFill>
                <a:latin typeface="Courier New" panose="02070309020205020404" pitchFamily="49" charset="0"/>
                <a:cs typeface="Courier New" panose="02070309020205020404" pitchFamily="49" charset="0"/>
              </a:rPr>
              <a:t>&lt;/filter-class&gt;     </a:t>
            </a:r>
          </a:p>
          <a:p>
            <a:pPr marL="457200" indent="-457200">
              <a:buFont typeface="+mj-lt"/>
              <a:buAutoNum type="arabicPeriod" startAt="10"/>
            </a:pPr>
            <a:r>
              <a:rPr lang="en-US" sz="2000" b="1" dirty="0">
                <a:solidFill>
                  <a:srgbClr val="130BB5"/>
                </a:solidFill>
                <a:latin typeface="Courier New" panose="02070309020205020404" pitchFamily="49" charset="0"/>
                <a:cs typeface="Courier New" panose="02070309020205020404" pitchFamily="49" charset="0"/>
              </a:rPr>
              <a:t>&lt;/filter&gt;</a:t>
            </a:r>
          </a:p>
          <a:p>
            <a:pPr marL="457200" indent="-457200">
              <a:buFont typeface="+mj-lt"/>
              <a:buAutoNum type="arabicPeriod" startAt="10"/>
            </a:pPr>
            <a:r>
              <a:rPr lang="en-US" sz="2000" b="1" dirty="0">
                <a:solidFill>
                  <a:srgbClr val="130BB5"/>
                </a:solidFill>
                <a:latin typeface="Courier New" panose="02070309020205020404" pitchFamily="49" charset="0"/>
                <a:cs typeface="Courier New" panose="02070309020205020404" pitchFamily="49" charset="0"/>
              </a:rPr>
              <a:t>&lt;filter-mapping&gt;</a:t>
            </a:r>
          </a:p>
          <a:p>
            <a:pPr marL="457200" indent="-457200">
              <a:buFont typeface="+mj-lt"/>
              <a:buAutoNum type="arabicPeriod" startAt="10"/>
            </a:pPr>
            <a:r>
              <a:rPr lang="en-US" sz="2000" b="1" dirty="0">
                <a:solidFill>
                  <a:srgbClr val="130BB5"/>
                </a:solidFill>
                <a:latin typeface="Courier New" panose="02070309020205020404" pitchFamily="49" charset="0"/>
                <a:cs typeface="Courier New" panose="02070309020205020404" pitchFamily="49" charset="0"/>
              </a:rPr>
              <a:t>        &lt;filter-name&gt;</a:t>
            </a:r>
            <a:r>
              <a:rPr lang="en-US" sz="2000" b="1" dirty="0">
                <a:latin typeface="Courier New" panose="02070309020205020404" pitchFamily="49" charset="0"/>
                <a:cs typeface="Courier New" panose="02070309020205020404" pitchFamily="49" charset="0"/>
              </a:rPr>
              <a:t>f1</a:t>
            </a:r>
            <a:r>
              <a:rPr lang="en-US" sz="2000" b="1" dirty="0">
                <a:solidFill>
                  <a:srgbClr val="130BB5"/>
                </a:solidFill>
                <a:latin typeface="Courier New" panose="02070309020205020404" pitchFamily="49" charset="0"/>
                <a:cs typeface="Courier New" panose="02070309020205020404" pitchFamily="49" charset="0"/>
              </a:rPr>
              <a:t>&lt;/filter-name&gt;</a:t>
            </a:r>
          </a:p>
          <a:p>
            <a:pPr marL="457200" indent="-457200">
              <a:buFont typeface="+mj-lt"/>
              <a:buAutoNum type="arabicPeriod" startAt="10"/>
            </a:pPr>
            <a:r>
              <a:rPr lang="en-US" sz="2000" b="1" dirty="0">
                <a:solidFill>
                  <a:srgbClr val="130BB5"/>
                </a:solidFill>
                <a:latin typeface="Courier New" panose="02070309020205020404" pitchFamily="49" charset="0"/>
                <a:cs typeface="Courier New" panose="02070309020205020404" pitchFamily="49" charset="0"/>
              </a:rPr>
              <a:t>        &lt;</a:t>
            </a:r>
            <a:r>
              <a:rPr lang="en-US" sz="2000" b="1" dirty="0" err="1">
                <a:solidFill>
                  <a:srgbClr val="130BB5"/>
                </a:solidFill>
                <a:latin typeface="Courier New" panose="02070309020205020404" pitchFamily="49" charset="0"/>
                <a:cs typeface="Courier New" panose="02070309020205020404" pitchFamily="49" charset="0"/>
              </a:rPr>
              <a:t>url</a:t>
            </a:r>
            <a:r>
              <a:rPr lang="en-US" sz="2000" b="1" dirty="0">
                <a:solidFill>
                  <a:srgbClr val="130BB5"/>
                </a:solidFill>
                <a:latin typeface="Courier New" panose="02070309020205020404" pitchFamily="49" charset="0"/>
                <a:cs typeface="Courier New" panose="02070309020205020404" pitchFamily="49" charset="0"/>
              </a:rPr>
              <a:t>-pattern&gt;</a:t>
            </a:r>
            <a:r>
              <a:rPr lang="en-US" sz="2000" b="1" dirty="0">
                <a:latin typeface="Courier New" panose="02070309020205020404" pitchFamily="49" charset="0"/>
                <a:cs typeface="Courier New" panose="02070309020205020404" pitchFamily="49" charset="0"/>
              </a:rPr>
              <a:t>/</a:t>
            </a:r>
            <a:r>
              <a:rPr lang="en-US" sz="2000" b="1" dirty="0" err="1">
                <a:latin typeface="Courier New" panose="02070309020205020404" pitchFamily="49" charset="0"/>
                <a:cs typeface="Courier New" panose="02070309020205020404" pitchFamily="49" charset="0"/>
              </a:rPr>
              <a:t>FilteredServlet</a:t>
            </a:r>
            <a:r>
              <a:rPr lang="en-US" sz="2000" b="1" dirty="0">
                <a:solidFill>
                  <a:srgbClr val="130BB5"/>
                </a:solidFill>
                <a:latin typeface="Courier New" panose="02070309020205020404" pitchFamily="49" charset="0"/>
                <a:cs typeface="Courier New" panose="02070309020205020404" pitchFamily="49" charset="0"/>
              </a:rPr>
              <a:t>&lt;/</a:t>
            </a:r>
            <a:r>
              <a:rPr lang="en-US" sz="2000" b="1" dirty="0" err="1">
                <a:solidFill>
                  <a:srgbClr val="130BB5"/>
                </a:solidFill>
                <a:latin typeface="Courier New" panose="02070309020205020404" pitchFamily="49" charset="0"/>
                <a:cs typeface="Courier New" panose="02070309020205020404" pitchFamily="49" charset="0"/>
              </a:rPr>
              <a:t>url</a:t>
            </a:r>
            <a:r>
              <a:rPr lang="en-US" sz="2000" b="1" dirty="0">
                <a:solidFill>
                  <a:srgbClr val="130BB5"/>
                </a:solidFill>
                <a:latin typeface="Courier New" panose="02070309020205020404" pitchFamily="49" charset="0"/>
                <a:cs typeface="Courier New" panose="02070309020205020404" pitchFamily="49" charset="0"/>
              </a:rPr>
              <a:t>-pattern&gt;</a:t>
            </a:r>
          </a:p>
          <a:p>
            <a:pPr marL="457200" indent="-457200">
              <a:buFont typeface="+mj-lt"/>
              <a:buAutoNum type="arabicPeriod" startAt="10"/>
            </a:pPr>
            <a:r>
              <a:rPr lang="en-US" sz="2000" b="1" dirty="0">
                <a:solidFill>
                  <a:srgbClr val="130BB5"/>
                </a:solidFill>
                <a:latin typeface="Courier New" panose="02070309020205020404" pitchFamily="49" charset="0"/>
                <a:cs typeface="Courier New" panose="02070309020205020404" pitchFamily="49" charset="0"/>
              </a:rPr>
              <a:t>&lt;/filter-mapping&gt;</a:t>
            </a:r>
          </a:p>
        </p:txBody>
      </p:sp>
      <p:sp>
        <p:nvSpPr>
          <p:cNvPr id="4" name="Slide Number Placeholder 3"/>
          <p:cNvSpPr>
            <a:spLocks noGrp="1"/>
          </p:cNvSpPr>
          <p:nvPr>
            <p:ph type="sldNum" sz="quarter" idx="12"/>
          </p:nvPr>
        </p:nvSpPr>
        <p:spPr/>
        <p:txBody>
          <a:bodyPr/>
          <a:lstStyle/>
          <a:p>
            <a:fld id="{5EA8BEFB-AE5B-48F9-BBAD-B489CDE48C80}" type="slidenum">
              <a:rPr lang="en-US" smtClean="0"/>
              <a:pPr/>
              <a:t>87</a:t>
            </a:fld>
            <a:endParaRPr lang="en-US"/>
          </a:p>
        </p:txBody>
      </p:sp>
      <p:sp>
        <p:nvSpPr>
          <p:cNvPr id="5" name="Wave 4"/>
          <p:cNvSpPr/>
          <p:nvPr/>
        </p:nvSpPr>
        <p:spPr>
          <a:xfrm>
            <a:off x="7391400" y="914400"/>
            <a:ext cx="1752600" cy="457200"/>
          </a:xfrm>
          <a:prstGeom prst="wave">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2"/>
                </a:solidFill>
              </a:rPr>
              <a:t>web.xml</a:t>
            </a:r>
          </a:p>
        </p:txBody>
      </p:sp>
    </p:spTree>
    <p:extLst>
      <p:ext uri="{BB962C8B-B14F-4D97-AF65-F5344CB8AC3E}">
        <p14:creationId xmlns:p14="http://schemas.microsoft.com/office/powerpoint/2010/main" val="684227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Filter Example2</a:t>
            </a:r>
          </a:p>
        </p:txBody>
      </p:sp>
      <p:sp>
        <p:nvSpPr>
          <p:cNvPr id="3" name="Content Placeholder 2"/>
          <p:cNvSpPr>
            <a:spLocks noGrp="1"/>
          </p:cNvSpPr>
          <p:nvPr>
            <p:ph idx="1"/>
          </p:nvPr>
        </p:nvSpPr>
        <p:spPr/>
        <p:txBody>
          <a:bodyPr>
            <a:normAutofit lnSpcReduction="10000"/>
          </a:bodyPr>
          <a:lstStyle/>
          <a:p>
            <a:pPr marL="457200" indent="-457200">
              <a:buFont typeface="+mj-lt"/>
              <a:buAutoNum type="arabicPeriod" startAt="18"/>
            </a:pPr>
            <a:r>
              <a:rPr lang="en-US" sz="2000" b="1" dirty="0">
                <a:solidFill>
                  <a:srgbClr val="130BB5"/>
                </a:solidFill>
                <a:latin typeface="Courier New" panose="02070309020205020404" pitchFamily="49" charset="0"/>
                <a:cs typeface="Courier New" panose="02070309020205020404" pitchFamily="49" charset="0"/>
              </a:rPr>
              <a:t>&lt;filter&gt;</a:t>
            </a:r>
          </a:p>
          <a:p>
            <a:pPr marL="457200" indent="-457200">
              <a:buFont typeface="+mj-lt"/>
              <a:buAutoNum type="arabicPeriod" startAt="18"/>
            </a:pPr>
            <a:r>
              <a:rPr lang="en-US" sz="2000" b="1" dirty="0">
                <a:solidFill>
                  <a:srgbClr val="130BB5"/>
                </a:solidFill>
                <a:latin typeface="Courier New" panose="02070309020205020404" pitchFamily="49" charset="0"/>
                <a:cs typeface="Courier New" panose="02070309020205020404" pitchFamily="49" charset="0"/>
              </a:rPr>
              <a:t>        &lt;filter-name&gt;</a:t>
            </a:r>
            <a:r>
              <a:rPr lang="en-US" sz="2000" b="1" dirty="0">
                <a:latin typeface="Courier New" panose="02070309020205020404" pitchFamily="49" charset="0"/>
                <a:cs typeface="Courier New" panose="02070309020205020404" pitchFamily="49" charset="0"/>
              </a:rPr>
              <a:t>f2</a:t>
            </a:r>
            <a:r>
              <a:rPr lang="en-US" sz="2000" b="1" dirty="0">
                <a:solidFill>
                  <a:srgbClr val="130BB5"/>
                </a:solidFill>
                <a:latin typeface="Courier New" panose="02070309020205020404" pitchFamily="49" charset="0"/>
                <a:cs typeface="Courier New" panose="02070309020205020404" pitchFamily="49" charset="0"/>
              </a:rPr>
              <a:t>&lt;/filter-name&gt;</a:t>
            </a:r>
          </a:p>
          <a:p>
            <a:pPr marL="457200" indent="-457200">
              <a:buFont typeface="+mj-lt"/>
              <a:buAutoNum type="arabicPeriod" startAt="18"/>
            </a:pPr>
            <a:r>
              <a:rPr lang="en-US" sz="2000" b="1" dirty="0">
                <a:solidFill>
                  <a:srgbClr val="130BB5"/>
                </a:solidFill>
                <a:latin typeface="Courier New" panose="02070309020205020404" pitchFamily="49" charset="0"/>
                <a:cs typeface="Courier New" panose="02070309020205020404" pitchFamily="49" charset="0"/>
              </a:rPr>
              <a:t>        &lt;filter-class&gt;</a:t>
            </a:r>
            <a:r>
              <a:rPr lang="en-US" sz="2000" b="1" dirty="0">
                <a:latin typeface="Courier New" panose="02070309020205020404" pitchFamily="49" charset="0"/>
                <a:cs typeface="Courier New" panose="02070309020205020404" pitchFamily="49" charset="0"/>
              </a:rPr>
              <a:t>Filter2</a:t>
            </a:r>
            <a:r>
              <a:rPr lang="en-US" sz="2000" b="1" dirty="0">
                <a:solidFill>
                  <a:srgbClr val="130BB5"/>
                </a:solidFill>
                <a:latin typeface="Courier New" panose="02070309020205020404" pitchFamily="49" charset="0"/>
                <a:cs typeface="Courier New" panose="02070309020205020404" pitchFamily="49" charset="0"/>
              </a:rPr>
              <a:t>&lt;/filter-class&gt;</a:t>
            </a:r>
          </a:p>
          <a:p>
            <a:pPr marL="457200" indent="-457200">
              <a:buFont typeface="+mj-lt"/>
              <a:buAutoNum type="arabicPeriod" startAt="18"/>
            </a:pPr>
            <a:r>
              <a:rPr lang="en-US" sz="2000" b="1" dirty="0">
                <a:solidFill>
                  <a:srgbClr val="130BB5"/>
                </a:solidFill>
                <a:latin typeface="Courier New" panose="02070309020205020404" pitchFamily="49" charset="0"/>
                <a:cs typeface="Courier New" panose="02070309020205020404" pitchFamily="49" charset="0"/>
              </a:rPr>
              <a:t>        &lt;</a:t>
            </a:r>
            <a:r>
              <a:rPr lang="en-US" sz="2000" b="1" dirty="0" err="1">
                <a:solidFill>
                  <a:srgbClr val="130BB5"/>
                </a:solidFill>
                <a:latin typeface="Courier New" panose="02070309020205020404" pitchFamily="49" charset="0"/>
                <a:cs typeface="Courier New" panose="02070309020205020404" pitchFamily="49" charset="0"/>
              </a:rPr>
              <a:t>init-param</a:t>
            </a:r>
            <a:r>
              <a:rPr lang="en-US" sz="2000" b="1" dirty="0">
                <a:solidFill>
                  <a:srgbClr val="130BB5"/>
                </a:solidFill>
                <a:latin typeface="Courier New" panose="02070309020205020404" pitchFamily="49" charset="0"/>
                <a:cs typeface="Courier New" panose="02070309020205020404" pitchFamily="49" charset="0"/>
              </a:rPr>
              <a:t>&gt;</a:t>
            </a:r>
          </a:p>
          <a:p>
            <a:pPr marL="457200" indent="-457200">
              <a:buFont typeface="+mj-lt"/>
              <a:buAutoNum type="arabicPeriod" startAt="18"/>
            </a:pPr>
            <a:r>
              <a:rPr lang="en-US" sz="2000" b="1" dirty="0">
                <a:solidFill>
                  <a:srgbClr val="130BB5"/>
                </a:solidFill>
                <a:latin typeface="Courier New" panose="02070309020205020404" pitchFamily="49" charset="0"/>
                <a:cs typeface="Courier New" panose="02070309020205020404" pitchFamily="49" charset="0"/>
              </a:rPr>
              <a:t>            &lt;</a:t>
            </a:r>
            <a:r>
              <a:rPr lang="en-US" sz="2000" b="1" dirty="0" err="1">
                <a:solidFill>
                  <a:srgbClr val="130BB5"/>
                </a:solidFill>
                <a:latin typeface="Courier New" panose="02070309020205020404" pitchFamily="49" charset="0"/>
                <a:cs typeface="Courier New" panose="02070309020205020404" pitchFamily="49" charset="0"/>
              </a:rPr>
              <a:t>param</a:t>
            </a:r>
            <a:r>
              <a:rPr lang="en-US" sz="2000" b="1" dirty="0">
                <a:solidFill>
                  <a:srgbClr val="130BB5"/>
                </a:solidFill>
                <a:latin typeface="Courier New" panose="02070309020205020404" pitchFamily="49" charset="0"/>
                <a:cs typeface="Courier New" panose="02070309020205020404" pitchFamily="49" charset="0"/>
              </a:rPr>
              <a:t>-name&gt;</a:t>
            </a:r>
            <a:r>
              <a:rPr lang="en-US" sz="2000" b="1" dirty="0">
                <a:latin typeface="Courier New" panose="02070309020205020404" pitchFamily="49" charset="0"/>
                <a:cs typeface="Courier New" panose="02070309020205020404" pitchFamily="49" charset="0"/>
              </a:rPr>
              <a:t>permit</a:t>
            </a:r>
            <a:r>
              <a:rPr lang="en-US" sz="2000" b="1" dirty="0">
                <a:solidFill>
                  <a:srgbClr val="130BB5"/>
                </a:solidFill>
                <a:latin typeface="Courier New" panose="02070309020205020404" pitchFamily="49" charset="0"/>
                <a:cs typeface="Courier New" panose="02070309020205020404" pitchFamily="49" charset="0"/>
              </a:rPr>
              <a:t>&lt;/</a:t>
            </a:r>
            <a:r>
              <a:rPr lang="en-US" sz="2000" b="1" dirty="0" err="1">
                <a:solidFill>
                  <a:srgbClr val="130BB5"/>
                </a:solidFill>
                <a:latin typeface="Courier New" panose="02070309020205020404" pitchFamily="49" charset="0"/>
                <a:cs typeface="Courier New" panose="02070309020205020404" pitchFamily="49" charset="0"/>
              </a:rPr>
              <a:t>param</a:t>
            </a:r>
            <a:r>
              <a:rPr lang="en-US" sz="2000" b="1" dirty="0">
                <a:solidFill>
                  <a:srgbClr val="130BB5"/>
                </a:solidFill>
                <a:latin typeface="Courier New" panose="02070309020205020404" pitchFamily="49" charset="0"/>
                <a:cs typeface="Courier New" panose="02070309020205020404" pitchFamily="49" charset="0"/>
              </a:rPr>
              <a:t>-name&gt;</a:t>
            </a:r>
          </a:p>
          <a:p>
            <a:pPr marL="457200" indent="-457200">
              <a:buFont typeface="+mj-lt"/>
              <a:buAutoNum type="arabicPeriod" startAt="18"/>
            </a:pPr>
            <a:r>
              <a:rPr lang="en-US" sz="2000" b="1" dirty="0">
                <a:solidFill>
                  <a:srgbClr val="130BB5"/>
                </a:solidFill>
                <a:latin typeface="Courier New" panose="02070309020205020404" pitchFamily="49" charset="0"/>
                <a:cs typeface="Courier New" panose="02070309020205020404" pitchFamily="49" charset="0"/>
              </a:rPr>
              <a:t>            &lt;</a:t>
            </a:r>
            <a:r>
              <a:rPr lang="en-US" sz="2000" b="1" dirty="0" err="1">
                <a:solidFill>
                  <a:srgbClr val="130BB5"/>
                </a:solidFill>
                <a:latin typeface="Courier New" panose="02070309020205020404" pitchFamily="49" charset="0"/>
                <a:cs typeface="Courier New" panose="02070309020205020404" pitchFamily="49" charset="0"/>
              </a:rPr>
              <a:t>param</a:t>
            </a:r>
            <a:r>
              <a:rPr lang="en-US" sz="2000" b="1" dirty="0">
                <a:solidFill>
                  <a:srgbClr val="130BB5"/>
                </a:solidFill>
                <a:latin typeface="Courier New" panose="02070309020205020404" pitchFamily="49" charset="0"/>
                <a:cs typeface="Courier New" panose="02070309020205020404" pitchFamily="49" charset="0"/>
              </a:rPr>
              <a:t>-value&gt;</a:t>
            </a:r>
            <a:r>
              <a:rPr lang="en-US" sz="2000" b="1" dirty="0">
                <a:latin typeface="Courier New" panose="02070309020205020404" pitchFamily="49" charset="0"/>
                <a:cs typeface="Courier New" panose="02070309020205020404" pitchFamily="49" charset="0"/>
              </a:rPr>
              <a:t>yes</a:t>
            </a:r>
            <a:r>
              <a:rPr lang="en-US" sz="2000" b="1" dirty="0">
                <a:solidFill>
                  <a:srgbClr val="130BB5"/>
                </a:solidFill>
                <a:latin typeface="Courier New" panose="02070309020205020404" pitchFamily="49" charset="0"/>
                <a:cs typeface="Courier New" panose="02070309020205020404" pitchFamily="49" charset="0"/>
              </a:rPr>
              <a:t>&lt;/</a:t>
            </a:r>
            <a:r>
              <a:rPr lang="en-US" sz="2000" b="1" dirty="0" err="1">
                <a:solidFill>
                  <a:srgbClr val="130BB5"/>
                </a:solidFill>
                <a:latin typeface="Courier New" panose="02070309020205020404" pitchFamily="49" charset="0"/>
                <a:cs typeface="Courier New" panose="02070309020205020404" pitchFamily="49" charset="0"/>
              </a:rPr>
              <a:t>param</a:t>
            </a:r>
            <a:r>
              <a:rPr lang="en-US" sz="2000" b="1" dirty="0">
                <a:solidFill>
                  <a:srgbClr val="130BB5"/>
                </a:solidFill>
                <a:latin typeface="Courier New" panose="02070309020205020404" pitchFamily="49" charset="0"/>
                <a:cs typeface="Courier New" panose="02070309020205020404" pitchFamily="49" charset="0"/>
              </a:rPr>
              <a:t>-value&gt;</a:t>
            </a:r>
          </a:p>
          <a:p>
            <a:pPr marL="457200" indent="-457200">
              <a:buFont typeface="+mj-lt"/>
              <a:buAutoNum type="arabicPeriod" startAt="18"/>
            </a:pPr>
            <a:r>
              <a:rPr lang="en-US" sz="2000" b="1" dirty="0">
                <a:solidFill>
                  <a:srgbClr val="130BB5"/>
                </a:solidFill>
                <a:latin typeface="Courier New" panose="02070309020205020404" pitchFamily="49" charset="0"/>
                <a:cs typeface="Courier New" panose="02070309020205020404" pitchFamily="49" charset="0"/>
              </a:rPr>
              <a:t>        &lt;/</a:t>
            </a:r>
            <a:r>
              <a:rPr lang="en-US" sz="2000" b="1" dirty="0" err="1">
                <a:solidFill>
                  <a:srgbClr val="130BB5"/>
                </a:solidFill>
                <a:latin typeface="Courier New" panose="02070309020205020404" pitchFamily="49" charset="0"/>
                <a:cs typeface="Courier New" panose="02070309020205020404" pitchFamily="49" charset="0"/>
              </a:rPr>
              <a:t>init-param</a:t>
            </a:r>
            <a:r>
              <a:rPr lang="en-US" sz="2000" b="1" dirty="0">
                <a:solidFill>
                  <a:srgbClr val="130BB5"/>
                </a:solidFill>
                <a:latin typeface="Courier New" panose="02070309020205020404" pitchFamily="49" charset="0"/>
                <a:cs typeface="Courier New" panose="02070309020205020404" pitchFamily="49" charset="0"/>
              </a:rPr>
              <a:t>&gt;</a:t>
            </a:r>
          </a:p>
          <a:p>
            <a:pPr marL="457200" indent="-457200">
              <a:buFont typeface="+mj-lt"/>
              <a:buAutoNum type="arabicPeriod" startAt="18"/>
            </a:pPr>
            <a:r>
              <a:rPr lang="en-US" sz="2000" b="1" dirty="0">
                <a:solidFill>
                  <a:srgbClr val="130BB5"/>
                </a:solidFill>
                <a:latin typeface="Courier New" panose="02070309020205020404" pitchFamily="49" charset="0"/>
                <a:cs typeface="Courier New" panose="02070309020205020404" pitchFamily="49" charset="0"/>
              </a:rPr>
              <a:t>    &lt;/filter&gt;</a:t>
            </a:r>
          </a:p>
          <a:p>
            <a:pPr marL="457200" indent="-457200">
              <a:buFont typeface="+mj-lt"/>
              <a:buAutoNum type="arabicPeriod" startAt="18"/>
            </a:pPr>
            <a:r>
              <a:rPr lang="en-US" sz="2000" b="1" dirty="0">
                <a:solidFill>
                  <a:srgbClr val="130BB5"/>
                </a:solidFill>
                <a:latin typeface="Courier New" panose="02070309020205020404" pitchFamily="49" charset="0"/>
                <a:cs typeface="Courier New" panose="02070309020205020404" pitchFamily="49" charset="0"/>
              </a:rPr>
              <a:t>    &lt;filter-mapping&gt;</a:t>
            </a:r>
          </a:p>
          <a:p>
            <a:pPr marL="457200" indent="-457200">
              <a:buFont typeface="+mj-lt"/>
              <a:buAutoNum type="arabicPeriod" startAt="18"/>
            </a:pPr>
            <a:r>
              <a:rPr lang="en-US" sz="2000" b="1" dirty="0">
                <a:solidFill>
                  <a:srgbClr val="130BB5"/>
                </a:solidFill>
                <a:latin typeface="Courier New" panose="02070309020205020404" pitchFamily="49" charset="0"/>
                <a:cs typeface="Courier New" panose="02070309020205020404" pitchFamily="49" charset="0"/>
              </a:rPr>
              <a:t>        &lt;filter-name&gt;</a:t>
            </a:r>
            <a:r>
              <a:rPr lang="en-US" sz="2000" b="1" dirty="0">
                <a:latin typeface="Courier New" panose="02070309020205020404" pitchFamily="49" charset="0"/>
                <a:cs typeface="Courier New" panose="02070309020205020404" pitchFamily="49" charset="0"/>
              </a:rPr>
              <a:t>f2</a:t>
            </a:r>
            <a:r>
              <a:rPr lang="en-US" sz="2000" b="1" dirty="0">
                <a:solidFill>
                  <a:srgbClr val="130BB5"/>
                </a:solidFill>
                <a:latin typeface="Courier New" panose="02070309020205020404" pitchFamily="49" charset="0"/>
                <a:cs typeface="Courier New" panose="02070309020205020404" pitchFamily="49" charset="0"/>
              </a:rPr>
              <a:t>&lt;/filter-name&gt;</a:t>
            </a:r>
          </a:p>
          <a:p>
            <a:pPr marL="457200" indent="-457200">
              <a:buFont typeface="+mj-lt"/>
              <a:buAutoNum type="arabicPeriod" startAt="18"/>
            </a:pPr>
            <a:r>
              <a:rPr lang="en-US" sz="2000" b="1" dirty="0">
                <a:solidFill>
                  <a:srgbClr val="130BB5"/>
                </a:solidFill>
                <a:latin typeface="Courier New" panose="02070309020205020404" pitchFamily="49" charset="0"/>
                <a:cs typeface="Courier New" panose="02070309020205020404" pitchFamily="49" charset="0"/>
              </a:rPr>
              <a:t>        &lt;</a:t>
            </a:r>
            <a:r>
              <a:rPr lang="en-US" sz="2000" b="1" dirty="0" err="1">
                <a:solidFill>
                  <a:srgbClr val="130BB5"/>
                </a:solidFill>
                <a:latin typeface="Courier New" panose="02070309020205020404" pitchFamily="49" charset="0"/>
                <a:cs typeface="Courier New" panose="02070309020205020404" pitchFamily="49" charset="0"/>
              </a:rPr>
              <a:t>url</a:t>
            </a:r>
            <a:r>
              <a:rPr lang="en-US" sz="2000" b="1" dirty="0">
                <a:solidFill>
                  <a:srgbClr val="130BB5"/>
                </a:solidFill>
                <a:latin typeface="Courier New" panose="02070309020205020404" pitchFamily="49" charset="0"/>
                <a:cs typeface="Courier New" panose="02070309020205020404" pitchFamily="49" charset="0"/>
              </a:rPr>
              <a:t>-pattern&gt;</a:t>
            </a:r>
            <a:r>
              <a:rPr lang="en-US" sz="2000" b="1" dirty="0">
                <a:latin typeface="Courier New" panose="02070309020205020404" pitchFamily="49" charset="0"/>
                <a:cs typeface="Courier New" panose="02070309020205020404" pitchFamily="49" charset="0"/>
              </a:rPr>
              <a:t>/</a:t>
            </a:r>
            <a:r>
              <a:rPr lang="en-US" sz="2000" b="1" dirty="0" err="1">
                <a:latin typeface="Courier New" panose="02070309020205020404" pitchFamily="49" charset="0"/>
                <a:cs typeface="Courier New" panose="02070309020205020404" pitchFamily="49" charset="0"/>
              </a:rPr>
              <a:t>FilteredServlet</a:t>
            </a:r>
            <a:r>
              <a:rPr lang="en-US" sz="2000" b="1" dirty="0">
                <a:solidFill>
                  <a:srgbClr val="130BB5"/>
                </a:solidFill>
                <a:latin typeface="Courier New" panose="02070309020205020404" pitchFamily="49" charset="0"/>
                <a:cs typeface="Courier New" panose="02070309020205020404" pitchFamily="49" charset="0"/>
              </a:rPr>
              <a:t>&lt;/</a:t>
            </a:r>
            <a:r>
              <a:rPr lang="en-US" sz="2000" b="1" dirty="0" err="1">
                <a:solidFill>
                  <a:srgbClr val="130BB5"/>
                </a:solidFill>
                <a:latin typeface="Courier New" panose="02070309020205020404" pitchFamily="49" charset="0"/>
                <a:cs typeface="Courier New" panose="02070309020205020404" pitchFamily="49" charset="0"/>
              </a:rPr>
              <a:t>url</a:t>
            </a:r>
            <a:r>
              <a:rPr lang="en-US" sz="2000" b="1" dirty="0">
                <a:solidFill>
                  <a:srgbClr val="130BB5"/>
                </a:solidFill>
                <a:latin typeface="Courier New" panose="02070309020205020404" pitchFamily="49" charset="0"/>
                <a:cs typeface="Courier New" panose="02070309020205020404" pitchFamily="49" charset="0"/>
              </a:rPr>
              <a:t>-pattern&gt;</a:t>
            </a:r>
          </a:p>
          <a:p>
            <a:pPr marL="457200" indent="-457200">
              <a:buFont typeface="+mj-lt"/>
              <a:buAutoNum type="arabicPeriod" startAt="18"/>
            </a:pPr>
            <a:r>
              <a:rPr lang="en-US" sz="2000" b="1" dirty="0">
                <a:solidFill>
                  <a:srgbClr val="130BB5"/>
                </a:solidFill>
                <a:latin typeface="Courier New" panose="02070309020205020404" pitchFamily="49" charset="0"/>
                <a:cs typeface="Courier New" panose="02070309020205020404" pitchFamily="49" charset="0"/>
              </a:rPr>
              <a:t>    &lt;/filter-mapping&gt;</a:t>
            </a:r>
          </a:p>
          <a:p>
            <a:pPr marL="457200" indent="-457200">
              <a:buFont typeface="+mj-lt"/>
              <a:buAutoNum type="arabicPeriod" startAt="18"/>
            </a:pPr>
            <a:r>
              <a:rPr lang="en-US" sz="2000" b="1" dirty="0">
                <a:solidFill>
                  <a:srgbClr val="130BB5"/>
                </a:solidFill>
                <a:latin typeface="Courier New" panose="02070309020205020404" pitchFamily="49" charset="0"/>
                <a:cs typeface="Courier New" panose="02070309020205020404" pitchFamily="49" charset="0"/>
              </a:rPr>
              <a:t>&lt;/web-app&gt;</a:t>
            </a:r>
          </a:p>
        </p:txBody>
      </p:sp>
      <p:sp>
        <p:nvSpPr>
          <p:cNvPr id="4" name="Slide Number Placeholder 3"/>
          <p:cNvSpPr>
            <a:spLocks noGrp="1"/>
          </p:cNvSpPr>
          <p:nvPr>
            <p:ph type="sldNum" sz="quarter" idx="12"/>
          </p:nvPr>
        </p:nvSpPr>
        <p:spPr/>
        <p:txBody>
          <a:bodyPr/>
          <a:lstStyle/>
          <a:p>
            <a:fld id="{5EA8BEFB-AE5B-48F9-BBAD-B489CDE48C80}" type="slidenum">
              <a:rPr lang="en-US" smtClean="0"/>
              <a:pPr/>
              <a:t>88</a:t>
            </a:fld>
            <a:endParaRPr lang="en-US"/>
          </a:p>
        </p:txBody>
      </p:sp>
      <p:sp>
        <p:nvSpPr>
          <p:cNvPr id="5" name="Wave 4"/>
          <p:cNvSpPr/>
          <p:nvPr/>
        </p:nvSpPr>
        <p:spPr>
          <a:xfrm>
            <a:off x="7391400" y="311014"/>
            <a:ext cx="1752600" cy="457200"/>
          </a:xfrm>
          <a:prstGeom prst="wave">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2"/>
                </a:solidFill>
              </a:rPr>
              <a:t>web.xml</a:t>
            </a:r>
          </a:p>
        </p:txBody>
      </p:sp>
      <p:sp>
        <p:nvSpPr>
          <p:cNvPr id="6" name="Rectangle 5"/>
          <p:cNvSpPr/>
          <p:nvPr/>
        </p:nvSpPr>
        <p:spPr>
          <a:xfrm>
            <a:off x="685800" y="990600"/>
            <a:ext cx="7848600" cy="4572000"/>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1905000" y="2133600"/>
            <a:ext cx="5486400" cy="1524000"/>
          </a:xfrm>
          <a:prstGeom prst="rect">
            <a:avLst/>
          </a:prstGeom>
          <a:solidFill>
            <a:schemeClr val="accent1">
              <a:alpha val="2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39677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Filter Example2</a:t>
            </a:r>
          </a:p>
        </p:txBody>
      </p:sp>
      <p:sp>
        <p:nvSpPr>
          <p:cNvPr id="3" name="Content Placeholder 2"/>
          <p:cNvSpPr>
            <a:spLocks noGrp="1"/>
          </p:cNvSpPr>
          <p:nvPr>
            <p:ph idx="1"/>
          </p:nvPr>
        </p:nvSpPr>
        <p:spPr/>
        <p:txBody>
          <a:bodyPr>
            <a:normAutofit fontScale="70000" lnSpcReduction="20000"/>
          </a:bodyPr>
          <a:lstStyle/>
          <a:p>
            <a:pPr marL="457200" indent="-457200">
              <a:buFont typeface="+mj-lt"/>
              <a:buAutoNum type="arabicPeriod"/>
            </a:pPr>
            <a:r>
              <a:rPr lang="en-US" b="1" dirty="0">
                <a:solidFill>
                  <a:srgbClr val="130BB5"/>
                </a:solidFill>
                <a:latin typeface="Courier New" panose="02070309020205020404" pitchFamily="49" charset="0"/>
                <a:cs typeface="Courier New" panose="02070309020205020404" pitchFamily="49" charset="0"/>
              </a:rPr>
              <a:t>public class </a:t>
            </a:r>
            <a:r>
              <a:rPr lang="en-US" b="1" dirty="0">
                <a:latin typeface="Courier New" panose="02070309020205020404" pitchFamily="49" charset="0"/>
                <a:cs typeface="Courier New" panose="02070309020205020404" pitchFamily="49" charset="0"/>
              </a:rPr>
              <a:t>Filter1 </a:t>
            </a:r>
            <a:r>
              <a:rPr lang="en-US" b="1" dirty="0">
                <a:solidFill>
                  <a:srgbClr val="130BB5"/>
                </a:solidFill>
                <a:latin typeface="Courier New" panose="02070309020205020404" pitchFamily="49" charset="0"/>
                <a:cs typeface="Courier New" panose="02070309020205020404" pitchFamily="49" charset="0"/>
              </a:rPr>
              <a:t>implements</a:t>
            </a:r>
            <a:r>
              <a:rPr lang="en-US" b="1" dirty="0">
                <a:latin typeface="Courier New" panose="02070309020205020404" pitchFamily="49" charset="0"/>
                <a:cs typeface="Courier New" panose="02070309020205020404" pitchFamily="49" charset="0"/>
              </a:rPr>
              <a:t> Filter{</a:t>
            </a:r>
          </a:p>
          <a:p>
            <a:pPr marL="457200" indent="-457200">
              <a:buFont typeface="+mj-lt"/>
              <a:buAutoNum type="arabicPeriod"/>
            </a:pPr>
            <a:r>
              <a:rPr lang="en-US" b="1" dirty="0">
                <a:solidFill>
                  <a:srgbClr val="130BB5"/>
                </a:solidFill>
                <a:latin typeface="Courier New" panose="02070309020205020404" pitchFamily="49" charset="0"/>
                <a:cs typeface="Courier New" panose="02070309020205020404" pitchFamily="49" charset="0"/>
              </a:rPr>
              <a:t>public void </a:t>
            </a:r>
            <a:r>
              <a:rPr lang="en-US" b="1" dirty="0" err="1">
                <a:latin typeface="Courier New" panose="02070309020205020404" pitchFamily="49" charset="0"/>
                <a:cs typeface="Courier New" panose="02070309020205020404" pitchFamily="49" charset="0"/>
              </a:rPr>
              <a:t>init</a:t>
            </a:r>
            <a:r>
              <a:rPr lang="en-US" b="1" dirty="0">
                <a:latin typeface="Courier New" panose="02070309020205020404" pitchFamily="49" charset="0"/>
                <a:cs typeface="Courier New" panose="02070309020205020404" pitchFamily="49" charset="0"/>
              </a:rPr>
              <a:t>(</a:t>
            </a:r>
            <a:r>
              <a:rPr lang="en-US" b="1" dirty="0" err="1">
                <a:latin typeface="Courier New" panose="02070309020205020404" pitchFamily="49" charset="0"/>
                <a:cs typeface="Courier New" panose="02070309020205020404" pitchFamily="49" charset="0"/>
              </a:rPr>
              <a:t>FilterConfig</a:t>
            </a:r>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config</a:t>
            </a:r>
            <a:r>
              <a:rPr lang="en-US" b="1" dirty="0">
                <a:latin typeface="Courier New" panose="02070309020205020404" pitchFamily="49" charset="0"/>
                <a:cs typeface="Courier New" panose="02070309020205020404" pitchFamily="49" charset="0"/>
              </a:rPr>
              <a:t>) {}</a:t>
            </a:r>
          </a:p>
          <a:p>
            <a:pPr marL="457200" indent="-457200">
              <a:buFont typeface="+mj-lt"/>
              <a:buAutoNum type="arabicPeriod"/>
            </a:pPr>
            <a:r>
              <a:rPr lang="en-US" b="1" dirty="0">
                <a:solidFill>
                  <a:srgbClr val="130BB5"/>
                </a:solidFill>
                <a:latin typeface="Courier New" panose="02070309020205020404" pitchFamily="49" charset="0"/>
                <a:cs typeface="Courier New" panose="02070309020205020404" pitchFamily="49" charset="0"/>
              </a:rPr>
              <a:t>public void </a:t>
            </a:r>
            <a:r>
              <a:rPr lang="en-US" b="1" dirty="0" err="1">
                <a:latin typeface="Courier New" panose="02070309020205020404" pitchFamily="49" charset="0"/>
                <a:cs typeface="Courier New" panose="02070309020205020404" pitchFamily="49" charset="0"/>
              </a:rPr>
              <a:t>doFilter</a:t>
            </a:r>
            <a:r>
              <a:rPr lang="en-US" b="1" dirty="0">
                <a:latin typeface="Courier New" panose="02070309020205020404" pitchFamily="49" charset="0"/>
                <a:cs typeface="Courier New" panose="02070309020205020404" pitchFamily="49" charset="0"/>
              </a:rPr>
              <a:t>(</a:t>
            </a:r>
            <a:r>
              <a:rPr lang="en-US" b="1" dirty="0" err="1">
                <a:latin typeface="Courier New" panose="02070309020205020404" pitchFamily="49" charset="0"/>
                <a:cs typeface="Courier New" panose="02070309020205020404" pitchFamily="49" charset="0"/>
              </a:rPr>
              <a:t>ServletRequest</a:t>
            </a:r>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req</a:t>
            </a:r>
            <a:r>
              <a:rPr lang="en-US" b="1" dirty="0">
                <a:latin typeface="Courier New" panose="02070309020205020404" pitchFamily="49" charset="0"/>
                <a:cs typeface="Courier New" panose="02070309020205020404" pitchFamily="49" charset="0"/>
              </a:rPr>
              <a:t>, </a:t>
            </a:r>
          </a:p>
          <a:p>
            <a:pPr marL="457200" indent="-457200">
              <a:buFont typeface="+mj-lt"/>
              <a:buAutoNum type="arabicPeriod"/>
            </a:pPr>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ServletResponse</a:t>
            </a:r>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resp</a:t>
            </a:r>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FilterChain</a:t>
            </a:r>
            <a:r>
              <a:rPr lang="en-US" b="1" dirty="0">
                <a:latin typeface="Courier New" panose="02070309020205020404" pitchFamily="49" charset="0"/>
                <a:cs typeface="Courier New" panose="02070309020205020404" pitchFamily="49" charset="0"/>
              </a:rPr>
              <a:t> chain) </a:t>
            </a:r>
          </a:p>
          <a:p>
            <a:pPr marL="457200" indent="-457200">
              <a:buFont typeface="+mj-lt"/>
              <a:buAutoNum type="arabicPeriod"/>
            </a:pPr>
            <a:r>
              <a:rPr lang="en-US" b="1" dirty="0">
                <a:solidFill>
                  <a:srgbClr val="130BB5"/>
                </a:solidFill>
                <a:latin typeface="Courier New" panose="02070309020205020404" pitchFamily="49" charset="0"/>
                <a:cs typeface="Courier New" panose="02070309020205020404" pitchFamily="49" charset="0"/>
              </a:rPr>
              <a:t>                     throws</a:t>
            </a:r>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IOException</a:t>
            </a:r>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ServletException</a:t>
            </a:r>
            <a:r>
              <a:rPr lang="en-US" b="1" dirty="0">
                <a:latin typeface="Courier New" panose="02070309020205020404" pitchFamily="49" charset="0"/>
                <a:cs typeface="Courier New" panose="02070309020205020404" pitchFamily="49" charset="0"/>
              </a:rPr>
              <a:t> </a:t>
            </a:r>
          </a:p>
          <a:p>
            <a:pPr marL="457200" indent="-457200">
              <a:buFont typeface="+mj-lt"/>
              <a:buAutoNum type="arabicPeriod"/>
            </a:pPr>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PrintWriter</a:t>
            </a:r>
            <a:r>
              <a:rPr lang="en-US" b="1" dirty="0">
                <a:latin typeface="Courier New" panose="02070309020205020404" pitchFamily="49" charset="0"/>
                <a:cs typeface="Courier New" panose="02070309020205020404" pitchFamily="49" charset="0"/>
              </a:rPr>
              <a:t> out=</a:t>
            </a:r>
            <a:r>
              <a:rPr lang="en-US" b="1" dirty="0" err="1">
                <a:latin typeface="Courier New" panose="02070309020205020404" pitchFamily="49" charset="0"/>
                <a:cs typeface="Courier New" panose="02070309020205020404" pitchFamily="49" charset="0"/>
              </a:rPr>
              <a:t>resp.getWriter</a:t>
            </a:r>
            <a:r>
              <a:rPr lang="en-US" b="1" dirty="0">
                <a:latin typeface="Courier New" panose="02070309020205020404" pitchFamily="49" charset="0"/>
                <a:cs typeface="Courier New" panose="02070309020205020404" pitchFamily="49" charset="0"/>
              </a:rPr>
              <a:t>();</a:t>
            </a:r>
          </a:p>
          <a:p>
            <a:pPr marL="457200" indent="-457200">
              <a:buFont typeface="+mj-lt"/>
              <a:buAutoNum type="arabicPeriod"/>
            </a:pPr>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out.print</a:t>
            </a:r>
            <a:r>
              <a:rPr lang="en-US" b="1" dirty="0">
                <a:latin typeface="Courier New" panose="02070309020205020404" pitchFamily="49" charset="0"/>
                <a:cs typeface="Courier New" panose="02070309020205020404" pitchFamily="49" charset="0"/>
              </a:rPr>
              <a:t>(</a:t>
            </a:r>
            <a:r>
              <a:rPr lang="en-US" b="1" dirty="0">
                <a:solidFill>
                  <a:schemeClr val="accent6">
                    <a:lumMod val="50000"/>
                  </a:schemeClr>
                </a:solidFill>
                <a:latin typeface="Courier New" panose="02070309020205020404" pitchFamily="49" charset="0"/>
                <a:cs typeface="Courier New" panose="02070309020205020404" pitchFamily="49" charset="0"/>
              </a:rPr>
              <a:t>"&lt;p&gt;filter1 is invoked before&lt;/p&gt;"</a:t>
            </a:r>
            <a:r>
              <a:rPr lang="en-US" b="1" dirty="0">
                <a:latin typeface="Courier New" panose="02070309020205020404" pitchFamily="49" charset="0"/>
                <a:cs typeface="Courier New" panose="02070309020205020404" pitchFamily="49" charset="0"/>
              </a:rPr>
              <a:t>);</a:t>
            </a:r>
          </a:p>
          <a:p>
            <a:pPr marL="457200" indent="-457200">
              <a:buFont typeface="+mj-lt"/>
              <a:buAutoNum type="arabicPeriod"/>
            </a:pPr>
            <a:r>
              <a:rPr lang="en-US" b="1" dirty="0">
                <a:latin typeface="Courier New" panose="02070309020205020404" pitchFamily="49" charset="0"/>
                <a:cs typeface="Courier New" panose="02070309020205020404" pitchFamily="49" charset="0"/>
              </a:rPr>
              <a:t>   </a:t>
            </a:r>
            <a:r>
              <a:rPr lang="en-US" b="1" dirty="0">
                <a:solidFill>
                  <a:srgbClr val="130BB5"/>
                </a:solidFill>
                <a:latin typeface="Courier New" panose="02070309020205020404" pitchFamily="49" charset="0"/>
                <a:cs typeface="Courier New" panose="02070309020205020404" pitchFamily="49" charset="0"/>
              </a:rPr>
              <a:t>if</a:t>
            </a:r>
            <a:r>
              <a:rPr lang="en-US" b="1" dirty="0">
                <a:latin typeface="Courier New" panose="02070309020205020404" pitchFamily="49" charset="0"/>
                <a:cs typeface="Courier New" panose="02070309020205020404" pitchFamily="49" charset="0"/>
              </a:rPr>
              <a:t>(</a:t>
            </a:r>
            <a:r>
              <a:rPr lang="en-US" b="1" dirty="0" err="1">
                <a:latin typeface="Courier New" panose="02070309020205020404" pitchFamily="49" charset="0"/>
                <a:cs typeface="Courier New" panose="02070309020205020404" pitchFamily="49" charset="0"/>
              </a:rPr>
              <a:t>req.getParameter</a:t>
            </a:r>
            <a:r>
              <a:rPr lang="en-US" b="1" dirty="0">
                <a:latin typeface="Courier New" panose="02070309020205020404" pitchFamily="49" charset="0"/>
                <a:cs typeface="Courier New" panose="02070309020205020404" pitchFamily="49" charset="0"/>
              </a:rPr>
              <a:t>(</a:t>
            </a:r>
            <a:r>
              <a:rPr lang="en-US" b="1" dirty="0">
                <a:solidFill>
                  <a:schemeClr val="accent6">
                    <a:lumMod val="50000"/>
                  </a:schemeClr>
                </a:solidFill>
                <a:latin typeface="Courier New" panose="02070309020205020404" pitchFamily="49" charset="0"/>
                <a:cs typeface="Courier New" panose="02070309020205020404" pitchFamily="49" charset="0"/>
              </a:rPr>
              <a:t>"login"</a:t>
            </a:r>
            <a:r>
              <a:rPr lang="en-US" b="1" dirty="0">
                <a:latin typeface="Courier New" panose="02070309020205020404" pitchFamily="49" charset="0"/>
                <a:cs typeface="Courier New" panose="02070309020205020404" pitchFamily="49" charset="0"/>
              </a:rPr>
              <a:t>).equals(</a:t>
            </a:r>
            <a:r>
              <a:rPr lang="en-US" b="1" dirty="0">
                <a:solidFill>
                  <a:schemeClr val="accent6">
                    <a:lumMod val="50000"/>
                  </a:schemeClr>
                </a:solidFill>
                <a:latin typeface="Courier New" panose="02070309020205020404" pitchFamily="49" charset="0"/>
                <a:cs typeface="Courier New" panose="02070309020205020404" pitchFamily="49" charset="0"/>
              </a:rPr>
              <a:t>"java"</a:t>
            </a:r>
            <a:r>
              <a:rPr lang="en-US" b="1" dirty="0">
                <a:latin typeface="Courier New" panose="02070309020205020404" pitchFamily="49" charset="0"/>
                <a:cs typeface="Courier New" panose="02070309020205020404" pitchFamily="49" charset="0"/>
              </a:rPr>
              <a:t>) &amp;&amp; </a:t>
            </a:r>
          </a:p>
          <a:p>
            <a:pPr marL="457200" indent="-457200">
              <a:buFont typeface="+mj-lt"/>
              <a:buAutoNum type="arabicPeriod"/>
            </a:pPr>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req.getParameter</a:t>
            </a:r>
            <a:r>
              <a:rPr lang="en-US" b="1" dirty="0">
                <a:latin typeface="Courier New" panose="02070309020205020404" pitchFamily="49" charset="0"/>
                <a:cs typeface="Courier New" panose="02070309020205020404" pitchFamily="49" charset="0"/>
              </a:rPr>
              <a:t>(</a:t>
            </a:r>
            <a:r>
              <a:rPr lang="en-US" b="1" dirty="0">
                <a:solidFill>
                  <a:schemeClr val="accent6">
                    <a:lumMod val="50000"/>
                  </a:schemeClr>
                </a:solidFill>
                <a:latin typeface="Courier New" panose="02070309020205020404" pitchFamily="49" charset="0"/>
                <a:cs typeface="Courier New" panose="02070309020205020404" pitchFamily="49" charset="0"/>
              </a:rPr>
              <a:t>"</a:t>
            </a:r>
            <a:r>
              <a:rPr lang="en-US" b="1" dirty="0" err="1">
                <a:solidFill>
                  <a:schemeClr val="accent6">
                    <a:lumMod val="50000"/>
                  </a:schemeClr>
                </a:solidFill>
                <a:latin typeface="Courier New" panose="02070309020205020404" pitchFamily="49" charset="0"/>
                <a:cs typeface="Courier New" panose="02070309020205020404" pitchFamily="49" charset="0"/>
              </a:rPr>
              <a:t>pwd</a:t>
            </a:r>
            <a:r>
              <a:rPr lang="en-US" b="1" dirty="0">
                <a:solidFill>
                  <a:schemeClr val="accent6">
                    <a:lumMod val="50000"/>
                  </a:schemeClr>
                </a:solidFill>
                <a:latin typeface="Courier New" panose="02070309020205020404" pitchFamily="49" charset="0"/>
                <a:cs typeface="Courier New" panose="02070309020205020404" pitchFamily="49" charset="0"/>
              </a:rPr>
              <a:t>"</a:t>
            </a:r>
            <a:r>
              <a:rPr lang="en-US" b="1" dirty="0">
                <a:latin typeface="Courier New" panose="02070309020205020404" pitchFamily="49" charset="0"/>
                <a:cs typeface="Courier New" panose="02070309020205020404" pitchFamily="49" charset="0"/>
              </a:rPr>
              <a:t>).equals(</a:t>
            </a:r>
            <a:r>
              <a:rPr lang="en-US" b="1" dirty="0">
                <a:solidFill>
                  <a:schemeClr val="accent6">
                    <a:lumMod val="50000"/>
                  </a:schemeClr>
                </a:solidFill>
                <a:latin typeface="Courier New" panose="02070309020205020404" pitchFamily="49" charset="0"/>
                <a:cs typeface="Courier New" panose="02070309020205020404" pitchFamily="49" charset="0"/>
              </a:rPr>
              <a:t>"servlet"</a:t>
            </a:r>
            <a:r>
              <a:rPr lang="en-US" b="1" dirty="0">
                <a:latin typeface="Courier New" panose="02070309020205020404" pitchFamily="49" charset="0"/>
                <a:cs typeface="Courier New" panose="02070309020205020404" pitchFamily="49" charset="0"/>
              </a:rPr>
              <a:t>))</a:t>
            </a:r>
          </a:p>
          <a:p>
            <a:pPr marL="457200" indent="-457200">
              <a:buFont typeface="+mj-lt"/>
              <a:buAutoNum type="arabicPeriod"/>
            </a:pPr>
            <a:r>
              <a:rPr lang="en-US" b="1" dirty="0">
                <a:latin typeface="Courier New" panose="02070309020205020404" pitchFamily="49" charset="0"/>
                <a:cs typeface="Courier New" panose="02070309020205020404" pitchFamily="49" charset="0"/>
              </a:rPr>
              <a:t>  { </a:t>
            </a:r>
            <a:r>
              <a:rPr lang="en-US" b="1" dirty="0" err="1">
                <a:latin typeface="Courier New" panose="02070309020205020404" pitchFamily="49" charset="0"/>
                <a:cs typeface="Courier New" panose="02070309020205020404" pitchFamily="49" charset="0"/>
              </a:rPr>
              <a:t>chain.doFilter</a:t>
            </a:r>
            <a:r>
              <a:rPr lang="en-US" b="1" dirty="0">
                <a:latin typeface="Courier New" panose="02070309020205020404" pitchFamily="49" charset="0"/>
                <a:cs typeface="Courier New" panose="02070309020205020404" pitchFamily="49" charset="0"/>
              </a:rPr>
              <a:t>(</a:t>
            </a:r>
            <a:r>
              <a:rPr lang="en-US" b="1" dirty="0" err="1">
                <a:latin typeface="Courier New" panose="02070309020205020404" pitchFamily="49" charset="0"/>
                <a:cs typeface="Courier New" panose="02070309020205020404" pitchFamily="49" charset="0"/>
              </a:rPr>
              <a:t>req</a:t>
            </a:r>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resp</a:t>
            </a:r>
            <a:r>
              <a:rPr lang="en-US" b="1" dirty="0">
                <a:latin typeface="Courier New" panose="02070309020205020404" pitchFamily="49" charset="0"/>
                <a:cs typeface="Courier New" panose="02070309020205020404" pitchFamily="49" charset="0"/>
              </a:rPr>
              <a:t>);</a:t>
            </a:r>
            <a:r>
              <a:rPr lang="en-US" b="1" dirty="0">
                <a:solidFill>
                  <a:schemeClr val="tx1">
                    <a:lumMod val="65000"/>
                    <a:lumOff val="35000"/>
                  </a:schemeClr>
                </a:solidFill>
                <a:latin typeface="Courier New" panose="02070309020205020404" pitchFamily="49" charset="0"/>
                <a:cs typeface="Courier New" panose="02070309020205020404" pitchFamily="49" charset="0"/>
              </a:rPr>
              <a:t>//send request to next resource</a:t>
            </a:r>
          </a:p>
          <a:p>
            <a:pPr marL="457200" indent="-457200">
              <a:buFont typeface="+mj-lt"/>
              <a:buAutoNum type="arabicPeriod"/>
            </a:pPr>
            <a:r>
              <a:rPr lang="en-US" b="1" dirty="0">
                <a:latin typeface="Courier New" panose="02070309020205020404" pitchFamily="49" charset="0"/>
                <a:cs typeface="Courier New" panose="02070309020205020404" pitchFamily="49" charset="0"/>
              </a:rPr>
              <a:t>  }</a:t>
            </a:r>
            <a:r>
              <a:rPr lang="en-US" b="1" dirty="0">
                <a:solidFill>
                  <a:schemeClr val="tx1">
                    <a:lumMod val="65000"/>
                    <a:lumOff val="35000"/>
                  </a:schemeClr>
                </a:solidFill>
                <a:latin typeface="Courier New" panose="02070309020205020404" pitchFamily="49" charset="0"/>
                <a:cs typeface="Courier New" panose="02070309020205020404" pitchFamily="49" charset="0"/>
              </a:rPr>
              <a:t>//if</a:t>
            </a:r>
          </a:p>
          <a:p>
            <a:pPr marL="457200" indent="-457200">
              <a:buFont typeface="+mj-lt"/>
              <a:buAutoNum type="arabicPeriod"/>
            </a:pPr>
            <a:r>
              <a:rPr lang="en-US" b="1" dirty="0">
                <a:solidFill>
                  <a:srgbClr val="130BB5"/>
                </a:solidFill>
                <a:latin typeface="Courier New" panose="02070309020205020404" pitchFamily="49" charset="0"/>
                <a:cs typeface="Courier New" panose="02070309020205020404" pitchFamily="49" charset="0"/>
              </a:rPr>
              <a:t>  else</a:t>
            </a:r>
          </a:p>
          <a:p>
            <a:pPr marL="457200" indent="-457200">
              <a:buFont typeface="+mj-lt"/>
              <a:buAutoNum type="arabicPeriod"/>
            </a:pPr>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out.print</a:t>
            </a:r>
            <a:r>
              <a:rPr lang="en-US" b="1" dirty="0">
                <a:latin typeface="Courier New" panose="02070309020205020404" pitchFamily="49" charset="0"/>
                <a:cs typeface="Courier New" panose="02070309020205020404" pitchFamily="49" charset="0"/>
              </a:rPr>
              <a:t>(</a:t>
            </a:r>
            <a:r>
              <a:rPr lang="en-US" b="1" dirty="0">
                <a:solidFill>
                  <a:schemeClr val="accent6">
                    <a:lumMod val="50000"/>
                  </a:schemeClr>
                </a:solidFill>
                <a:latin typeface="Courier New" panose="02070309020205020404" pitchFamily="49" charset="0"/>
                <a:cs typeface="Courier New" panose="02070309020205020404" pitchFamily="49" charset="0"/>
              </a:rPr>
              <a:t>"&lt;p&gt;invalid login/password&lt;/p&gt;"</a:t>
            </a:r>
            <a:r>
              <a:rPr lang="en-US" b="1" dirty="0">
                <a:latin typeface="Courier New" panose="02070309020205020404" pitchFamily="49" charset="0"/>
                <a:cs typeface="Courier New" panose="02070309020205020404" pitchFamily="49" charset="0"/>
              </a:rPr>
              <a:t>);}</a:t>
            </a:r>
            <a:r>
              <a:rPr lang="en-US" b="1" dirty="0">
                <a:solidFill>
                  <a:schemeClr val="tx1">
                    <a:lumMod val="65000"/>
                    <a:lumOff val="35000"/>
                  </a:schemeClr>
                </a:solidFill>
                <a:latin typeface="Courier New" panose="02070309020205020404" pitchFamily="49" charset="0"/>
                <a:cs typeface="Courier New" panose="02070309020205020404" pitchFamily="49" charset="0"/>
              </a:rPr>
              <a:t>//else</a:t>
            </a:r>
          </a:p>
          <a:p>
            <a:pPr marL="457200" indent="-457200">
              <a:buFont typeface="+mj-lt"/>
              <a:buAutoNum type="arabicPeriod"/>
            </a:pPr>
            <a:r>
              <a:rPr lang="en-US" b="1" dirty="0">
                <a:latin typeface="Courier New" panose="02070309020205020404" pitchFamily="49" charset="0"/>
                <a:cs typeface="Courier New" panose="02070309020205020404" pitchFamily="49" charset="0"/>
              </a:rPr>
              <a:t>	</a:t>
            </a:r>
          </a:p>
          <a:p>
            <a:pPr marL="457200" indent="-457200">
              <a:buFont typeface="+mj-lt"/>
              <a:buAutoNum type="arabicPeriod"/>
            </a:pPr>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out.print</a:t>
            </a:r>
            <a:r>
              <a:rPr lang="en-US" b="1" dirty="0">
                <a:latin typeface="Courier New" panose="02070309020205020404" pitchFamily="49" charset="0"/>
                <a:cs typeface="Courier New" panose="02070309020205020404" pitchFamily="49" charset="0"/>
              </a:rPr>
              <a:t>(</a:t>
            </a:r>
            <a:r>
              <a:rPr lang="en-US" b="1" dirty="0">
                <a:solidFill>
                  <a:schemeClr val="accent6">
                    <a:lumMod val="50000"/>
                  </a:schemeClr>
                </a:solidFill>
                <a:latin typeface="Courier New" panose="02070309020205020404" pitchFamily="49" charset="0"/>
                <a:cs typeface="Courier New" panose="02070309020205020404" pitchFamily="49" charset="0"/>
              </a:rPr>
              <a:t>"&lt;p&gt;filter1 is invoked after&lt;/p&gt;"</a:t>
            </a:r>
            <a:r>
              <a:rPr lang="en-US" b="1" dirty="0">
                <a:latin typeface="Courier New" panose="02070309020205020404" pitchFamily="49" charset="0"/>
                <a:cs typeface="Courier New" panose="02070309020205020404" pitchFamily="49" charset="0"/>
              </a:rPr>
              <a:t>);		</a:t>
            </a:r>
          </a:p>
          <a:p>
            <a:pPr marL="457200" indent="-457200">
              <a:buFont typeface="+mj-lt"/>
              <a:buAutoNum type="arabicPeriod"/>
            </a:pPr>
            <a:r>
              <a:rPr lang="en-US" b="1" dirty="0">
                <a:latin typeface="Courier New" panose="02070309020205020404" pitchFamily="49" charset="0"/>
                <a:cs typeface="Courier New" panose="02070309020205020404" pitchFamily="49" charset="0"/>
              </a:rPr>
              <a:t>}</a:t>
            </a:r>
          </a:p>
          <a:p>
            <a:pPr marL="457200" indent="-457200">
              <a:buFont typeface="+mj-lt"/>
              <a:buAutoNum type="arabicPeriod"/>
            </a:pPr>
            <a:r>
              <a:rPr lang="en-US" b="1" dirty="0">
                <a:solidFill>
                  <a:srgbClr val="130BB5"/>
                </a:solidFill>
                <a:latin typeface="Courier New" panose="02070309020205020404" pitchFamily="49" charset="0"/>
                <a:cs typeface="Courier New" panose="02070309020205020404" pitchFamily="49" charset="0"/>
              </a:rPr>
              <a:t>public void </a:t>
            </a:r>
            <a:r>
              <a:rPr lang="en-US" b="1" dirty="0">
                <a:latin typeface="Courier New" panose="02070309020205020404" pitchFamily="49" charset="0"/>
                <a:cs typeface="Courier New" panose="02070309020205020404" pitchFamily="49" charset="0"/>
              </a:rPr>
              <a:t>destroy() {}} </a:t>
            </a:r>
          </a:p>
        </p:txBody>
      </p:sp>
      <p:sp>
        <p:nvSpPr>
          <p:cNvPr id="4" name="Slide Number Placeholder 3"/>
          <p:cNvSpPr>
            <a:spLocks noGrp="1"/>
          </p:cNvSpPr>
          <p:nvPr>
            <p:ph type="sldNum" sz="quarter" idx="12"/>
          </p:nvPr>
        </p:nvSpPr>
        <p:spPr/>
        <p:txBody>
          <a:bodyPr/>
          <a:lstStyle/>
          <a:p>
            <a:fld id="{5EA8BEFB-AE5B-48F9-BBAD-B489CDE48C80}" type="slidenum">
              <a:rPr lang="en-US" smtClean="0"/>
              <a:pPr/>
              <a:t>89</a:t>
            </a:fld>
            <a:endParaRPr lang="en-US" dirty="0"/>
          </a:p>
        </p:txBody>
      </p:sp>
      <p:sp>
        <p:nvSpPr>
          <p:cNvPr id="5" name="Wave 4"/>
          <p:cNvSpPr/>
          <p:nvPr/>
        </p:nvSpPr>
        <p:spPr>
          <a:xfrm>
            <a:off x="7315200" y="914400"/>
            <a:ext cx="1828800" cy="457200"/>
          </a:xfrm>
          <a:prstGeom prst="wave">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2"/>
                </a:solidFill>
              </a:rPr>
              <a:t>Filter1.java</a:t>
            </a:r>
          </a:p>
        </p:txBody>
      </p:sp>
    </p:spTree>
    <p:extLst>
      <p:ext uri="{BB962C8B-B14F-4D97-AF65-F5344CB8AC3E}">
        <p14:creationId xmlns:p14="http://schemas.microsoft.com/office/powerpoint/2010/main" val="1144070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 calcmode="lin" valueType="num">
                                      <p:cBhvr additive="base">
                                        <p:cTn id="11"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 calcmode="lin" valueType="num">
                                      <p:cBhvr additive="base">
                                        <p:cTn id="1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 calcmode="lin" valueType="num">
                                      <p:cBhvr additive="base">
                                        <p:cTn id="2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anim calcmode="lin" valueType="num">
                                      <p:cBhvr additive="base">
                                        <p:cTn id="2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 calcmode="lin" valueType="num">
                                      <p:cBhvr additive="base">
                                        <p:cTn id="3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3">
                                            <p:txEl>
                                              <p:pRg st="5" end="5"/>
                                            </p:txEl>
                                          </p:spTgt>
                                        </p:tgtEl>
                                        <p:attrNameLst>
                                          <p:attrName>style.visibility</p:attrName>
                                        </p:attrNameLst>
                                      </p:cBhvr>
                                      <p:to>
                                        <p:strVal val="visible"/>
                                      </p:to>
                                    </p:set>
                                    <p:anim calcmode="lin" valueType="num">
                                      <p:cBhvr additive="base">
                                        <p:cTn id="41"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3">
                                            <p:txEl>
                                              <p:pRg st="6" end="6"/>
                                            </p:txEl>
                                          </p:spTgt>
                                        </p:tgtEl>
                                        <p:attrNameLst>
                                          <p:attrName>style.visibility</p:attrName>
                                        </p:attrNameLst>
                                      </p:cBhvr>
                                      <p:to>
                                        <p:strVal val="visible"/>
                                      </p:to>
                                    </p:set>
                                    <p:anim calcmode="lin" valueType="num">
                                      <p:cBhvr additive="base">
                                        <p:cTn id="47"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nodeType="clickEffect">
                                  <p:stCondLst>
                                    <p:cond delay="0"/>
                                  </p:stCondLst>
                                  <p:childTnLst>
                                    <p:set>
                                      <p:cBhvr>
                                        <p:cTn id="52" dur="1" fill="hold">
                                          <p:stCondLst>
                                            <p:cond delay="0"/>
                                          </p:stCondLst>
                                        </p:cTn>
                                        <p:tgtEl>
                                          <p:spTgt spid="3">
                                            <p:txEl>
                                              <p:pRg st="7" end="7"/>
                                            </p:txEl>
                                          </p:spTgt>
                                        </p:tgtEl>
                                        <p:attrNameLst>
                                          <p:attrName>style.visibility</p:attrName>
                                        </p:attrNameLst>
                                      </p:cBhvr>
                                      <p:to>
                                        <p:strVal val="visible"/>
                                      </p:to>
                                    </p:set>
                                    <p:anim calcmode="lin" valueType="num">
                                      <p:cBhvr additive="base">
                                        <p:cTn id="53"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4"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nodeType="clickEffect">
                                  <p:stCondLst>
                                    <p:cond delay="0"/>
                                  </p:stCondLst>
                                  <p:childTnLst>
                                    <p:set>
                                      <p:cBhvr>
                                        <p:cTn id="58" dur="1" fill="hold">
                                          <p:stCondLst>
                                            <p:cond delay="0"/>
                                          </p:stCondLst>
                                        </p:cTn>
                                        <p:tgtEl>
                                          <p:spTgt spid="3">
                                            <p:txEl>
                                              <p:pRg st="8" end="8"/>
                                            </p:txEl>
                                          </p:spTgt>
                                        </p:tgtEl>
                                        <p:attrNameLst>
                                          <p:attrName>style.visibility</p:attrName>
                                        </p:attrNameLst>
                                      </p:cBhvr>
                                      <p:to>
                                        <p:strVal val="visible"/>
                                      </p:to>
                                    </p:set>
                                    <p:anim calcmode="lin" valueType="num">
                                      <p:cBhvr additive="base">
                                        <p:cTn id="59"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60"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2" presetClass="entr" presetSubtype="4" fill="hold" nodeType="clickEffect">
                                  <p:stCondLst>
                                    <p:cond delay="0"/>
                                  </p:stCondLst>
                                  <p:childTnLst>
                                    <p:set>
                                      <p:cBhvr>
                                        <p:cTn id="64" dur="1" fill="hold">
                                          <p:stCondLst>
                                            <p:cond delay="0"/>
                                          </p:stCondLst>
                                        </p:cTn>
                                        <p:tgtEl>
                                          <p:spTgt spid="3">
                                            <p:txEl>
                                              <p:pRg st="9" end="9"/>
                                            </p:txEl>
                                          </p:spTgt>
                                        </p:tgtEl>
                                        <p:attrNameLst>
                                          <p:attrName>style.visibility</p:attrName>
                                        </p:attrNameLst>
                                      </p:cBhvr>
                                      <p:to>
                                        <p:strVal val="visible"/>
                                      </p:to>
                                    </p:set>
                                    <p:anim calcmode="lin" valueType="num">
                                      <p:cBhvr additive="base">
                                        <p:cTn id="65"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66"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2" presetClass="entr" presetSubtype="4" fill="hold" nodeType="clickEffect">
                                  <p:stCondLst>
                                    <p:cond delay="0"/>
                                  </p:stCondLst>
                                  <p:childTnLst>
                                    <p:set>
                                      <p:cBhvr>
                                        <p:cTn id="70" dur="1" fill="hold">
                                          <p:stCondLst>
                                            <p:cond delay="0"/>
                                          </p:stCondLst>
                                        </p:cTn>
                                        <p:tgtEl>
                                          <p:spTgt spid="3">
                                            <p:txEl>
                                              <p:pRg st="10" end="10"/>
                                            </p:txEl>
                                          </p:spTgt>
                                        </p:tgtEl>
                                        <p:attrNameLst>
                                          <p:attrName>style.visibility</p:attrName>
                                        </p:attrNameLst>
                                      </p:cBhvr>
                                      <p:to>
                                        <p:strVal val="visible"/>
                                      </p:to>
                                    </p:set>
                                    <p:anim calcmode="lin" valueType="num">
                                      <p:cBhvr additive="base">
                                        <p:cTn id="71"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72" dur="500" fill="hold"/>
                                        <p:tgtEl>
                                          <p:spTgt spid="3">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2" presetClass="entr" presetSubtype="4" fill="hold" nodeType="clickEffect">
                                  <p:stCondLst>
                                    <p:cond delay="0"/>
                                  </p:stCondLst>
                                  <p:childTnLst>
                                    <p:set>
                                      <p:cBhvr>
                                        <p:cTn id="76" dur="1" fill="hold">
                                          <p:stCondLst>
                                            <p:cond delay="0"/>
                                          </p:stCondLst>
                                        </p:cTn>
                                        <p:tgtEl>
                                          <p:spTgt spid="3">
                                            <p:txEl>
                                              <p:pRg st="11" end="11"/>
                                            </p:txEl>
                                          </p:spTgt>
                                        </p:tgtEl>
                                        <p:attrNameLst>
                                          <p:attrName>style.visibility</p:attrName>
                                        </p:attrNameLst>
                                      </p:cBhvr>
                                      <p:to>
                                        <p:strVal val="visible"/>
                                      </p:to>
                                    </p:set>
                                    <p:anim calcmode="lin" valueType="num">
                                      <p:cBhvr additive="base">
                                        <p:cTn id="77" dur="500" fill="hold"/>
                                        <p:tgtEl>
                                          <p:spTgt spid="3">
                                            <p:txEl>
                                              <p:pRg st="11" end="11"/>
                                            </p:txEl>
                                          </p:spTgt>
                                        </p:tgtEl>
                                        <p:attrNameLst>
                                          <p:attrName>ppt_x</p:attrName>
                                        </p:attrNameLst>
                                      </p:cBhvr>
                                      <p:tavLst>
                                        <p:tav tm="0">
                                          <p:val>
                                            <p:strVal val="#ppt_x"/>
                                          </p:val>
                                        </p:tav>
                                        <p:tav tm="100000">
                                          <p:val>
                                            <p:strVal val="#ppt_x"/>
                                          </p:val>
                                        </p:tav>
                                      </p:tavLst>
                                    </p:anim>
                                    <p:anim calcmode="lin" valueType="num">
                                      <p:cBhvr additive="base">
                                        <p:cTn id="78" dur="500" fill="hold"/>
                                        <p:tgtEl>
                                          <p:spTgt spid="3">
                                            <p:txEl>
                                              <p:pRg st="11" end="11"/>
                                            </p:txEl>
                                          </p:spTgt>
                                        </p:tgtEl>
                                        <p:attrNameLst>
                                          <p:attrName>ppt_y</p:attrName>
                                        </p:attrNameLst>
                                      </p:cBhvr>
                                      <p:tavLst>
                                        <p:tav tm="0">
                                          <p:val>
                                            <p:strVal val="1+#ppt_h/2"/>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2" presetClass="entr" presetSubtype="4" fill="hold" nodeType="clickEffect">
                                  <p:stCondLst>
                                    <p:cond delay="0"/>
                                  </p:stCondLst>
                                  <p:childTnLst>
                                    <p:set>
                                      <p:cBhvr>
                                        <p:cTn id="82" dur="1" fill="hold">
                                          <p:stCondLst>
                                            <p:cond delay="0"/>
                                          </p:stCondLst>
                                        </p:cTn>
                                        <p:tgtEl>
                                          <p:spTgt spid="3">
                                            <p:txEl>
                                              <p:pRg st="12" end="12"/>
                                            </p:txEl>
                                          </p:spTgt>
                                        </p:tgtEl>
                                        <p:attrNameLst>
                                          <p:attrName>style.visibility</p:attrName>
                                        </p:attrNameLst>
                                      </p:cBhvr>
                                      <p:to>
                                        <p:strVal val="visible"/>
                                      </p:to>
                                    </p:set>
                                    <p:anim calcmode="lin" valueType="num">
                                      <p:cBhvr additive="base">
                                        <p:cTn id="83" dur="500" fill="hold"/>
                                        <p:tgtEl>
                                          <p:spTgt spid="3">
                                            <p:txEl>
                                              <p:pRg st="12" end="12"/>
                                            </p:txEl>
                                          </p:spTgt>
                                        </p:tgtEl>
                                        <p:attrNameLst>
                                          <p:attrName>ppt_x</p:attrName>
                                        </p:attrNameLst>
                                      </p:cBhvr>
                                      <p:tavLst>
                                        <p:tav tm="0">
                                          <p:val>
                                            <p:strVal val="#ppt_x"/>
                                          </p:val>
                                        </p:tav>
                                        <p:tav tm="100000">
                                          <p:val>
                                            <p:strVal val="#ppt_x"/>
                                          </p:val>
                                        </p:tav>
                                      </p:tavLst>
                                    </p:anim>
                                    <p:anim calcmode="lin" valueType="num">
                                      <p:cBhvr additive="base">
                                        <p:cTn id="84" dur="500" fill="hold"/>
                                        <p:tgtEl>
                                          <p:spTgt spid="3">
                                            <p:txEl>
                                              <p:pRg st="12" end="12"/>
                                            </p:txEl>
                                          </p:spTgt>
                                        </p:tgtEl>
                                        <p:attrNameLst>
                                          <p:attrName>ppt_y</p:attrName>
                                        </p:attrNameLst>
                                      </p:cBhvr>
                                      <p:tavLst>
                                        <p:tav tm="0">
                                          <p:val>
                                            <p:strVal val="1+#ppt_h/2"/>
                                          </p:val>
                                        </p:tav>
                                        <p:tav tm="100000">
                                          <p:val>
                                            <p:strVal val="#ppt_y"/>
                                          </p:val>
                                        </p:tav>
                                      </p:tavLst>
                                    </p:anim>
                                  </p:childTnLst>
                                </p:cTn>
                              </p:par>
                            </p:childTnLst>
                          </p:cTn>
                        </p:par>
                      </p:childTnLst>
                    </p:cTn>
                  </p:par>
                  <p:par>
                    <p:cTn id="85" fill="hold">
                      <p:stCondLst>
                        <p:cond delay="indefinite"/>
                      </p:stCondLst>
                      <p:childTnLst>
                        <p:par>
                          <p:cTn id="86" fill="hold">
                            <p:stCondLst>
                              <p:cond delay="0"/>
                            </p:stCondLst>
                            <p:childTnLst>
                              <p:par>
                                <p:cTn id="87" presetID="2" presetClass="entr" presetSubtype="4" fill="hold" nodeType="clickEffect">
                                  <p:stCondLst>
                                    <p:cond delay="0"/>
                                  </p:stCondLst>
                                  <p:childTnLst>
                                    <p:set>
                                      <p:cBhvr>
                                        <p:cTn id="88" dur="1" fill="hold">
                                          <p:stCondLst>
                                            <p:cond delay="0"/>
                                          </p:stCondLst>
                                        </p:cTn>
                                        <p:tgtEl>
                                          <p:spTgt spid="3">
                                            <p:txEl>
                                              <p:pRg st="13" end="13"/>
                                            </p:txEl>
                                          </p:spTgt>
                                        </p:tgtEl>
                                        <p:attrNameLst>
                                          <p:attrName>style.visibility</p:attrName>
                                        </p:attrNameLst>
                                      </p:cBhvr>
                                      <p:to>
                                        <p:strVal val="visible"/>
                                      </p:to>
                                    </p:set>
                                    <p:anim calcmode="lin" valueType="num">
                                      <p:cBhvr additive="base">
                                        <p:cTn id="89" dur="500" fill="hold"/>
                                        <p:tgtEl>
                                          <p:spTgt spid="3">
                                            <p:txEl>
                                              <p:pRg st="13" end="13"/>
                                            </p:txEl>
                                          </p:spTgt>
                                        </p:tgtEl>
                                        <p:attrNameLst>
                                          <p:attrName>ppt_x</p:attrName>
                                        </p:attrNameLst>
                                      </p:cBhvr>
                                      <p:tavLst>
                                        <p:tav tm="0">
                                          <p:val>
                                            <p:strVal val="#ppt_x"/>
                                          </p:val>
                                        </p:tav>
                                        <p:tav tm="100000">
                                          <p:val>
                                            <p:strVal val="#ppt_x"/>
                                          </p:val>
                                        </p:tav>
                                      </p:tavLst>
                                    </p:anim>
                                    <p:anim calcmode="lin" valueType="num">
                                      <p:cBhvr additive="base">
                                        <p:cTn id="90" dur="500" fill="hold"/>
                                        <p:tgtEl>
                                          <p:spTgt spid="3">
                                            <p:txEl>
                                              <p:pRg st="13" end="13"/>
                                            </p:txEl>
                                          </p:spTgt>
                                        </p:tgtEl>
                                        <p:attrNameLst>
                                          <p:attrName>ppt_y</p:attrName>
                                        </p:attrNameLst>
                                      </p:cBhvr>
                                      <p:tavLst>
                                        <p:tav tm="0">
                                          <p:val>
                                            <p:strVal val="1+#ppt_h/2"/>
                                          </p:val>
                                        </p:tav>
                                        <p:tav tm="100000">
                                          <p:val>
                                            <p:strVal val="#ppt_y"/>
                                          </p:val>
                                        </p:tav>
                                      </p:tavLst>
                                    </p:anim>
                                  </p:childTnLst>
                                </p:cTn>
                              </p:par>
                            </p:childTnLst>
                          </p:cTn>
                        </p:par>
                      </p:childTnLst>
                    </p:cTn>
                  </p:par>
                  <p:par>
                    <p:cTn id="91" fill="hold">
                      <p:stCondLst>
                        <p:cond delay="indefinite"/>
                      </p:stCondLst>
                      <p:childTnLst>
                        <p:par>
                          <p:cTn id="92" fill="hold">
                            <p:stCondLst>
                              <p:cond delay="0"/>
                            </p:stCondLst>
                            <p:childTnLst>
                              <p:par>
                                <p:cTn id="93" presetID="2" presetClass="entr" presetSubtype="4" fill="hold" nodeType="clickEffect">
                                  <p:stCondLst>
                                    <p:cond delay="0"/>
                                  </p:stCondLst>
                                  <p:childTnLst>
                                    <p:set>
                                      <p:cBhvr>
                                        <p:cTn id="94" dur="1" fill="hold">
                                          <p:stCondLst>
                                            <p:cond delay="0"/>
                                          </p:stCondLst>
                                        </p:cTn>
                                        <p:tgtEl>
                                          <p:spTgt spid="3">
                                            <p:txEl>
                                              <p:pRg st="14" end="14"/>
                                            </p:txEl>
                                          </p:spTgt>
                                        </p:tgtEl>
                                        <p:attrNameLst>
                                          <p:attrName>style.visibility</p:attrName>
                                        </p:attrNameLst>
                                      </p:cBhvr>
                                      <p:to>
                                        <p:strVal val="visible"/>
                                      </p:to>
                                    </p:set>
                                    <p:anim calcmode="lin" valueType="num">
                                      <p:cBhvr additive="base">
                                        <p:cTn id="95" dur="500" fill="hold"/>
                                        <p:tgtEl>
                                          <p:spTgt spid="3">
                                            <p:txEl>
                                              <p:pRg st="14" end="14"/>
                                            </p:txEl>
                                          </p:spTgt>
                                        </p:tgtEl>
                                        <p:attrNameLst>
                                          <p:attrName>ppt_x</p:attrName>
                                        </p:attrNameLst>
                                      </p:cBhvr>
                                      <p:tavLst>
                                        <p:tav tm="0">
                                          <p:val>
                                            <p:strVal val="#ppt_x"/>
                                          </p:val>
                                        </p:tav>
                                        <p:tav tm="100000">
                                          <p:val>
                                            <p:strVal val="#ppt_x"/>
                                          </p:val>
                                        </p:tav>
                                      </p:tavLst>
                                    </p:anim>
                                    <p:anim calcmode="lin" valueType="num">
                                      <p:cBhvr additive="base">
                                        <p:cTn id="96" dur="500" fill="hold"/>
                                        <p:tgtEl>
                                          <p:spTgt spid="3">
                                            <p:txEl>
                                              <p:pRg st="14" end="14"/>
                                            </p:txEl>
                                          </p:spTgt>
                                        </p:tgtEl>
                                        <p:attrNameLst>
                                          <p:attrName>ppt_y</p:attrName>
                                        </p:attrNameLst>
                                      </p:cBhvr>
                                      <p:tavLst>
                                        <p:tav tm="0">
                                          <p:val>
                                            <p:strVal val="1+#ppt_h/2"/>
                                          </p:val>
                                        </p:tav>
                                        <p:tav tm="100000">
                                          <p:val>
                                            <p:strVal val="#ppt_y"/>
                                          </p:val>
                                        </p:tav>
                                      </p:tavLst>
                                    </p:anim>
                                  </p:childTnLst>
                                </p:cTn>
                              </p:par>
                            </p:childTnLst>
                          </p:cTn>
                        </p:par>
                      </p:childTnLst>
                    </p:cTn>
                  </p:par>
                  <p:par>
                    <p:cTn id="97" fill="hold">
                      <p:stCondLst>
                        <p:cond delay="indefinite"/>
                      </p:stCondLst>
                      <p:childTnLst>
                        <p:par>
                          <p:cTn id="98" fill="hold">
                            <p:stCondLst>
                              <p:cond delay="0"/>
                            </p:stCondLst>
                            <p:childTnLst>
                              <p:par>
                                <p:cTn id="99" presetID="2" presetClass="entr" presetSubtype="4" fill="hold" nodeType="clickEffect">
                                  <p:stCondLst>
                                    <p:cond delay="0"/>
                                  </p:stCondLst>
                                  <p:childTnLst>
                                    <p:set>
                                      <p:cBhvr>
                                        <p:cTn id="100" dur="1" fill="hold">
                                          <p:stCondLst>
                                            <p:cond delay="0"/>
                                          </p:stCondLst>
                                        </p:cTn>
                                        <p:tgtEl>
                                          <p:spTgt spid="3">
                                            <p:txEl>
                                              <p:pRg st="15" end="15"/>
                                            </p:txEl>
                                          </p:spTgt>
                                        </p:tgtEl>
                                        <p:attrNameLst>
                                          <p:attrName>style.visibility</p:attrName>
                                        </p:attrNameLst>
                                      </p:cBhvr>
                                      <p:to>
                                        <p:strVal val="visible"/>
                                      </p:to>
                                    </p:set>
                                    <p:anim calcmode="lin" valueType="num">
                                      <p:cBhvr additive="base">
                                        <p:cTn id="101" dur="500" fill="hold"/>
                                        <p:tgtEl>
                                          <p:spTgt spid="3">
                                            <p:txEl>
                                              <p:pRg st="15" end="15"/>
                                            </p:txEl>
                                          </p:spTgt>
                                        </p:tgtEl>
                                        <p:attrNameLst>
                                          <p:attrName>ppt_x</p:attrName>
                                        </p:attrNameLst>
                                      </p:cBhvr>
                                      <p:tavLst>
                                        <p:tav tm="0">
                                          <p:val>
                                            <p:strVal val="#ppt_x"/>
                                          </p:val>
                                        </p:tav>
                                        <p:tav tm="100000">
                                          <p:val>
                                            <p:strVal val="#ppt_x"/>
                                          </p:val>
                                        </p:tav>
                                      </p:tavLst>
                                    </p:anim>
                                    <p:anim calcmode="lin" valueType="num">
                                      <p:cBhvr additive="base">
                                        <p:cTn id="102" dur="500" fill="hold"/>
                                        <p:tgtEl>
                                          <p:spTgt spid="3">
                                            <p:txEl>
                                              <p:pRg st="15" end="15"/>
                                            </p:txEl>
                                          </p:spTgt>
                                        </p:tgtEl>
                                        <p:attrNameLst>
                                          <p:attrName>ppt_y</p:attrName>
                                        </p:attrNameLst>
                                      </p:cBhvr>
                                      <p:tavLst>
                                        <p:tav tm="0">
                                          <p:val>
                                            <p:strVal val="1+#ppt_h/2"/>
                                          </p:val>
                                        </p:tav>
                                        <p:tav tm="100000">
                                          <p:val>
                                            <p:strVal val="#ppt_y"/>
                                          </p:val>
                                        </p:tav>
                                      </p:tavLst>
                                    </p:anim>
                                  </p:childTnLst>
                                </p:cTn>
                              </p:par>
                            </p:childTnLst>
                          </p:cTn>
                        </p:par>
                      </p:childTnLst>
                    </p:cTn>
                  </p:par>
                  <p:par>
                    <p:cTn id="103" fill="hold">
                      <p:stCondLst>
                        <p:cond delay="indefinite"/>
                      </p:stCondLst>
                      <p:childTnLst>
                        <p:par>
                          <p:cTn id="104" fill="hold">
                            <p:stCondLst>
                              <p:cond delay="0"/>
                            </p:stCondLst>
                            <p:childTnLst>
                              <p:par>
                                <p:cTn id="105" presetID="2" presetClass="entr" presetSubtype="4" fill="hold" nodeType="clickEffect">
                                  <p:stCondLst>
                                    <p:cond delay="0"/>
                                  </p:stCondLst>
                                  <p:childTnLst>
                                    <p:set>
                                      <p:cBhvr>
                                        <p:cTn id="106" dur="1" fill="hold">
                                          <p:stCondLst>
                                            <p:cond delay="0"/>
                                          </p:stCondLst>
                                        </p:cTn>
                                        <p:tgtEl>
                                          <p:spTgt spid="3">
                                            <p:txEl>
                                              <p:pRg st="16" end="16"/>
                                            </p:txEl>
                                          </p:spTgt>
                                        </p:tgtEl>
                                        <p:attrNameLst>
                                          <p:attrName>style.visibility</p:attrName>
                                        </p:attrNameLst>
                                      </p:cBhvr>
                                      <p:to>
                                        <p:strVal val="visible"/>
                                      </p:to>
                                    </p:set>
                                    <p:anim calcmode="lin" valueType="num">
                                      <p:cBhvr additive="base">
                                        <p:cTn id="107" dur="500" fill="hold"/>
                                        <p:tgtEl>
                                          <p:spTgt spid="3">
                                            <p:txEl>
                                              <p:pRg st="16" end="16"/>
                                            </p:txEl>
                                          </p:spTgt>
                                        </p:tgtEl>
                                        <p:attrNameLst>
                                          <p:attrName>ppt_x</p:attrName>
                                        </p:attrNameLst>
                                      </p:cBhvr>
                                      <p:tavLst>
                                        <p:tav tm="0">
                                          <p:val>
                                            <p:strVal val="#ppt_x"/>
                                          </p:val>
                                        </p:tav>
                                        <p:tav tm="100000">
                                          <p:val>
                                            <p:strVal val="#ppt_x"/>
                                          </p:val>
                                        </p:tav>
                                      </p:tavLst>
                                    </p:anim>
                                    <p:anim calcmode="lin" valueType="num">
                                      <p:cBhvr additive="base">
                                        <p:cTn id="108" dur="500" fill="hold"/>
                                        <p:tgtEl>
                                          <p:spTgt spid="3">
                                            <p:txEl>
                                              <p:pRg st="16" end="1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Session Management: Hidden form field </a:t>
            </a:r>
          </a:p>
        </p:txBody>
      </p:sp>
      <p:sp>
        <p:nvSpPr>
          <p:cNvPr id="4" name="Slide Number Placeholder 3"/>
          <p:cNvSpPr>
            <a:spLocks noGrp="1"/>
          </p:cNvSpPr>
          <p:nvPr>
            <p:ph type="sldNum" sz="quarter" idx="12"/>
          </p:nvPr>
        </p:nvSpPr>
        <p:spPr/>
        <p:txBody>
          <a:bodyPr/>
          <a:lstStyle/>
          <a:p>
            <a:fld id="{5EA8BEFB-AE5B-48F9-BBAD-B489CDE48C80}" type="slidenum">
              <a:rPr lang="en-US" smtClean="0"/>
              <a:pPr/>
              <a:t>9</a:t>
            </a:fld>
            <a:endParaRPr lang="en-US" dirty="0"/>
          </a:p>
        </p:txBody>
      </p:sp>
      <p:sp>
        <p:nvSpPr>
          <p:cNvPr id="6" name="Rectangle 5"/>
          <p:cNvSpPr/>
          <p:nvPr/>
        </p:nvSpPr>
        <p:spPr>
          <a:xfrm>
            <a:off x="381000" y="1219200"/>
            <a:ext cx="3048000" cy="2362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rPr>
              <a:t>Name: </a:t>
            </a:r>
          </a:p>
          <a:p>
            <a:endParaRPr lang="en-US" dirty="0">
              <a:solidFill>
                <a:schemeClr val="tx1"/>
              </a:solidFill>
            </a:endParaRPr>
          </a:p>
          <a:p>
            <a:r>
              <a:rPr lang="en-US" b="1" dirty="0">
                <a:solidFill>
                  <a:schemeClr val="tx1"/>
                </a:solidFill>
              </a:rPr>
              <a:t>Password:</a:t>
            </a:r>
          </a:p>
          <a:p>
            <a:endParaRPr lang="en-US" dirty="0">
              <a:solidFill>
                <a:schemeClr val="tx1"/>
              </a:solidFill>
            </a:endParaRPr>
          </a:p>
          <a:p>
            <a:r>
              <a:rPr lang="en-US" dirty="0" err="1">
                <a:solidFill>
                  <a:schemeClr val="tx1">
                    <a:lumMod val="50000"/>
                    <a:lumOff val="50000"/>
                  </a:schemeClr>
                </a:solidFill>
              </a:rPr>
              <a:t>Session_ID</a:t>
            </a:r>
            <a:r>
              <a:rPr lang="en-US" dirty="0">
                <a:solidFill>
                  <a:schemeClr val="tx1"/>
                </a:solidFill>
              </a:rPr>
              <a:t>:</a:t>
            </a:r>
          </a:p>
        </p:txBody>
      </p:sp>
      <p:sp>
        <p:nvSpPr>
          <p:cNvPr id="7" name="Rectangle 6"/>
          <p:cNvSpPr/>
          <p:nvPr/>
        </p:nvSpPr>
        <p:spPr>
          <a:xfrm>
            <a:off x="1828800" y="2134027"/>
            <a:ext cx="1371600" cy="381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p:cNvSpPr/>
          <p:nvPr/>
        </p:nvSpPr>
        <p:spPr>
          <a:xfrm>
            <a:off x="1828800" y="1661900"/>
            <a:ext cx="1371600" cy="381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1808897" y="2667000"/>
            <a:ext cx="1371600" cy="381000"/>
          </a:xfrm>
          <a:prstGeom prst="rect">
            <a:avLst/>
          </a:prstGeom>
          <a:noFill/>
          <a:ln>
            <a:solidFill>
              <a:schemeClr val="tx1">
                <a:lumMod val="50000"/>
                <a:lumOff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50000"/>
                    <a:lumOff val="50000"/>
                  </a:schemeClr>
                </a:solidFill>
              </a:rPr>
              <a:t>054</a:t>
            </a:r>
          </a:p>
        </p:txBody>
      </p:sp>
      <p:sp>
        <p:nvSpPr>
          <p:cNvPr id="10" name="Rounded Rectangle 9"/>
          <p:cNvSpPr/>
          <p:nvPr/>
        </p:nvSpPr>
        <p:spPr>
          <a:xfrm>
            <a:off x="1828800" y="3153201"/>
            <a:ext cx="1295400" cy="304800"/>
          </a:xfrm>
          <a:prstGeom prst="roundRect">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Submit</a:t>
            </a:r>
          </a:p>
        </p:txBody>
      </p:sp>
      <p:sp>
        <p:nvSpPr>
          <p:cNvPr id="11" name="TextBox 10"/>
          <p:cNvSpPr txBox="1"/>
          <p:nvPr/>
        </p:nvSpPr>
        <p:spPr>
          <a:xfrm>
            <a:off x="304800" y="926068"/>
            <a:ext cx="1219200" cy="369332"/>
          </a:xfrm>
          <a:prstGeom prst="rect">
            <a:avLst/>
          </a:prstGeom>
          <a:noFill/>
        </p:spPr>
        <p:txBody>
          <a:bodyPr wrap="square" rtlCol="0">
            <a:spAutoFit/>
          </a:bodyPr>
          <a:lstStyle/>
          <a:p>
            <a:r>
              <a:rPr lang="en-US" b="1" dirty="0"/>
              <a:t>login.html</a:t>
            </a:r>
          </a:p>
        </p:txBody>
      </p:sp>
      <p:sp>
        <p:nvSpPr>
          <p:cNvPr id="12" name="Rectangle 11"/>
          <p:cNvSpPr/>
          <p:nvPr/>
        </p:nvSpPr>
        <p:spPr>
          <a:xfrm>
            <a:off x="4267200" y="1219200"/>
            <a:ext cx="3581400" cy="2362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err="1">
                <a:solidFill>
                  <a:schemeClr val="tx1"/>
                </a:solidFill>
              </a:rPr>
              <a:t>request.getParameter</a:t>
            </a:r>
            <a:r>
              <a:rPr lang="en-US" b="1" dirty="0">
                <a:solidFill>
                  <a:schemeClr val="tx1"/>
                </a:solidFill>
              </a:rPr>
              <a:t>(“name”);</a:t>
            </a:r>
          </a:p>
          <a:p>
            <a:endParaRPr lang="en-US" b="1" dirty="0">
              <a:solidFill>
                <a:schemeClr val="tx1"/>
              </a:solidFill>
            </a:endParaRPr>
          </a:p>
          <a:p>
            <a:r>
              <a:rPr lang="en-US" b="1" dirty="0" err="1">
                <a:solidFill>
                  <a:schemeClr val="tx1"/>
                </a:solidFill>
              </a:rPr>
              <a:t>request.getParameter</a:t>
            </a:r>
            <a:r>
              <a:rPr lang="en-US" b="1" dirty="0">
                <a:solidFill>
                  <a:schemeClr val="tx1"/>
                </a:solidFill>
              </a:rPr>
              <a:t>(“password”);</a:t>
            </a:r>
          </a:p>
          <a:p>
            <a:endParaRPr lang="en-US" b="1" dirty="0">
              <a:solidFill>
                <a:schemeClr val="tx1"/>
              </a:solidFill>
            </a:endParaRPr>
          </a:p>
          <a:p>
            <a:r>
              <a:rPr lang="en-US" b="1" dirty="0" err="1">
                <a:solidFill>
                  <a:schemeClr val="tx1">
                    <a:lumMod val="50000"/>
                    <a:lumOff val="50000"/>
                  </a:schemeClr>
                </a:solidFill>
              </a:rPr>
              <a:t>request.getParameter</a:t>
            </a:r>
            <a:r>
              <a:rPr lang="en-US" b="1" dirty="0">
                <a:solidFill>
                  <a:schemeClr val="tx1">
                    <a:lumMod val="50000"/>
                    <a:lumOff val="50000"/>
                  </a:schemeClr>
                </a:solidFill>
              </a:rPr>
              <a:t>(“session”);</a:t>
            </a:r>
          </a:p>
          <a:p>
            <a:endParaRPr lang="en-US" dirty="0">
              <a:solidFill>
                <a:schemeClr val="tx1"/>
              </a:solidFill>
            </a:endParaRPr>
          </a:p>
          <a:p>
            <a:pPr algn="ctr"/>
            <a:r>
              <a:rPr lang="en-US" b="1" dirty="0">
                <a:solidFill>
                  <a:srgbClr val="FF0000"/>
                </a:solidFill>
              </a:rPr>
              <a:t>Hidden Field</a:t>
            </a:r>
          </a:p>
        </p:txBody>
      </p:sp>
      <p:sp>
        <p:nvSpPr>
          <p:cNvPr id="13" name="TextBox 12"/>
          <p:cNvSpPr txBox="1"/>
          <p:nvPr/>
        </p:nvSpPr>
        <p:spPr>
          <a:xfrm>
            <a:off x="4267200" y="882134"/>
            <a:ext cx="1219200" cy="369332"/>
          </a:xfrm>
          <a:prstGeom prst="rect">
            <a:avLst/>
          </a:prstGeom>
          <a:noFill/>
        </p:spPr>
        <p:txBody>
          <a:bodyPr wrap="square" rtlCol="0">
            <a:spAutoFit/>
          </a:bodyPr>
          <a:lstStyle/>
          <a:p>
            <a:r>
              <a:rPr lang="en-US" b="1" dirty="0"/>
              <a:t>Valid.java</a:t>
            </a:r>
          </a:p>
        </p:txBody>
      </p:sp>
      <p:sp>
        <p:nvSpPr>
          <p:cNvPr id="14" name="Oval 13"/>
          <p:cNvSpPr/>
          <p:nvPr/>
        </p:nvSpPr>
        <p:spPr>
          <a:xfrm>
            <a:off x="4302456" y="2396466"/>
            <a:ext cx="3429000" cy="685800"/>
          </a:xfrm>
          <a:prstGeom prst="ellipse">
            <a:avLst/>
          </a:prstGeom>
          <a:solidFill>
            <a:srgbClr val="FF0000">
              <a:alpha val="9000"/>
            </a:srgbClr>
          </a:solidFill>
          <a:ln>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a:t>
            </a:r>
          </a:p>
        </p:txBody>
      </p:sp>
      <p:sp>
        <p:nvSpPr>
          <p:cNvPr id="15" name="Rectangle 14"/>
          <p:cNvSpPr/>
          <p:nvPr/>
        </p:nvSpPr>
        <p:spPr>
          <a:xfrm>
            <a:off x="2323531" y="4072174"/>
            <a:ext cx="3657600" cy="230187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err="1">
                <a:solidFill>
                  <a:schemeClr val="tx1">
                    <a:lumMod val="50000"/>
                    <a:lumOff val="50000"/>
                  </a:schemeClr>
                </a:solidFill>
              </a:rPr>
              <a:t>request.getParameter</a:t>
            </a:r>
            <a:r>
              <a:rPr lang="en-US" b="1" dirty="0">
                <a:solidFill>
                  <a:schemeClr val="tx1">
                    <a:lumMod val="50000"/>
                    <a:lumOff val="50000"/>
                  </a:schemeClr>
                </a:solidFill>
              </a:rPr>
              <a:t>(“session”);</a:t>
            </a:r>
          </a:p>
          <a:p>
            <a:pPr algn="ctr"/>
            <a:endParaRPr lang="en-US" dirty="0"/>
          </a:p>
        </p:txBody>
      </p:sp>
      <p:sp>
        <p:nvSpPr>
          <p:cNvPr id="16" name="TextBox 15"/>
          <p:cNvSpPr txBox="1"/>
          <p:nvPr/>
        </p:nvSpPr>
        <p:spPr>
          <a:xfrm>
            <a:off x="2286000" y="3708357"/>
            <a:ext cx="1752600" cy="369332"/>
          </a:xfrm>
          <a:prstGeom prst="rect">
            <a:avLst/>
          </a:prstGeom>
          <a:noFill/>
        </p:spPr>
        <p:txBody>
          <a:bodyPr wrap="square" rtlCol="0">
            <a:spAutoFit/>
          </a:bodyPr>
          <a:lstStyle/>
          <a:p>
            <a:r>
              <a:rPr lang="en-US" b="1" dirty="0"/>
              <a:t>Welcome.java</a:t>
            </a:r>
          </a:p>
        </p:txBody>
      </p:sp>
      <p:cxnSp>
        <p:nvCxnSpPr>
          <p:cNvPr id="18" name="Straight Arrow Connector 17"/>
          <p:cNvCxnSpPr>
            <a:stCxn id="6" idx="3"/>
            <a:endCxn id="12" idx="1"/>
          </p:cNvCxnSpPr>
          <p:nvPr/>
        </p:nvCxnSpPr>
        <p:spPr>
          <a:xfrm>
            <a:off x="3429000" y="2400300"/>
            <a:ext cx="838200" cy="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Curved Connector 19"/>
          <p:cNvCxnSpPr>
            <a:stCxn id="12" idx="3"/>
            <a:endCxn id="15" idx="3"/>
          </p:cNvCxnSpPr>
          <p:nvPr/>
        </p:nvCxnSpPr>
        <p:spPr>
          <a:xfrm flipH="1">
            <a:off x="5981131" y="2400300"/>
            <a:ext cx="1867469" cy="2822812"/>
          </a:xfrm>
          <a:prstGeom prst="curvedConnector3">
            <a:avLst>
              <a:gd name="adj1" fmla="val -56090"/>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4767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2">
                                            <p:txEl>
                                              <p:pRg st="0" end="0"/>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2">
                                            <p:txEl>
                                              <p:pRg st="2" end="2"/>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grpId="0" nodeType="click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wipe(down)">
                                      <p:cBhvr>
                                        <p:cTn id="39" dur="500"/>
                                        <p:tgtEl>
                                          <p:spTgt spid="14"/>
                                        </p:tgtEl>
                                      </p:cBhvr>
                                    </p:animEffec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12">
                                            <p:txEl>
                                              <p:pRg st="6" end="6"/>
                                            </p:txEl>
                                          </p:spTgt>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nodeType="clickEffect">
                                  <p:stCondLst>
                                    <p:cond delay="0"/>
                                  </p:stCondLst>
                                  <p:childTnLst>
                                    <p:set>
                                      <p:cBhvr>
                                        <p:cTn id="47" dur="1" fill="hold">
                                          <p:stCondLst>
                                            <p:cond delay="0"/>
                                          </p:stCondLst>
                                        </p:cTn>
                                        <p:tgtEl>
                                          <p:spTgt spid="20"/>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15"/>
                                        </p:tgtEl>
                                        <p:attrNameLst>
                                          <p:attrName>style.visibility</p:attrName>
                                        </p:attrNameLst>
                                      </p:cBhvr>
                                      <p:to>
                                        <p:strVal val="visible"/>
                                      </p:to>
                                    </p:set>
                                  </p:childTnLst>
                                </p:cTn>
                              </p:par>
                              <p:par>
                                <p:cTn id="52" presetID="1" presetClass="entr" presetSubtype="0" fill="hold" grpId="0" nodeType="withEffect">
                                  <p:stCondLst>
                                    <p:cond delay="0"/>
                                  </p:stCondLst>
                                  <p:childTnLst>
                                    <p:set>
                                      <p:cBhvr>
                                        <p:cTn id="53"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p:bldP spid="12" grpId="0" animBg="1"/>
      <p:bldP spid="13" grpId="0"/>
      <p:bldP spid="14" grpId="0" animBg="1"/>
      <p:bldP spid="15" grpId="0" animBg="1"/>
      <p:bldP spid="16"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Filter Example2</a:t>
            </a:r>
          </a:p>
        </p:txBody>
      </p:sp>
      <p:sp>
        <p:nvSpPr>
          <p:cNvPr id="3" name="Content Placeholder 2"/>
          <p:cNvSpPr>
            <a:spLocks noGrp="1"/>
          </p:cNvSpPr>
          <p:nvPr>
            <p:ph idx="1"/>
          </p:nvPr>
        </p:nvSpPr>
        <p:spPr/>
        <p:txBody>
          <a:bodyPr>
            <a:normAutofit fontScale="70000" lnSpcReduction="20000"/>
          </a:bodyPr>
          <a:lstStyle/>
          <a:p>
            <a:pPr marL="457200" indent="-457200">
              <a:buFont typeface="+mj-lt"/>
              <a:buAutoNum type="arabicPeriod"/>
            </a:pPr>
            <a:r>
              <a:rPr lang="en-US" b="1" dirty="0">
                <a:solidFill>
                  <a:srgbClr val="130BB5"/>
                </a:solidFill>
                <a:latin typeface="Courier New" panose="02070309020205020404" pitchFamily="49" charset="0"/>
                <a:cs typeface="Courier New" panose="02070309020205020404" pitchFamily="49" charset="0"/>
              </a:rPr>
              <a:t>public class </a:t>
            </a:r>
            <a:r>
              <a:rPr lang="en-US" b="1" dirty="0">
                <a:latin typeface="Courier New" panose="02070309020205020404" pitchFamily="49" charset="0"/>
                <a:cs typeface="Courier New" panose="02070309020205020404" pitchFamily="49" charset="0"/>
              </a:rPr>
              <a:t>Filter2 </a:t>
            </a:r>
            <a:r>
              <a:rPr lang="en-US" b="1" dirty="0">
                <a:solidFill>
                  <a:srgbClr val="130BB5"/>
                </a:solidFill>
                <a:latin typeface="Courier New" panose="02070309020205020404" pitchFamily="49" charset="0"/>
                <a:cs typeface="Courier New" panose="02070309020205020404" pitchFamily="49" charset="0"/>
              </a:rPr>
              <a:t>implements</a:t>
            </a:r>
            <a:r>
              <a:rPr lang="en-US" b="1" dirty="0">
                <a:latin typeface="Courier New" panose="02070309020205020404" pitchFamily="49" charset="0"/>
                <a:cs typeface="Courier New" panose="02070309020205020404" pitchFamily="49" charset="0"/>
              </a:rPr>
              <a:t> Filter{</a:t>
            </a:r>
          </a:p>
          <a:p>
            <a:pPr marL="457200" indent="-457200">
              <a:buFont typeface="+mj-lt"/>
              <a:buAutoNum type="arabicPeriod"/>
            </a:pPr>
            <a:r>
              <a:rPr lang="en-US" b="1" dirty="0">
                <a:latin typeface="Courier New" panose="02070309020205020404" pitchFamily="49" charset="0"/>
                <a:cs typeface="Courier New" panose="02070309020205020404" pitchFamily="49" charset="0"/>
              </a:rPr>
              <a:t>String permission;</a:t>
            </a:r>
          </a:p>
          <a:p>
            <a:pPr marL="457200" indent="-457200">
              <a:buFont typeface="+mj-lt"/>
              <a:buAutoNum type="arabicPeriod"/>
            </a:pPr>
            <a:r>
              <a:rPr lang="en-US" b="1" dirty="0">
                <a:solidFill>
                  <a:srgbClr val="130BB5"/>
                </a:solidFill>
                <a:latin typeface="Courier New" panose="02070309020205020404" pitchFamily="49" charset="0"/>
                <a:cs typeface="Courier New" panose="02070309020205020404" pitchFamily="49" charset="0"/>
              </a:rPr>
              <a:t>public void </a:t>
            </a:r>
            <a:r>
              <a:rPr lang="en-US" b="1" dirty="0" err="1">
                <a:latin typeface="Courier New" panose="02070309020205020404" pitchFamily="49" charset="0"/>
                <a:cs typeface="Courier New" panose="02070309020205020404" pitchFamily="49" charset="0"/>
              </a:rPr>
              <a:t>init</a:t>
            </a:r>
            <a:r>
              <a:rPr lang="en-US" b="1" dirty="0">
                <a:latin typeface="Courier New" panose="02070309020205020404" pitchFamily="49" charset="0"/>
                <a:cs typeface="Courier New" panose="02070309020205020404" pitchFamily="49" charset="0"/>
              </a:rPr>
              <a:t>(</a:t>
            </a:r>
            <a:r>
              <a:rPr lang="en-US" b="1" dirty="0" err="1">
                <a:latin typeface="Courier New" panose="02070309020205020404" pitchFamily="49" charset="0"/>
                <a:cs typeface="Courier New" panose="02070309020205020404" pitchFamily="49" charset="0"/>
              </a:rPr>
              <a:t>FilterConfig</a:t>
            </a:r>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config</a:t>
            </a:r>
            <a:r>
              <a:rPr lang="en-US" b="1" dirty="0">
                <a:latin typeface="Courier New" panose="02070309020205020404" pitchFamily="49" charset="0"/>
                <a:cs typeface="Courier New" panose="02070309020205020404" pitchFamily="49" charset="0"/>
              </a:rPr>
              <a:t>) </a:t>
            </a:r>
            <a:r>
              <a:rPr lang="en-US" b="1" dirty="0">
                <a:solidFill>
                  <a:srgbClr val="130BB5"/>
                </a:solidFill>
                <a:latin typeface="Courier New" panose="02070309020205020404" pitchFamily="49" charset="0"/>
                <a:cs typeface="Courier New" panose="02070309020205020404" pitchFamily="49" charset="0"/>
              </a:rPr>
              <a:t>throws</a:t>
            </a:r>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ServletException</a:t>
            </a:r>
            <a:r>
              <a:rPr lang="en-US" b="1" dirty="0">
                <a:latin typeface="Courier New" panose="02070309020205020404" pitchFamily="49" charset="0"/>
                <a:cs typeface="Courier New" panose="02070309020205020404" pitchFamily="49" charset="0"/>
              </a:rPr>
              <a:t> </a:t>
            </a:r>
          </a:p>
          <a:p>
            <a:pPr marL="457200" indent="-457200">
              <a:buFont typeface="+mj-lt"/>
              <a:buAutoNum type="arabicPeriod"/>
            </a:pPr>
            <a:r>
              <a:rPr lang="en-US" b="1" dirty="0">
                <a:latin typeface="Courier New" panose="02070309020205020404" pitchFamily="49" charset="0"/>
                <a:cs typeface="Courier New" panose="02070309020205020404" pitchFamily="49" charset="0"/>
              </a:rPr>
              <a:t>{           permission=</a:t>
            </a:r>
            <a:r>
              <a:rPr lang="en-US" b="1" dirty="0" err="1">
                <a:latin typeface="Courier New" panose="02070309020205020404" pitchFamily="49" charset="0"/>
                <a:cs typeface="Courier New" panose="02070309020205020404" pitchFamily="49" charset="0"/>
              </a:rPr>
              <a:t>config.getInitParameter</a:t>
            </a:r>
            <a:r>
              <a:rPr lang="en-US" b="1" dirty="0">
                <a:latin typeface="Courier New" panose="02070309020205020404" pitchFamily="49" charset="0"/>
                <a:cs typeface="Courier New" panose="02070309020205020404" pitchFamily="49" charset="0"/>
              </a:rPr>
              <a:t>(</a:t>
            </a:r>
            <a:r>
              <a:rPr lang="en-US" b="1" dirty="0">
                <a:solidFill>
                  <a:schemeClr val="accent6">
                    <a:lumMod val="50000"/>
                  </a:schemeClr>
                </a:solidFill>
                <a:latin typeface="Courier New" panose="02070309020205020404" pitchFamily="49" charset="0"/>
                <a:cs typeface="Courier New" panose="02070309020205020404" pitchFamily="49" charset="0"/>
              </a:rPr>
              <a:t>"permit"</a:t>
            </a:r>
            <a:r>
              <a:rPr lang="en-US" b="1" dirty="0">
                <a:latin typeface="Courier New" panose="02070309020205020404" pitchFamily="49" charset="0"/>
                <a:cs typeface="Courier New" panose="02070309020205020404" pitchFamily="49" charset="0"/>
              </a:rPr>
              <a:t>);       }</a:t>
            </a:r>
          </a:p>
          <a:p>
            <a:pPr marL="457200" indent="-457200">
              <a:buFont typeface="+mj-lt"/>
              <a:buAutoNum type="arabicPeriod"/>
            </a:pPr>
            <a:r>
              <a:rPr lang="en-US" b="1" dirty="0">
                <a:solidFill>
                  <a:srgbClr val="130BB5"/>
                </a:solidFill>
                <a:latin typeface="Courier New" panose="02070309020205020404" pitchFamily="49" charset="0"/>
                <a:cs typeface="Courier New" panose="02070309020205020404" pitchFamily="49" charset="0"/>
              </a:rPr>
              <a:t>public void </a:t>
            </a:r>
            <a:r>
              <a:rPr lang="en-US" b="1" dirty="0" err="1">
                <a:latin typeface="Courier New" panose="02070309020205020404" pitchFamily="49" charset="0"/>
                <a:cs typeface="Courier New" panose="02070309020205020404" pitchFamily="49" charset="0"/>
              </a:rPr>
              <a:t>doFilter</a:t>
            </a:r>
            <a:r>
              <a:rPr lang="en-US" b="1" dirty="0">
                <a:latin typeface="Courier New" panose="02070309020205020404" pitchFamily="49" charset="0"/>
                <a:cs typeface="Courier New" panose="02070309020205020404" pitchFamily="49" charset="0"/>
              </a:rPr>
              <a:t>(</a:t>
            </a:r>
            <a:r>
              <a:rPr lang="en-US" b="1" dirty="0" err="1">
                <a:latin typeface="Courier New" panose="02070309020205020404" pitchFamily="49" charset="0"/>
                <a:cs typeface="Courier New" panose="02070309020205020404" pitchFamily="49" charset="0"/>
              </a:rPr>
              <a:t>ServletRequest</a:t>
            </a:r>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req</a:t>
            </a:r>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ServletResponse</a:t>
            </a:r>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resp</a:t>
            </a:r>
            <a:r>
              <a:rPr lang="en-US" b="1" dirty="0">
                <a:latin typeface="Courier New" panose="02070309020205020404" pitchFamily="49" charset="0"/>
                <a:cs typeface="Courier New" panose="02070309020205020404" pitchFamily="49" charset="0"/>
              </a:rPr>
              <a:t>,</a:t>
            </a:r>
          </a:p>
          <a:p>
            <a:pPr marL="457200" indent="-457200">
              <a:buFont typeface="+mj-lt"/>
              <a:buAutoNum type="arabicPeriod"/>
            </a:pPr>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FilterChain</a:t>
            </a:r>
            <a:r>
              <a:rPr lang="en-US" b="1" dirty="0">
                <a:latin typeface="Courier New" panose="02070309020205020404" pitchFamily="49" charset="0"/>
                <a:cs typeface="Courier New" panose="02070309020205020404" pitchFamily="49" charset="0"/>
              </a:rPr>
              <a:t> chain) </a:t>
            </a:r>
            <a:r>
              <a:rPr lang="en-US" b="1" dirty="0">
                <a:solidFill>
                  <a:srgbClr val="130BB5"/>
                </a:solidFill>
                <a:latin typeface="Courier New" panose="02070309020205020404" pitchFamily="49" charset="0"/>
                <a:cs typeface="Courier New" panose="02070309020205020404" pitchFamily="49" charset="0"/>
              </a:rPr>
              <a:t>throws</a:t>
            </a:r>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IOException</a:t>
            </a:r>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ServletException</a:t>
            </a:r>
            <a:r>
              <a:rPr lang="en-US" b="1" dirty="0">
                <a:latin typeface="Courier New" panose="02070309020205020404" pitchFamily="49" charset="0"/>
                <a:cs typeface="Courier New" panose="02070309020205020404" pitchFamily="49" charset="0"/>
              </a:rPr>
              <a:t> </a:t>
            </a:r>
          </a:p>
          <a:p>
            <a:pPr marL="457200" indent="-457200">
              <a:buFont typeface="+mj-lt"/>
              <a:buAutoNum type="arabicPeriod"/>
            </a:pPr>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PrintWriter</a:t>
            </a:r>
            <a:r>
              <a:rPr lang="en-US" b="1" dirty="0">
                <a:latin typeface="Courier New" panose="02070309020205020404" pitchFamily="49" charset="0"/>
                <a:cs typeface="Courier New" panose="02070309020205020404" pitchFamily="49" charset="0"/>
              </a:rPr>
              <a:t> out=</a:t>
            </a:r>
            <a:r>
              <a:rPr lang="en-US" b="1" dirty="0" err="1">
                <a:latin typeface="Courier New" panose="02070309020205020404" pitchFamily="49" charset="0"/>
                <a:cs typeface="Courier New" panose="02070309020205020404" pitchFamily="49" charset="0"/>
              </a:rPr>
              <a:t>resp.getWriter</a:t>
            </a:r>
            <a:r>
              <a:rPr lang="en-US" b="1" dirty="0">
                <a:latin typeface="Courier New" panose="02070309020205020404" pitchFamily="49" charset="0"/>
                <a:cs typeface="Courier New" panose="02070309020205020404" pitchFamily="49" charset="0"/>
              </a:rPr>
              <a:t>();</a:t>
            </a:r>
          </a:p>
          <a:p>
            <a:pPr marL="457200" indent="-457200">
              <a:buFont typeface="+mj-lt"/>
              <a:buAutoNum type="arabicPeriod"/>
            </a:pPr>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out.print</a:t>
            </a:r>
            <a:r>
              <a:rPr lang="en-US" b="1" dirty="0">
                <a:latin typeface="Courier New" panose="02070309020205020404" pitchFamily="49" charset="0"/>
                <a:cs typeface="Courier New" panose="02070309020205020404" pitchFamily="49" charset="0"/>
              </a:rPr>
              <a:t>(</a:t>
            </a:r>
            <a:r>
              <a:rPr lang="en-US" b="1" dirty="0">
                <a:solidFill>
                  <a:schemeClr val="accent6">
                    <a:lumMod val="50000"/>
                  </a:schemeClr>
                </a:solidFill>
                <a:latin typeface="Courier New" panose="02070309020205020404" pitchFamily="49" charset="0"/>
                <a:cs typeface="Courier New" panose="02070309020205020404" pitchFamily="49" charset="0"/>
              </a:rPr>
              <a:t>"&lt;p&gt;filter2 is invoked before&lt;/p&gt;"</a:t>
            </a:r>
            <a:r>
              <a:rPr lang="en-US" b="1" dirty="0">
                <a:latin typeface="Courier New" panose="02070309020205020404" pitchFamily="49" charset="0"/>
                <a:cs typeface="Courier New" panose="02070309020205020404" pitchFamily="49" charset="0"/>
              </a:rPr>
              <a:t>);</a:t>
            </a:r>
          </a:p>
          <a:p>
            <a:pPr marL="457200" indent="-457200">
              <a:buFont typeface="+mj-lt"/>
              <a:buAutoNum type="arabicPeriod"/>
            </a:pPr>
            <a:endParaRPr lang="en-US" b="1" dirty="0">
              <a:latin typeface="Courier New" panose="02070309020205020404" pitchFamily="49" charset="0"/>
              <a:cs typeface="Courier New" panose="02070309020205020404" pitchFamily="49" charset="0"/>
            </a:endParaRPr>
          </a:p>
          <a:p>
            <a:pPr marL="457200" indent="-457200">
              <a:buFont typeface="+mj-lt"/>
              <a:buAutoNum type="arabicPeriod"/>
            </a:pPr>
            <a:r>
              <a:rPr lang="en-US" b="1" dirty="0">
                <a:latin typeface="Courier New" panose="02070309020205020404" pitchFamily="49" charset="0"/>
                <a:cs typeface="Courier New" panose="02070309020205020404" pitchFamily="49" charset="0"/>
              </a:rPr>
              <a:t>              </a:t>
            </a:r>
            <a:r>
              <a:rPr lang="en-US" b="1" dirty="0">
                <a:solidFill>
                  <a:srgbClr val="130BB5"/>
                </a:solidFill>
                <a:latin typeface="Courier New" panose="02070309020205020404" pitchFamily="49" charset="0"/>
                <a:cs typeface="Courier New" panose="02070309020205020404" pitchFamily="49" charset="0"/>
              </a:rPr>
              <a:t>if</a:t>
            </a:r>
            <a:r>
              <a:rPr lang="en-US" b="1" dirty="0">
                <a:latin typeface="Courier New" panose="02070309020205020404" pitchFamily="49" charset="0"/>
                <a:cs typeface="Courier New" panose="02070309020205020404" pitchFamily="49" charset="0"/>
              </a:rPr>
              <a:t>(</a:t>
            </a:r>
            <a:r>
              <a:rPr lang="en-US" b="1" dirty="0" err="1">
                <a:latin typeface="Courier New" panose="02070309020205020404" pitchFamily="49" charset="0"/>
                <a:cs typeface="Courier New" panose="02070309020205020404" pitchFamily="49" charset="0"/>
              </a:rPr>
              <a:t>permission.equals</a:t>
            </a:r>
            <a:r>
              <a:rPr lang="en-US" b="1" dirty="0">
                <a:latin typeface="Courier New" panose="02070309020205020404" pitchFamily="49" charset="0"/>
                <a:cs typeface="Courier New" panose="02070309020205020404" pitchFamily="49" charset="0"/>
              </a:rPr>
              <a:t>(</a:t>
            </a:r>
            <a:r>
              <a:rPr lang="en-US" b="1" dirty="0">
                <a:solidFill>
                  <a:schemeClr val="accent6">
                    <a:lumMod val="50000"/>
                  </a:schemeClr>
                </a:solidFill>
                <a:latin typeface="Courier New" panose="02070309020205020404" pitchFamily="49" charset="0"/>
                <a:cs typeface="Courier New" panose="02070309020205020404" pitchFamily="49" charset="0"/>
              </a:rPr>
              <a:t>"yes"</a:t>
            </a:r>
            <a:r>
              <a:rPr lang="en-US" b="1" dirty="0">
                <a:latin typeface="Courier New" panose="02070309020205020404" pitchFamily="49" charset="0"/>
                <a:cs typeface="Courier New" panose="02070309020205020404" pitchFamily="49" charset="0"/>
              </a:rPr>
              <a:t>))</a:t>
            </a:r>
          </a:p>
          <a:p>
            <a:pPr marL="457200" indent="-457200">
              <a:buFont typeface="+mj-lt"/>
              <a:buAutoNum type="arabicPeriod"/>
            </a:pPr>
            <a:r>
              <a:rPr lang="en-US" b="1" dirty="0">
                <a:latin typeface="Courier New" panose="02070309020205020404" pitchFamily="49" charset="0"/>
                <a:cs typeface="Courier New" panose="02070309020205020404" pitchFamily="49" charset="0"/>
              </a:rPr>
              <a:t>               { </a:t>
            </a:r>
            <a:r>
              <a:rPr lang="en-US" b="1" dirty="0" err="1">
                <a:latin typeface="Courier New" panose="02070309020205020404" pitchFamily="49" charset="0"/>
                <a:cs typeface="Courier New" panose="02070309020205020404" pitchFamily="49" charset="0"/>
              </a:rPr>
              <a:t>chain.doFilter</a:t>
            </a:r>
            <a:r>
              <a:rPr lang="en-US" b="1" dirty="0">
                <a:latin typeface="Courier New" panose="02070309020205020404" pitchFamily="49" charset="0"/>
                <a:cs typeface="Courier New" panose="02070309020205020404" pitchFamily="49" charset="0"/>
              </a:rPr>
              <a:t>(</a:t>
            </a:r>
            <a:r>
              <a:rPr lang="en-US" b="1" dirty="0" err="1">
                <a:latin typeface="Courier New" panose="02070309020205020404" pitchFamily="49" charset="0"/>
                <a:cs typeface="Courier New" panose="02070309020205020404" pitchFamily="49" charset="0"/>
              </a:rPr>
              <a:t>req</a:t>
            </a:r>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resp</a:t>
            </a:r>
            <a:r>
              <a:rPr lang="en-US" b="1" dirty="0">
                <a:latin typeface="Courier New" panose="02070309020205020404" pitchFamily="49" charset="0"/>
                <a:cs typeface="Courier New" panose="02070309020205020404" pitchFamily="49" charset="0"/>
              </a:rPr>
              <a:t>);}</a:t>
            </a:r>
            <a:r>
              <a:rPr lang="en-US" b="1" dirty="0">
                <a:solidFill>
                  <a:schemeClr val="tx1">
                    <a:lumMod val="65000"/>
                    <a:lumOff val="35000"/>
                  </a:schemeClr>
                </a:solidFill>
                <a:latin typeface="Courier New" panose="02070309020205020404" pitchFamily="49" charset="0"/>
                <a:cs typeface="Courier New" panose="02070309020205020404" pitchFamily="49" charset="0"/>
              </a:rPr>
              <a:t>//if</a:t>
            </a:r>
          </a:p>
          <a:p>
            <a:pPr marL="457200" indent="-457200">
              <a:buFont typeface="+mj-lt"/>
              <a:buAutoNum type="arabicPeriod"/>
            </a:pPr>
            <a:r>
              <a:rPr lang="en-US" b="1" dirty="0">
                <a:latin typeface="Courier New" panose="02070309020205020404" pitchFamily="49" charset="0"/>
                <a:cs typeface="Courier New" panose="02070309020205020404" pitchFamily="49" charset="0"/>
              </a:rPr>
              <a:t>              </a:t>
            </a:r>
            <a:r>
              <a:rPr lang="en-US" b="1" dirty="0">
                <a:solidFill>
                  <a:srgbClr val="130BB5"/>
                </a:solidFill>
                <a:latin typeface="Courier New" panose="02070309020205020404" pitchFamily="49" charset="0"/>
                <a:cs typeface="Courier New" panose="02070309020205020404" pitchFamily="49" charset="0"/>
              </a:rPr>
              <a:t>else</a:t>
            </a:r>
          </a:p>
          <a:p>
            <a:pPr marL="457200" indent="-457200">
              <a:buFont typeface="+mj-lt"/>
              <a:buAutoNum type="arabicPeriod"/>
            </a:pPr>
            <a:r>
              <a:rPr lang="en-US" b="1" dirty="0">
                <a:latin typeface="Courier New" panose="02070309020205020404" pitchFamily="49" charset="0"/>
                <a:cs typeface="Courier New" panose="02070309020205020404" pitchFamily="49" charset="0"/>
              </a:rPr>
              <a:t>               { </a:t>
            </a:r>
            <a:r>
              <a:rPr lang="en-US" b="1" dirty="0" err="1">
                <a:latin typeface="Courier New" panose="02070309020205020404" pitchFamily="49" charset="0"/>
                <a:cs typeface="Courier New" panose="02070309020205020404" pitchFamily="49" charset="0"/>
              </a:rPr>
              <a:t>out.println</a:t>
            </a:r>
            <a:r>
              <a:rPr lang="en-US" b="1" dirty="0">
                <a:latin typeface="Courier New" panose="02070309020205020404" pitchFamily="49" charset="0"/>
                <a:cs typeface="Courier New" panose="02070309020205020404" pitchFamily="49" charset="0"/>
              </a:rPr>
              <a:t>(</a:t>
            </a:r>
            <a:r>
              <a:rPr lang="en-US" b="1" dirty="0">
                <a:solidFill>
                  <a:schemeClr val="accent6">
                    <a:lumMod val="50000"/>
                  </a:schemeClr>
                </a:solidFill>
                <a:latin typeface="Courier New" panose="02070309020205020404" pitchFamily="49" charset="0"/>
                <a:cs typeface="Courier New" panose="02070309020205020404" pitchFamily="49" charset="0"/>
              </a:rPr>
              <a:t>"Permission Denied"</a:t>
            </a:r>
            <a:r>
              <a:rPr lang="en-US" b="1" dirty="0">
                <a:latin typeface="Courier New" panose="02070309020205020404" pitchFamily="49" charset="0"/>
                <a:cs typeface="Courier New" panose="02070309020205020404" pitchFamily="49" charset="0"/>
              </a:rPr>
              <a:t>); }</a:t>
            </a:r>
            <a:r>
              <a:rPr lang="en-US" b="1" dirty="0">
                <a:solidFill>
                  <a:schemeClr val="tx1">
                    <a:lumMod val="65000"/>
                    <a:lumOff val="35000"/>
                  </a:schemeClr>
                </a:solidFill>
                <a:latin typeface="Courier New" panose="02070309020205020404" pitchFamily="49" charset="0"/>
                <a:cs typeface="Courier New" panose="02070309020205020404" pitchFamily="49" charset="0"/>
              </a:rPr>
              <a:t>//else</a:t>
            </a:r>
          </a:p>
          <a:p>
            <a:pPr marL="457200" indent="-457200">
              <a:buFont typeface="+mj-lt"/>
              <a:buAutoNum type="arabicPeriod"/>
            </a:pPr>
            <a:endParaRPr lang="en-US" b="1" dirty="0">
              <a:latin typeface="Courier New" panose="02070309020205020404" pitchFamily="49" charset="0"/>
              <a:cs typeface="Courier New" panose="02070309020205020404" pitchFamily="49" charset="0"/>
            </a:endParaRPr>
          </a:p>
          <a:p>
            <a:pPr marL="457200" indent="-457200">
              <a:buFont typeface="+mj-lt"/>
              <a:buAutoNum type="arabicPeriod"/>
            </a:pPr>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out.print</a:t>
            </a:r>
            <a:r>
              <a:rPr lang="en-US" b="1" dirty="0">
                <a:latin typeface="Courier New" panose="02070309020205020404" pitchFamily="49" charset="0"/>
                <a:cs typeface="Courier New" panose="02070309020205020404" pitchFamily="49" charset="0"/>
              </a:rPr>
              <a:t>(</a:t>
            </a:r>
            <a:r>
              <a:rPr lang="en-US" b="1" dirty="0">
                <a:solidFill>
                  <a:schemeClr val="accent6">
                    <a:lumMod val="50000"/>
                  </a:schemeClr>
                </a:solidFill>
                <a:latin typeface="Courier New" panose="02070309020205020404" pitchFamily="49" charset="0"/>
                <a:cs typeface="Courier New" panose="02070309020205020404" pitchFamily="49" charset="0"/>
              </a:rPr>
              <a:t>"&lt;p&gt;filter2 is invoked after&lt;/p&gt;"</a:t>
            </a:r>
            <a:r>
              <a:rPr lang="en-US" b="1" dirty="0">
                <a:latin typeface="Courier New" panose="02070309020205020404" pitchFamily="49" charset="0"/>
                <a:cs typeface="Courier New" panose="02070309020205020404" pitchFamily="49" charset="0"/>
              </a:rPr>
              <a:t>);		}</a:t>
            </a:r>
          </a:p>
          <a:p>
            <a:pPr marL="457200" indent="-457200">
              <a:buFont typeface="+mj-lt"/>
              <a:buAutoNum type="arabicPeriod"/>
            </a:pPr>
            <a:r>
              <a:rPr lang="en-US" b="1" dirty="0">
                <a:latin typeface="Courier New" panose="02070309020205020404" pitchFamily="49" charset="0"/>
                <a:cs typeface="Courier New" panose="02070309020205020404" pitchFamily="49" charset="0"/>
              </a:rPr>
              <a:t>	public void destroy() {}}</a:t>
            </a:r>
          </a:p>
        </p:txBody>
      </p:sp>
      <p:sp>
        <p:nvSpPr>
          <p:cNvPr id="4" name="Slide Number Placeholder 3"/>
          <p:cNvSpPr>
            <a:spLocks noGrp="1"/>
          </p:cNvSpPr>
          <p:nvPr>
            <p:ph type="sldNum" sz="quarter" idx="12"/>
          </p:nvPr>
        </p:nvSpPr>
        <p:spPr/>
        <p:txBody>
          <a:bodyPr/>
          <a:lstStyle/>
          <a:p>
            <a:fld id="{5EA8BEFB-AE5B-48F9-BBAD-B489CDE48C80}" type="slidenum">
              <a:rPr lang="en-US" smtClean="0"/>
              <a:pPr/>
              <a:t>90</a:t>
            </a:fld>
            <a:endParaRPr lang="en-US" dirty="0"/>
          </a:p>
        </p:txBody>
      </p:sp>
      <p:sp>
        <p:nvSpPr>
          <p:cNvPr id="5" name="Wave 4"/>
          <p:cNvSpPr/>
          <p:nvPr/>
        </p:nvSpPr>
        <p:spPr>
          <a:xfrm>
            <a:off x="7315200" y="914400"/>
            <a:ext cx="1828800" cy="457200"/>
          </a:xfrm>
          <a:prstGeom prst="wave">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2"/>
                </a:solidFill>
              </a:rPr>
              <a:t>Filter2.java</a:t>
            </a:r>
          </a:p>
        </p:txBody>
      </p:sp>
    </p:spTree>
    <p:extLst>
      <p:ext uri="{BB962C8B-B14F-4D97-AF65-F5344CB8AC3E}">
        <p14:creationId xmlns:p14="http://schemas.microsoft.com/office/powerpoint/2010/main" val="2495146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 calcmode="lin" valueType="num">
                                      <p:cBhvr additive="base">
                                        <p:cTn id="11"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 calcmode="lin" valueType="num">
                                      <p:cBhvr additive="base">
                                        <p:cTn id="1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 calcmode="lin" valueType="num">
                                      <p:cBhvr additive="base">
                                        <p:cTn id="2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anim calcmode="lin" valueType="num">
                                      <p:cBhvr additive="base">
                                        <p:cTn id="2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 calcmode="lin" valueType="num">
                                      <p:cBhvr additive="base">
                                        <p:cTn id="3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3">
                                            <p:txEl>
                                              <p:pRg st="5" end="5"/>
                                            </p:txEl>
                                          </p:spTgt>
                                        </p:tgtEl>
                                        <p:attrNameLst>
                                          <p:attrName>style.visibility</p:attrName>
                                        </p:attrNameLst>
                                      </p:cBhvr>
                                      <p:to>
                                        <p:strVal val="visible"/>
                                      </p:to>
                                    </p:set>
                                    <p:anim calcmode="lin" valueType="num">
                                      <p:cBhvr additive="base">
                                        <p:cTn id="41"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3">
                                            <p:txEl>
                                              <p:pRg st="6" end="6"/>
                                            </p:txEl>
                                          </p:spTgt>
                                        </p:tgtEl>
                                        <p:attrNameLst>
                                          <p:attrName>style.visibility</p:attrName>
                                        </p:attrNameLst>
                                      </p:cBhvr>
                                      <p:to>
                                        <p:strVal val="visible"/>
                                      </p:to>
                                    </p:set>
                                    <p:anim calcmode="lin" valueType="num">
                                      <p:cBhvr additive="base">
                                        <p:cTn id="47"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nodeType="clickEffect">
                                  <p:stCondLst>
                                    <p:cond delay="0"/>
                                  </p:stCondLst>
                                  <p:childTnLst>
                                    <p:set>
                                      <p:cBhvr>
                                        <p:cTn id="52" dur="1" fill="hold">
                                          <p:stCondLst>
                                            <p:cond delay="0"/>
                                          </p:stCondLst>
                                        </p:cTn>
                                        <p:tgtEl>
                                          <p:spTgt spid="3">
                                            <p:txEl>
                                              <p:pRg st="7" end="7"/>
                                            </p:txEl>
                                          </p:spTgt>
                                        </p:tgtEl>
                                        <p:attrNameLst>
                                          <p:attrName>style.visibility</p:attrName>
                                        </p:attrNameLst>
                                      </p:cBhvr>
                                      <p:to>
                                        <p:strVal val="visible"/>
                                      </p:to>
                                    </p:set>
                                    <p:anim calcmode="lin" valueType="num">
                                      <p:cBhvr additive="base">
                                        <p:cTn id="53"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4"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nodeType="clickEffect">
                                  <p:stCondLst>
                                    <p:cond delay="0"/>
                                  </p:stCondLst>
                                  <p:childTnLst>
                                    <p:set>
                                      <p:cBhvr>
                                        <p:cTn id="58" dur="1" fill="hold">
                                          <p:stCondLst>
                                            <p:cond delay="0"/>
                                          </p:stCondLst>
                                        </p:cTn>
                                        <p:tgtEl>
                                          <p:spTgt spid="3">
                                            <p:txEl>
                                              <p:pRg st="9" end="9"/>
                                            </p:txEl>
                                          </p:spTgt>
                                        </p:tgtEl>
                                        <p:attrNameLst>
                                          <p:attrName>style.visibility</p:attrName>
                                        </p:attrNameLst>
                                      </p:cBhvr>
                                      <p:to>
                                        <p:strVal val="visible"/>
                                      </p:to>
                                    </p:set>
                                    <p:anim calcmode="lin" valueType="num">
                                      <p:cBhvr additive="base">
                                        <p:cTn id="59"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60"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2" presetClass="entr" presetSubtype="4" fill="hold" nodeType="clickEffect">
                                  <p:stCondLst>
                                    <p:cond delay="0"/>
                                  </p:stCondLst>
                                  <p:childTnLst>
                                    <p:set>
                                      <p:cBhvr>
                                        <p:cTn id="64" dur="1" fill="hold">
                                          <p:stCondLst>
                                            <p:cond delay="0"/>
                                          </p:stCondLst>
                                        </p:cTn>
                                        <p:tgtEl>
                                          <p:spTgt spid="3">
                                            <p:txEl>
                                              <p:pRg st="10" end="10"/>
                                            </p:txEl>
                                          </p:spTgt>
                                        </p:tgtEl>
                                        <p:attrNameLst>
                                          <p:attrName>style.visibility</p:attrName>
                                        </p:attrNameLst>
                                      </p:cBhvr>
                                      <p:to>
                                        <p:strVal val="visible"/>
                                      </p:to>
                                    </p:set>
                                    <p:anim calcmode="lin" valueType="num">
                                      <p:cBhvr additive="base">
                                        <p:cTn id="65"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66" dur="500" fill="hold"/>
                                        <p:tgtEl>
                                          <p:spTgt spid="3">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2" presetClass="entr" presetSubtype="4" fill="hold" nodeType="clickEffect">
                                  <p:stCondLst>
                                    <p:cond delay="0"/>
                                  </p:stCondLst>
                                  <p:childTnLst>
                                    <p:set>
                                      <p:cBhvr>
                                        <p:cTn id="70" dur="1" fill="hold">
                                          <p:stCondLst>
                                            <p:cond delay="0"/>
                                          </p:stCondLst>
                                        </p:cTn>
                                        <p:tgtEl>
                                          <p:spTgt spid="3">
                                            <p:txEl>
                                              <p:pRg st="11" end="11"/>
                                            </p:txEl>
                                          </p:spTgt>
                                        </p:tgtEl>
                                        <p:attrNameLst>
                                          <p:attrName>style.visibility</p:attrName>
                                        </p:attrNameLst>
                                      </p:cBhvr>
                                      <p:to>
                                        <p:strVal val="visible"/>
                                      </p:to>
                                    </p:set>
                                    <p:anim calcmode="lin" valueType="num">
                                      <p:cBhvr additive="base">
                                        <p:cTn id="71" dur="500" fill="hold"/>
                                        <p:tgtEl>
                                          <p:spTgt spid="3">
                                            <p:txEl>
                                              <p:pRg st="11" end="11"/>
                                            </p:txEl>
                                          </p:spTgt>
                                        </p:tgtEl>
                                        <p:attrNameLst>
                                          <p:attrName>ppt_x</p:attrName>
                                        </p:attrNameLst>
                                      </p:cBhvr>
                                      <p:tavLst>
                                        <p:tav tm="0">
                                          <p:val>
                                            <p:strVal val="#ppt_x"/>
                                          </p:val>
                                        </p:tav>
                                        <p:tav tm="100000">
                                          <p:val>
                                            <p:strVal val="#ppt_x"/>
                                          </p:val>
                                        </p:tav>
                                      </p:tavLst>
                                    </p:anim>
                                    <p:anim calcmode="lin" valueType="num">
                                      <p:cBhvr additive="base">
                                        <p:cTn id="72" dur="500" fill="hold"/>
                                        <p:tgtEl>
                                          <p:spTgt spid="3">
                                            <p:txEl>
                                              <p:pRg st="11" end="11"/>
                                            </p:txEl>
                                          </p:spTgt>
                                        </p:tgtEl>
                                        <p:attrNameLst>
                                          <p:attrName>ppt_y</p:attrName>
                                        </p:attrNameLst>
                                      </p:cBhvr>
                                      <p:tavLst>
                                        <p:tav tm="0">
                                          <p:val>
                                            <p:strVal val="1+#ppt_h/2"/>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2" presetClass="entr" presetSubtype="4" fill="hold" nodeType="clickEffect">
                                  <p:stCondLst>
                                    <p:cond delay="0"/>
                                  </p:stCondLst>
                                  <p:childTnLst>
                                    <p:set>
                                      <p:cBhvr>
                                        <p:cTn id="76" dur="1" fill="hold">
                                          <p:stCondLst>
                                            <p:cond delay="0"/>
                                          </p:stCondLst>
                                        </p:cTn>
                                        <p:tgtEl>
                                          <p:spTgt spid="3">
                                            <p:txEl>
                                              <p:pRg st="12" end="12"/>
                                            </p:txEl>
                                          </p:spTgt>
                                        </p:tgtEl>
                                        <p:attrNameLst>
                                          <p:attrName>style.visibility</p:attrName>
                                        </p:attrNameLst>
                                      </p:cBhvr>
                                      <p:to>
                                        <p:strVal val="visible"/>
                                      </p:to>
                                    </p:set>
                                    <p:anim calcmode="lin" valueType="num">
                                      <p:cBhvr additive="base">
                                        <p:cTn id="77" dur="500" fill="hold"/>
                                        <p:tgtEl>
                                          <p:spTgt spid="3">
                                            <p:txEl>
                                              <p:pRg st="12" end="12"/>
                                            </p:txEl>
                                          </p:spTgt>
                                        </p:tgtEl>
                                        <p:attrNameLst>
                                          <p:attrName>ppt_x</p:attrName>
                                        </p:attrNameLst>
                                      </p:cBhvr>
                                      <p:tavLst>
                                        <p:tav tm="0">
                                          <p:val>
                                            <p:strVal val="#ppt_x"/>
                                          </p:val>
                                        </p:tav>
                                        <p:tav tm="100000">
                                          <p:val>
                                            <p:strVal val="#ppt_x"/>
                                          </p:val>
                                        </p:tav>
                                      </p:tavLst>
                                    </p:anim>
                                    <p:anim calcmode="lin" valueType="num">
                                      <p:cBhvr additive="base">
                                        <p:cTn id="78" dur="500" fill="hold"/>
                                        <p:tgtEl>
                                          <p:spTgt spid="3">
                                            <p:txEl>
                                              <p:pRg st="12" end="12"/>
                                            </p:txEl>
                                          </p:spTgt>
                                        </p:tgtEl>
                                        <p:attrNameLst>
                                          <p:attrName>ppt_y</p:attrName>
                                        </p:attrNameLst>
                                      </p:cBhvr>
                                      <p:tavLst>
                                        <p:tav tm="0">
                                          <p:val>
                                            <p:strVal val="1+#ppt_h/2"/>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2" presetClass="entr" presetSubtype="4" fill="hold" nodeType="clickEffect">
                                  <p:stCondLst>
                                    <p:cond delay="0"/>
                                  </p:stCondLst>
                                  <p:childTnLst>
                                    <p:set>
                                      <p:cBhvr>
                                        <p:cTn id="82" dur="1" fill="hold">
                                          <p:stCondLst>
                                            <p:cond delay="0"/>
                                          </p:stCondLst>
                                        </p:cTn>
                                        <p:tgtEl>
                                          <p:spTgt spid="3">
                                            <p:txEl>
                                              <p:pRg st="14" end="14"/>
                                            </p:txEl>
                                          </p:spTgt>
                                        </p:tgtEl>
                                        <p:attrNameLst>
                                          <p:attrName>style.visibility</p:attrName>
                                        </p:attrNameLst>
                                      </p:cBhvr>
                                      <p:to>
                                        <p:strVal val="visible"/>
                                      </p:to>
                                    </p:set>
                                    <p:anim calcmode="lin" valueType="num">
                                      <p:cBhvr additive="base">
                                        <p:cTn id="83" dur="500" fill="hold"/>
                                        <p:tgtEl>
                                          <p:spTgt spid="3">
                                            <p:txEl>
                                              <p:pRg st="14" end="14"/>
                                            </p:txEl>
                                          </p:spTgt>
                                        </p:tgtEl>
                                        <p:attrNameLst>
                                          <p:attrName>ppt_x</p:attrName>
                                        </p:attrNameLst>
                                      </p:cBhvr>
                                      <p:tavLst>
                                        <p:tav tm="0">
                                          <p:val>
                                            <p:strVal val="#ppt_x"/>
                                          </p:val>
                                        </p:tav>
                                        <p:tav tm="100000">
                                          <p:val>
                                            <p:strVal val="#ppt_x"/>
                                          </p:val>
                                        </p:tav>
                                      </p:tavLst>
                                    </p:anim>
                                    <p:anim calcmode="lin" valueType="num">
                                      <p:cBhvr additive="base">
                                        <p:cTn id="84" dur="500" fill="hold"/>
                                        <p:tgtEl>
                                          <p:spTgt spid="3">
                                            <p:txEl>
                                              <p:pRg st="14" end="14"/>
                                            </p:txEl>
                                          </p:spTgt>
                                        </p:tgtEl>
                                        <p:attrNameLst>
                                          <p:attrName>ppt_y</p:attrName>
                                        </p:attrNameLst>
                                      </p:cBhvr>
                                      <p:tavLst>
                                        <p:tav tm="0">
                                          <p:val>
                                            <p:strVal val="1+#ppt_h/2"/>
                                          </p:val>
                                        </p:tav>
                                        <p:tav tm="100000">
                                          <p:val>
                                            <p:strVal val="#ppt_y"/>
                                          </p:val>
                                        </p:tav>
                                      </p:tavLst>
                                    </p:anim>
                                  </p:childTnLst>
                                </p:cTn>
                              </p:par>
                            </p:childTnLst>
                          </p:cTn>
                        </p:par>
                      </p:childTnLst>
                    </p:cTn>
                  </p:par>
                  <p:par>
                    <p:cTn id="85" fill="hold">
                      <p:stCondLst>
                        <p:cond delay="indefinite"/>
                      </p:stCondLst>
                      <p:childTnLst>
                        <p:par>
                          <p:cTn id="86" fill="hold">
                            <p:stCondLst>
                              <p:cond delay="0"/>
                            </p:stCondLst>
                            <p:childTnLst>
                              <p:par>
                                <p:cTn id="87" presetID="2" presetClass="entr" presetSubtype="4" fill="hold" nodeType="clickEffect">
                                  <p:stCondLst>
                                    <p:cond delay="0"/>
                                  </p:stCondLst>
                                  <p:childTnLst>
                                    <p:set>
                                      <p:cBhvr>
                                        <p:cTn id="88" dur="1" fill="hold">
                                          <p:stCondLst>
                                            <p:cond delay="0"/>
                                          </p:stCondLst>
                                        </p:cTn>
                                        <p:tgtEl>
                                          <p:spTgt spid="3">
                                            <p:txEl>
                                              <p:pRg st="15" end="15"/>
                                            </p:txEl>
                                          </p:spTgt>
                                        </p:tgtEl>
                                        <p:attrNameLst>
                                          <p:attrName>style.visibility</p:attrName>
                                        </p:attrNameLst>
                                      </p:cBhvr>
                                      <p:to>
                                        <p:strVal val="visible"/>
                                      </p:to>
                                    </p:set>
                                    <p:anim calcmode="lin" valueType="num">
                                      <p:cBhvr additive="base">
                                        <p:cTn id="89" dur="500" fill="hold"/>
                                        <p:tgtEl>
                                          <p:spTgt spid="3">
                                            <p:txEl>
                                              <p:pRg st="15" end="15"/>
                                            </p:txEl>
                                          </p:spTgt>
                                        </p:tgtEl>
                                        <p:attrNameLst>
                                          <p:attrName>ppt_x</p:attrName>
                                        </p:attrNameLst>
                                      </p:cBhvr>
                                      <p:tavLst>
                                        <p:tav tm="0">
                                          <p:val>
                                            <p:strVal val="#ppt_x"/>
                                          </p:val>
                                        </p:tav>
                                        <p:tav tm="100000">
                                          <p:val>
                                            <p:strVal val="#ppt_x"/>
                                          </p:val>
                                        </p:tav>
                                      </p:tavLst>
                                    </p:anim>
                                    <p:anim calcmode="lin" valueType="num">
                                      <p:cBhvr additive="base">
                                        <p:cTn id="90" dur="500" fill="hold"/>
                                        <p:tgtEl>
                                          <p:spTgt spid="3">
                                            <p:txEl>
                                              <p:pRg st="15" end="1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Filter Example2</a:t>
            </a:r>
          </a:p>
        </p:txBody>
      </p:sp>
      <p:sp>
        <p:nvSpPr>
          <p:cNvPr id="3" name="Content Placeholder 2"/>
          <p:cNvSpPr>
            <a:spLocks noGrp="1"/>
          </p:cNvSpPr>
          <p:nvPr>
            <p:ph idx="1"/>
          </p:nvPr>
        </p:nvSpPr>
        <p:spPr/>
        <p:txBody>
          <a:bodyPr>
            <a:normAutofit/>
          </a:bodyPr>
          <a:lstStyle/>
          <a:p>
            <a:pPr marL="457200" indent="-457200">
              <a:buFont typeface="+mj-lt"/>
              <a:buAutoNum type="arabicPeriod"/>
            </a:pPr>
            <a:endParaRPr lang="en-US" sz="2000" b="1" dirty="0">
              <a:latin typeface="Courier New" panose="02070309020205020404" pitchFamily="49" charset="0"/>
              <a:cs typeface="Courier New" panose="02070309020205020404" pitchFamily="49" charset="0"/>
            </a:endParaRPr>
          </a:p>
          <a:p>
            <a:pPr marL="457200" indent="-457200">
              <a:buFont typeface="+mj-lt"/>
              <a:buAutoNum type="arabicPeriod"/>
            </a:pPr>
            <a:r>
              <a:rPr lang="en-US" sz="2000" b="1" dirty="0">
                <a:solidFill>
                  <a:srgbClr val="130BB5"/>
                </a:solidFill>
                <a:latin typeface="Courier New" panose="02070309020205020404" pitchFamily="49" charset="0"/>
                <a:cs typeface="Courier New" panose="02070309020205020404" pitchFamily="49" charset="0"/>
              </a:rPr>
              <a:t>public class </a:t>
            </a:r>
            <a:r>
              <a:rPr lang="en-US" sz="2000" b="1" dirty="0" err="1">
                <a:latin typeface="Courier New" panose="02070309020205020404" pitchFamily="49" charset="0"/>
                <a:cs typeface="Courier New" panose="02070309020205020404" pitchFamily="49" charset="0"/>
              </a:rPr>
              <a:t>FilteredServlet</a:t>
            </a:r>
            <a:r>
              <a:rPr lang="en-US" sz="2000" b="1" dirty="0">
                <a:latin typeface="Courier New" panose="02070309020205020404" pitchFamily="49" charset="0"/>
                <a:cs typeface="Courier New" panose="02070309020205020404" pitchFamily="49" charset="0"/>
              </a:rPr>
              <a:t> </a:t>
            </a:r>
            <a:r>
              <a:rPr lang="en-US" sz="2000" b="1" dirty="0">
                <a:solidFill>
                  <a:srgbClr val="130BB5"/>
                </a:solidFill>
                <a:latin typeface="Courier New" panose="02070309020205020404" pitchFamily="49" charset="0"/>
                <a:cs typeface="Courier New" panose="02070309020205020404" pitchFamily="49" charset="0"/>
              </a:rPr>
              <a:t>extends</a:t>
            </a:r>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HttpServlet</a:t>
            </a:r>
            <a:r>
              <a:rPr lang="en-US" sz="2000" b="1" dirty="0">
                <a:latin typeface="Courier New" panose="02070309020205020404" pitchFamily="49" charset="0"/>
                <a:cs typeface="Courier New" panose="02070309020205020404" pitchFamily="49" charset="0"/>
              </a:rPr>
              <a:t> {</a:t>
            </a:r>
          </a:p>
          <a:p>
            <a:pPr marL="457200" indent="-457200">
              <a:buFont typeface="+mj-lt"/>
              <a:buAutoNum type="arabicPeriod"/>
            </a:pPr>
            <a:r>
              <a:rPr lang="en-US" sz="2000" b="1" dirty="0">
                <a:latin typeface="Courier New" panose="02070309020205020404" pitchFamily="49" charset="0"/>
                <a:cs typeface="Courier New" panose="02070309020205020404" pitchFamily="49" charset="0"/>
              </a:rPr>
              <a:t>	</a:t>
            </a:r>
            <a:r>
              <a:rPr lang="en-US" sz="2000" b="1" dirty="0">
                <a:solidFill>
                  <a:srgbClr val="130BB5"/>
                </a:solidFill>
                <a:latin typeface="Courier New" panose="02070309020205020404" pitchFamily="49" charset="0"/>
                <a:cs typeface="Courier New" panose="02070309020205020404" pitchFamily="49" charset="0"/>
              </a:rPr>
              <a:t>public void </a:t>
            </a:r>
            <a:r>
              <a:rPr lang="en-US" sz="2000" b="1" dirty="0" err="1">
                <a:latin typeface="Courier New" panose="02070309020205020404" pitchFamily="49" charset="0"/>
                <a:cs typeface="Courier New" panose="02070309020205020404" pitchFamily="49" charset="0"/>
              </a:rPr>
              <a:t>doGet</a:t>
            </a:r>
            <a:r>
              <a:rPr lang="en-US" sz="2000" b="1" dirty="0">
                <a:latin typeface="Courier New" panose="02070309020205020404" pitchFamily="49" charset="0"/>
                <a:cs typeface="Courier New" panose="02070309020205020404" pitchFamily="49" charset="0"/>
              </a:rPr>
              <a:t>(</a:t>
            </a:r>
            <a:r>
              <a:rPr lang="en-US" sz="2000" b="1" dirty="0" err="1">
                <a:latin typeface="Courier New" panose="02070309020205020404" pitchFamily="49" charset="0"/>
                <a:cs typeface="Courier New" panose="02070309020205020404" pitchFamily="49" charset="0"/>
              </a:rPr>
              <a:t>HttpServletRequest</a:t>
            </a:r>
            <a:r>
              <a:rPr lang="en-US" sz="2000" b="1" dirty="0">
                <a:latin typeface="Courier New" panose="02070309020205020404" pitchFamily="49" charset="0"/>
                <a:cs typeface="Courier New" panose="02070309020205020404" pitchFamily="49" charset="0"/>
              </a:rPr>
              <a:t> request, 					</a:t>
            </a:r>
            <a:r>
              <a:rPr lang="en-US" sz="2000" b="1" dirty="0" err="1">
                <a:latin typeface="Courier New" panose="02070309020205020404" pitchFamily="49" charset="0"/>
                <a:cs typeface="Courier New" panose="02070309020205020404" pitchFamily="49" charset="0"/>
              </a:rPr>
              <a:t>HttpServletResponse</a:t>
            </a:r>
            <a:r>
              <a:rPr lang="en-US" sz="2000" b="1" dirty="0">
                <a:latin typeface="Courier New" panose="02070309020205020404" pitchFamily="49" charset="0"/>
                <a:cs typeface="Courier New" panose="02070309020205020404" pitchFamily="49" charset="0"/>
              </a:rPr>
              <a:t> response)</a:t>
            </a:r>
          </a:p>
          <a:p>
            <a:pPr marL="457200" indent="-457200">
              <a:buFont typeface="+mj-lt"/>
              <a:buAutoNum type="arabicPeriod"/>
            </a:pPr>
            <a:r>
              <a:rPr lang="en-US" sz="2000" b="1" dirty="0">
                <a:latin typeface="Courier New" panose="02070309020205020404" pitchFamily="49" charset="0"/>
                <a:cs typeface="Courier New" panose="02070309020205020404" pitchFamily="49" charset="0"/>
              </a:rPr>
              <a:t>			</a:t>
            </a:r>
            <a:r>
              <a:rPr lang="en-US" sz="2000" b="1" dirty="0">
                <a:solidFill>
                  <a:srgbClr val="130BB5"/>
                </a:solidFill>
                <a:latin typeface="Courier New" panose="02070309020205020404" pitchFamily="49" charset="0"/>
                <a:cs typeface="Courier New" panose="02070309020205020404" pitchFamily="49" charset="0"/>
              </a:rPr>
              <a:t>throws</a:t>
            </a:r>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ServletException</a:t>
            </a:r>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IOException</a:t>
            </a:r>
            <a:r>
              <a:rPr lang="en-US" sz="2000" b="1" dirty="0">
                <a:latin typeface="Courier New" panose="02070309020205020404" pitchFamily="49" charset="0"/>
                <a:cs typeface="Courier New" panose="02070309020205020404" pitchFamily="49" charset="0"/>
              </a:rPr>
              <a:t> </a:t>
            </a:r>
          </a:p>
          <a:p>
            <a:pPr marL="457200" indent="-457200">
              <a:buFont typeface="+mj-lt"/>
              <a:buAutoNum type="arabicPeriod"/>
            </a:pPr>
            <a:r>
              <a:rPr lang="en-US" sz="2000" b="1" dirty="0">
                <a:latin typeface="Courier New" panose="02070309020205020404" pitchFamily="49" charset="0"/>
                <a:cs typeface="Courier New" panose="02070309020205020404" pitchFamily="49" charset="0"/>
              </a:rPr>
              <a:t>{</a:t>
            </a:r>
          </a:p>
          <a:p>
            <a:pPr marL="457200" indent="-457200">
              <a:buFont typeface="+mj-lt"/>
              <a:buAutoNum type="arabicPeriod"/>
            </a:pPr>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response.setContentType</a:t>
            </a:r>
            <a:r>
              <a:rPr lang="en-US" sz="2000" b="1" dirty="0">
                <a:latin typeface="Courier New" panose="02070309020205020404" pitchFamily="49" charset="0"/>
                <a:cs typeface="Courier New" panose="02070309020205020404" pitchFamily="49" charset="0"/>
              </a:rPr>
              <a:t>(</a:t>
            </a:r>
            <a:r>
              <a:rPr lang="en-US" sz="2000" b="1" dirty="0">
                <a:solidFill>
                  <a:schemeClr val="accent6">
                    <a:lumMod val="50000"/>
                  </a:schemeClr>
                </a:solidFill>
                <a:latin typeface="Courier New" panose="02070309020205020404" pitchFamily="49" charset="0"/>
                <a:cs typeface="Courier New" panose="02070309020205020404" pitchFamily="49" charset="0"/>
              </a:rPr>
              <a:t>"text/html"</a:t>
            </a:r>
            <a:r>
              <a:rPr lang="en-US" sz="2000" b="1" dirty="0">
                <a:latin typeface="Courier New" panose="02070309020205020404" pitchFamily="49" charset="0"/>
                <a:cs typeface="Courier New" panose="02070309020205020404" pitchFamily="49" charset="0"/>
              </a:rPr>
              <a:t>);</a:t>
            </a:r>
          </a:p>
          <a:p>
            <a:pPr marL="457200" indent="-457200">
              <a:buFont typeface="+mj-lt"/>
              <a:buAutoNum type="arabicPeriod"/>
            </a:pPr>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PrintWriter</a:t>
            </a:r>
            <a:r>
              <a:rPr lang="en-US" sz="2000" b="1" dirty="0">
                <a:latin typeface="Courier New" panose="02070309020205020404" pitchFamily="49" charset="0"/>
                <a:cs typeface="Courier New" panose="02070309020205020404" pitchFamily="49" charset="0"/>
              </a:rPr>
              <a:t> out = </a:t>
            </a:r>
            <a:r>
              <a:rPr lang="en-US" sz="2000" b="1" dirty="0" err="1">
                <a:latin typeface="Courier New" panose="02070309020205020404" pitchFamily="49" charset="0"/>
                <a:cs typeface="Courier New" panose="02070309020205020404" pitchFamily="49" charset="0"/>
              </a:rPr>
              <a:t>response.getWriter</a:t>
            </a:r>
            <a:r>
              <a:rPr lang="en-US" sz="2000" b="1" dirty="0">
                <a:latin typeface="Courier New" panose="02070309020205020404" pitchFamily="49" charset="0"/>
                <a:cs typeface="Courier New" panose="02070309020205020404" pitchFamily="49" charset="0"/>
              </a:rPr>
              <a:t>();</a:t>
            </a:r>
          </a:p>
          <a:p>
            <a:pPr marL="457200" indent="-457200">
              <a:buFont typeface="+mj-lt"/>
              <a:buAutoNum type="arabicPeriod"/>
            </a:pPr>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out.println</a:t>
            </a:r>
            <a:r>
              <a:rPr lang="en-US" sz="2000" b="1" dirty="0">
                <a:latin typeface="Courier New" panose="02070309020205020404" pitchFamily="49" charset="0"/>
                <a:cs typeface="Courier New" panose="02070309020205020404" pitchFamily="49" charset="0"/>
              </a:rPr>
              <a:t>(</a:t>
            </a:r>
            <a:r>
              <a:rPr lang="en-US" sz="2000" b="1" dirty="0">
                <a:solidFill>
                  <a:schemeClr val="accent6">
                    <a:lumMod val="50000"/>
                  </a:schemeClr>
                </a:solidFill>
                <a:latin typeface="Courier New" panose="02070309020205020404" pitchFamily="49" charset="0"/>
                <a:cs typeface="Courier New" panose="02070309020205020404" pitchFamily="49" charset="0"/>
              </a:rPr>
              <a:t>"&lt;p&gt;&lt;h3&gt;welcome to servlet&lt;/h3&gt;&lt;/p&gt;"</a:t>
            </a:r>
            <a:r>
              <a:rPr lang="en-US" sz="2000" b="1" dirty="0">
                <a:latin typeface="Courier New" panose="02070309020205020404" pitchFamily="49" charset="0"/>
                <a:cs typeface="Courier New" panose="02070309020205020404" pitchFamily="49" charset="0"/>
              </a:rPr>
              <a:t>);</a:t>
            </a:r>
          </a:p>
          <a:p>
            <a:pPr marL="457200" indent="-457200">
              <a:buFont typeface="+mj-lt"/>
              <a:buAutoNum type="arabicPeriod"/>
            </a:pPr>
            <a:r>
              <a:rPr lang="en-US" sz="2000" b="1" dirty="0">
                <a:latin typeface="Courier New" panose="02070309020205020404" pitchFamily="49" charset="0"/>
                <a:cs typeface="Courier New" panose="02070309020205020404" pitchFamily="49" charset="0"/>
              </a:rPr>
              <a:t>	}</a:t>
            </a:r>
          </a:p>
          <a:p>
            <a:pPr marL="457200" indent="-457200">
              <a:buFont typeface="+mj-lt"/>
              <a:buAutoNum type="arabicPeriod"/>
            </a:pPr>
            <a:r>
              <a:rPr lang="en-US" sz="2000" b="1" dirty="0">
                <a:latin typeface="Courier New" panose="02070309020205020404" pitchFamily="49" charset="0"/>
                <a:cs typeface="Courier New" panose="02070309020205020404" pitchFamily="49" charset="0"/>
              </a:rPr>
              <a:t>}</a:t>
            </a:r>
          </a:p>
        </p:txBody>
      </p:sp>
      <p:sp>
        <p:nvSpPr>
          <p:cNvPr id="4" name="Slide Number Placeholder 3"/>
          <p:cNvSpPr>
            <a:spLocks noGrp="1"/>
          </p:cNvSpPr>
          <p:nvPr>
            <p:ph type="sldNum" sz="quarter" idx="12"/>
          </p:nvPr>
        </p:nvSpPr>
        <p:spPr/>
        <p:txBody>
          <a:bodyPr/>
          <a:lstStyle/>
          <a:p>
            <a:fld id="{5EA8BEFB-AE5B-48F9-BBAD-B489CDE48C80}" type="slidenum">
              <a:rPr lang="en-US" smtClean="0"/>
              <a:pPr/>
              <a:t>91</a:t>
            </a:fld>
            <a:endParaRPr lang="en-US" dirty="0"/>
          </a:p>
        </p:txBody>
      </p:sp>
      <p:sp>
        <p:nvSpPr>
          <p:cNvPr id="5" name="Wave 4"/>
          <p:cNvSpPr/>
          <p:nvPr/>
        </p:nvSpPr>
        <p:spPr>
          <a:xfrm>
            <a:off x="7010400" y="914400"/>
            <a:ext cx="2133600" cy="457200"/>
          </a:xfrm>
          <a:prstGeom prst="wave">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2"/>
                </a:solidFill>
              </a:rPr>
              <a:t>FilteredServlet.java</a:t>
            </a:r>
          </a:p>
        </p:txBody>
      </p:sp>
    </p:spTree>
    <p:extLst>
      <p:ext uri="{BB962C8B-B14F-4D97-AF65-F5344CB8AC3E}">
        <p14:creationId xmlns:p14="http://schemas.microsoft.com/office/powerpoint/2010/main" val="4199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 calcmode="lin" valueType="num">
                                      <p:cBhvr additive="base">
                                        <p:cTn id="31"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 calcmode="lin" valueType="num">
                                      <p:cBhvr additive="base">
                                        <p:cTn id="37"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3">
                                            <p:txEl>
                                              <p:pRg st="7" end="7"/>
                                            </p:txEl>
                                          </p:spTgt>
                                        </p:tgtEl>
                                        <p:attrNameLst>
                                          <p:attrName>style.visibility</p:attrName>
                                        </p:attrNameLst>
                                      </p:cBhvr>
                                      <p:to>
                                        <p:strVal val="visible"/>
                                      </p:to>
                                    </p:set>
                                    <p:anim calcmode="lin" valueType="num">
                                      <p:cBhvr additive="base">
                                        <p:cTn id="43"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7" end="7"/>
                                            </p:txEl>
                                          </p:spTgt>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 calcmode="lin" valueType="num">
                                      <p:cBhvr additive="base">
                                        <p:cTn id="47"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3">
                                            <p:txEl>
                                              <p:pRg st="8" end="8"/>
                                            </p:txEl>
                                          </p:spTgt>
                                        </p:tgtEl>
                                        <p:attrNameLst>
                                          <p:attrName>ppt_y</p:attrName>
                                        </p:attrNameLst>
                                      </p:cBhvr>
                                      <p:tavLst>
                                        <p:tav tm="0">
                                          <p:val>
                                            <p:strVal val="1+#ppt_h/2"/>
                                          </p:val>
                                        </p:tav>
                                        <p:tav tm="100000">
                                          <p:val>
                                            <p:strVal val="#ppt_y"/>
                                          </p:val>
                                        </p:tav>
                                      </p:tavLst>
                                    </p:anim>
                                  </p:childTnLst>
                                </p:cTn>
                              </p:par>
                              <p:par>
                                <p:cTn id="49" presetID="2" presetClass="entr" presetSubtype="4" fill="hold" nodeType="withEffect">
                                  <p:stCondLst>
                                    <p:cond delay="0"/>
                                  </p:stCondLst>
                                  <p:childTnLst>
                                    <p:set>
                                      <p:cBhvr>
                                        <p:cTn id="50" dur="1" fill="hold">
                                          <p:stCondLst>
                                            <p:cond delay="0"/>
                                          </p:stCondLst>
                                        </p:cTn>
                                        <p:tgtEl>
                                          <p:spTgt spid="3">
                                            <p:txEl>
                                              <p:pRg st="9" end="9"/>
                                            </p:txEl>
                                          </p:spTgt>
                                        </p:tgtEl>
                                        <p:attrNameLst>
                                          <p:attrName>style.visibility</p:attrName>
                                        </p:attrNameLst>
                                      </p:cBhvr>
                                      <p:to>
                                        <p:strVal val="visible"/>
                                      </p:to>
                                    </p:set>
                                    <p:anim calcmode="lin" valueType="num">
                                      <p:cBhvr additive="base">
                                        <p:cTn id="51"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Filter Example2:output</a:t>
            </a:r>
          </a:p>
        </p:txBody>
      </p:sp>
      <p:sp>
        <p:nvSpPr>
          <p:cNvPr id="4" name="Slide Number Placeholder 3"/>
          <p:cNvSpPr>
            <a:spLocks noGrp="1"/>
          </p:cNvSpPr>
          <p:nvPr>
            <p:ph type="sldNum" sz="quarter" idx="12"/>
          </p:nvPr>
        </p:nvSpPr>
        <p:spPr/>
        <p:txBody>
          <a:bodyPr/>
          <a:lstStyle/>
          <a:p>
            <a:fld id="{5EA8BEFB-AE5B-48F9-BBAD-B489CDE48C80}" type="slidenum">
              <a:rPr lang="en-US" smtClean="0"/>
              <a:pPr/>
              <a:t>92</a:t>
            </a:fld>
            <a:endParaRPr lang="en-US" dirty="0"/>
          </a:p>
        </p:txBody>
      </p:sp>
      <p:pic>
        <p:nvPicPr>
          <p:cNvPr id="5" name="Picture 4"/>
          <p:cNvPicPr>
            <a:picLocks noChangeAspect="1"/>
          </p:cNvPicPr>
          <p:nvPr/>
        </p:nvPicPr>
        <p:blipFill>
          <a:blip r:embed="rId2"/>
          <a:stretch>
            <a:fillRect/>
          </a:stretch>
        </p:blipFill>
        <p:spPr>
          <a:xfrm>
            <a:off x="381000" y="1371600"/>
            <a:ext cx="2971800" cy="3000375"/>
          </a:xfrm>
          <a:prstGeom prst="rect">
            <a:avLst/>
          </a:prstGeom>
        </p:spPr>
      </p:pic>
    </p:spTree>
    <p:extLst>
      <p:ext uri="{BB962C8B-B14F-4D97-AF65-F5344CB8AC3E}">
        <p14:creationId xmlns:p14="http://schemas.microsoft.com/office/powerpoint/2010/main" val="3470087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Filter</a:t>
            </a:r>
          </a:p>
        </p:txBody>
      </p:sp>
      <p:sp>
        <p:nvSpPr>
          <p:cNvPr id="3" name="Content Placeholder 2"/>
          <p:cNvSpPr>
            <a:spLocks noGrp="1"/>
          </p:cNvSpPr>
          <p:nvPr>
            <p:ph idx="1"/>
          </p:nvPr>
        </p:nvSpPr>
        <p:spPr/>
        <p:txBody>
          <a:bodyPr/>
          <a:lstStyle/>
          <a:p>
            <a:pPr marL="0" indent="0">
              <a:buNone/>
            </a:pPr>
            <a:r>
              <a:rPr lang="en-US" b="1" dirty="0">
                <a:latin typeface="+mn-lt"/>
              </a:rPr>
              <a:t>Advantage of Filter</a:t>
            </a:r>
          </a:p>
          <a:p>
            <a:r>
              <a:rPr lang="en-US" dirty="0">
                <a:latin typeface="+mn-lt"/>
              </a:rPr>
              <a:t>Filter is pluggable.</a:t>
            </a:r>
          </a:p>
          <a:p>
            <a:r>
              <a:rPr lang="en-US" dirty="0">
                <a:latin typeface="+mn-lt"/>
              </a:rPr>
              <a:t>One filter don't have dependency onto another resource.</a:t>
            </a:r>
          </a:p>
          <a:p>
            <a:r>
              <a:rPr lang="en-US" dirty="0">
                <a:latin typeface="+mn-lt"/>
              </a:rPr>
              <a:t>Less Maintenance Cost</a:t>
            </a:r>
          </a:p>
          <a:p>
            <a:pPr marL="400050" lvl="1" indent="0">
              <a:buNone/>
            </a:pPr>
            <a:r>
              <a:rPr lang="en-US" dirty="0">
                <a:latin typeface="+mn-lt"/>
              </a:rPr>
              <a:t>The </a:t>
            </a:r>
            <a:r>
              <a:rPr lang="en-US" b="1" dirty="0">
                <a:latin typeface="+mn-lt"/>
              </a:rPr>
              <a:t>servlet filter is pluggable</a:t>
            </a:r>
            <a:r>
              <a:rPr lang="en-US" dirty="0">
                <a:latin typeface="+mn-lt"/>
              </a:rPr>
              <a:t>, i.e. its entry is defined in the web.xml file, if we remove the entry of filter from the web.xml file, filter will be removed automatically and we don't need to change the servlet.</a:t>
            </a:r>
          </a:p>
          <a:p>
            <a:pPr marL="400050" lvl="1" indent="0">
              <a:buNone/>
            </a:pPr>
            <a:r>
              <a:rPr lang="en-US" dirty="0">
                <a:latin typeface="+mn-lt"/>
              </a:rPr>
              <a:t>So maintenance cost will be less.</a:t>
            </a:r>
          </a:p>
          <a:p>
            <a:pPr marL="0" indent="0">
              <a:buNone/>
            </a:pPr>
            <a:endParaRPr lang="en-US" dirty="0">
              <a:latin typeface="+mn-lt"/>
            </a:endParaRPr>
          </a:p>
          <a:p>
            <a:endParaRPr lang="en-US" dirty="0">
              <a:latin typeface="+mn-lt"/>
            </a:endParaRPr>
          </a:p>
        </p:txBody>
      </p:sp>
      <p:sp>
        <p:nvSpPr>
          <p:cNvPr id="4" name="Slide Number Placeholder 3"/>
          <p:cNvSpPr>
            <a:spLocks noGrp="1"/>
          </p:cNvSpPr>
          <p:nvPr>
            <p:ph type="sldNum" sz="quarter" idx="12"/>
          </p:nvPr>
        </p:nvSpPr>
        <p:spPr/>
        <p:txBody>
          <a:bodyPr/>
          <a:lstStyle/>
          <a:p>
            <a:fld id="{5EA8BEFB-AE5B-48F9-BBAD-B489CDE48C80}" type="slidenum">
              <a:rPr lang="en-US" smtClean="0"/>
              <a:pPr/>
              <a:t>93</a:t>
            </a:fld>
            <a:endParaRPr lang="en-US" dirty="0"/>
          </a:p>
        </p:txBody>
      </p:sp>
    </p:spTree>
    <p:extLst>
      <p:ext uri="{BB962C8B-B14F-4D97-AF65-F5344CB8AC3E}">
        <p14:creationId xmlns:p14="http://schemas.microsoft.com/office/powerpoint/2010/main" val="20191046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GTU </a:t>
            </a:r>
            <a:r>
              <a:rPr lang="en-US" dirty="0" err="1"/>
              <a:t>Questions:Filter</a:t>
            </a:r>
            <a:endParaRPr lang="en-US" dirty="0"/>
          </a:p>
        </p:txBody>
      </p:sp>
      <p:sp>
        <p:nvSpPr>
          <p:cNvPr id="4" name="Slide Number Placeholder 3"/>
          <p:cNvSpPr>
            <a:spLocks noGrp="1"/>
          </p:cNvSpPr>
          <p:nvPr>
            <p:ph type="sldNum" sz="quarter" idx="12"/>
          </p:nvPr>
        </p:nvSpPr>
        <p:spPr/>
        <p:txBody>
          <a:bodyPr/>
          <a:lstStyle/>
          <a:p>
            <a:fld id="{5EA8BEFB-AE5B-48F9-BBAD-B489CDE48C80}" type="slidenum">
              <a:rPr lang="en-US" smtClean="0"/>
              <a:pPr/>
              <a:t>94</a:t>
            </a:fld>
            <a:endParaRPr lang="en-US" dirty="0"/>
          </a:p>
        </p:txBody>
      </p:sp>
      <p:graphicFrame>
        <p:nvGraphicFramePr>
          <p:cNvPr id="8" name="Table 7"/>
          <p:cNvGraphicFramePr>
            <a:graphicFrameLocks noGrp="1"/>
          </p:cNvGraphicFramePr>
          <p:nvPr>
            <p:extLst>
              <p:ext uri="{D42A27DB-BD31-4B8C-83A1-F6EECF244321}">
                <p14:modId xmlns:p14="http://schemas.microsoft.com/office/powerpoint/2010/main" val="3198961665"/>
              </p:ext>
            </p:extLst>
          </p:nvPr>
        </p:nvGraphicFramePr>
        <p:xfrm>
          <a:off x="251564" y="1066800"/>
          <a:ext cx="8724900" cy="1645920"/>
        </p:xfrm>
        <a:graphic>
          <a:graphicData uri="http://schemas.openxmlformats.org/drawingml/2006/table">
            <a:tbl>
              <a:tblPr firstRow="1" bandRow="1">
                <a:tableStyleId>{5940675A-B579-460E-94D1-54222C63F5DA}</a:tableStyleId>
              </a:tblPr>
              <a:tblGrid>
                <a:gridCol w="571500">
                  <a:extLst>
                    <a:ext uri="{9D8B030D-6E8A-4147-A177-3AD203B41FA5}">
                      <a16:colId xmlns:a16="http://schemas.microsoft.com/office/drawing/2014/main" val="20000"/>
                    </a:ext>
                  </a:extLst>
                </a:gridCol>
                <a:gridCol w="7010400">
                  <a:extLst>
                    <a:ext uri="{9D8B030D-6E8A-4147-A177-3AD203B41FA5}">
                      <a16:colId xmlns:a16="http://schemas.microsoft.com/office/drawing/2014/main" val="20001"/>
                    </a:ext>
                  </a:extLst>
                </a:gridCol>
                <a:gridCol w="1143000">
                  <a:extLst>
                    <a:ext uri="{9D8B030D-6E8A-4147-A177-3AD203B41FA5}">
                      <a16:colId xmlns:a16="http://schemas.microsoft.com/office/drawing/2014/main" val="20002"/>
                    </a:ext>
                  </a:extLst>
                </a:gridCol>
              </a:tblGrid>
              <a:tr h="370840">
                <a:tc>
                  <a:txBody>
                    <a:bodyPr/>
                    <a:lstStyle/>
                    <a:p>
                      <a:r>
                        <a:rPr lang="en-US" sz="2400" dirty="0"/>
                        <a:t>1.</a:t>
                      </a:r>
                    </a:p>
                  </a:txBody>
                  <a:tcPr/>
                </a:tc>
                <a:tc>
                  <a:txBody>
                    <a:bodyPr/>
                    <a:lstStyle/>
                    <a:p>
                      <a:r>
                        <a:rPr lang="en-US" sz="2400" dirty="0"/>
                        <a:t>What is Filter? List the applications of filter. [3]</a:t>
                      </a:r>
                    </a:p>
                  </a:txBody>
                  <a:tcPr/>
                </a:tc>
                <a:tc>
                  <a:txBody>
                    <a:bodyPr/>
                    <a:lstStyle/>
                    <a:p>
                      <a:r>
                        <a:rPr lang="en-US" sz="2400" dirty="0"/>
                        <a:t>Win’17</a:t>
                      </a:r>
                    </a:p>
                    <a:p>
                      <a:r>
                        <a:rPr lang="en-US" sz="2400" dirty="0"/>
                        <a:t>Win’18</a:t>
                      </a:r>
                    </a:p>
                  </a:txBody>
                  <a:tcPr/>
                </a:tc>
                <a:extLst>
                  <a:ext uri="{0D108BD9-81ED-4DB2-BD59-A6C34878D82A}">
                    <a16:rowId xmlns:a16="http://schemas.microsoft.com/office/drawing/2014/main" val="10000"/>
                  </a:ext>
                </a:extLst>
              </a:tr>
              <a:tr h="370840">
                <a:tc>
                  <a:txBody>
                    <a:bodyPr/>
                    <a:lstStyle/>
                    <a:p>
                      <a:r>
                        <a:rPr lang="en-US" sz="2400" dirty="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u="none" strike="noStrike" dirty="0">
                          <a:effectLst/>
                        </a:rPr>
                        <a:t>Explain the configuration of filter using deployment descriptor.[4]</a:t>
                      </a:r>
                      <a:endParaRPr lang="en-US" sz="2400" b="0" i="0" u="none" strike="noStrike" dirty="0">
                        <a:solidFill>
                          <a:srgbClr val="000000"/>
                        </a:solidFill>
                        <a:effectLst/>
                        <a:latin typeface="Calibri" panose="020F0502020204030204" pitchFamily="34" charset="0"/>
                      </a:endParaRPr>
                    </a:p>
                  </a:txBody>
                  <a:tcPr/>
                </a:tc>
                <a:tc>
                  <a:txBody>
                    <a:bodyPr/>
                    <a:lstStyle/>
                    <a:p>
                      <a:r>
                        <a:rPr lang="en-US" sz="2400" dirty="0"/>
                        <a:t>Sum’18</a:t>
                      </a:r>
                    </a:p>
                  </a:txBody>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359065046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a:t>Attributes in Servlet</a:t>
            </a:r>
          </a:p>
        </p:txBody>
      </p:sp>
      <p:sp>
        <p:nvSpPr>
          <p:cNvPr id="6" name="Subtitle 5"/>
          <p:cNvSpPr>
            <a:spLocks noGrp="1"/>
          </p:cNvSpPr>
          <p:nvPr>
            <p:ph type="subTitle" idx="1"/>
          </p:nvPr>
        </p:nvSpPr>
        <p:spPr/>
        <p:txBody>
          <a:bodyPr/>
          <a:lstStyle/>
          <a:p>
            <a:endParaRPr lang="en-US"/>
          </a:p>
        </p:txBody>
      </p:sp>
      <p:sp>
        <p:nvSpPr>
          <p:cNvPr id="4" name="Slide Number Placeholder 3"/>
          <p:cNvSpPr>
            <a:spLocks noGrp="1"/>
          </p:cNvSpPr>
          <p:nvPr>
            <p:ph type="sldNum" sz="quarter" idx="12"/>
          </p:nvPr>
        </p:nvSpPr>
        <p:spPr/>
        <p:txBody>
          <a:bodyPr/>
          <a:lstStyle/>
          <a:p>
            <a:fld id="{5EA8BEFB-AE5B-48F9-BBAD-B489CDE48C80}" type="slidenum">
              <a:rPr lang="en-US" smtClean="0"/>
              <a:pPr/>
              <a:t>95</a:t>
            </a:fld>
            <a:endParaRPr lang="en-US" dirty="0"/>
          </a:p>
        </p:txBody>
      </p:sp>
    </p:spTree>
    <p:extLst>
      <p:ext uri="{BB962C8B-B14F-4D97-AF65-F5344CB8AC3E}">
        <p14:creationId xmlns:p14="http://schemas.microsoft.com/office/powerpoint/2010/main" val="282240664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Attributes in Servlet</a:t>
            </a:r>
          </a:p>
        </p:txBody>
      </p:sp>
      <p:sp>
        <p:nvSpPr>
          <p:cNvPr id="8" name="Content Placeholder 7"/>
          <p:cNvSpPr>
            <a:spLocks noGrp="1"/>
          </p:cNvSpPr>
          <p:nvPr>
            <p:ph idx="1"/>
          </p:nvPr>
        </p:nvSpPr>
        <p:spPr/>
        <p:txBody>
          <a:bodyPr>
            <a:normAutofit/>
          </a:bodyPr>
          <a:lstStyle/>
          <a:p>
            <a:pPr marL="0" indent="0">
              <a:lnSpc>
                <a:spcPct val="150000"/>
              </a:lnSpc>
              <a:buNone/>
            </a:pPr>
            <a:r>
              <a:rPr lang="en-US" b="1" dirty="0">
                <a:solidFill>
                  <a:schemeClr val="accent1">
                    <a:lumMod val="50000"/>
                  </a:schemeClr>
                </a:solidFill>
              </a:rPr>
              <a:t>SetAttributeDemo.java</a:t>
            </a:r>
          </a:p>
          <a:p>
            <a:pPr marL="0" indent="0">
              <a:lnSpc>
                <a:spcPct val="150000"/>
              </a:lnSpc>
              <a:buNone/>
            </a:pPr>
            <a:r>
              <a:rPr lang="en-US" sz="2000" b="1" dirty="0" err="1">
                <a:latin typeface="Courier New" panose="02070309020205020404" pitchFamily="49" charset="0"/>
                <a:cs typeface="Courier New" panose="02070309020205020404" pitchFamily="49" charset="0"/>
              </a:rPr>
              <a:t>ServletContext</a:t>
            </a:r>
            <a:r>
              <a:rPr lang="en-US" sz="2000" b="1" dirty="0">
                <a:latin typeface="Courier New" panose="02070309020205020404" pitchFamily="49" charset="0"/>
                <a:cs typeface="Courier New" panose="02070309020205020404" pitchFamily="49" charset="0"/>
              </a:rPr>
              <a:t> context=</a:t>
            </a:r>
            <a:r>
              <a:rPr lang="en-US" sz="2000" b="1" dirty="0" err="1">
                <a:latin typeface="Courier New" panose="02070309020205020404" pitchFamily="49" charset="0"/>
                <a:cs typeface="Courier New" panose="02070309020205020404" pitchFamily="49" charset="0"/>
              </a:rPr>
              <a:t>getServletContext</a:t>
            </a:r>
            <a:r>
              <a:rPr lang="en-US" sz="2000" b="1" dirty="0">
                <a:latin typeface="Courier New" panose="02070309020205020404" pitchFamily="49" charset="0"/>
                <a:cs typeface="Courier New" panose="02070309020205020404" pitchFamily="49" charset="0"/>
              </a:rPr>
              <a:t>(); </a:t>
            </a:r>
          </a:p>
          <a:p>
            <a:pPr marL="0" indent="0">
              <a:lnSpc>
                <a:spcPct val="150000"/>
              </a:lnSpc>
              <a:buNone/>
            </a:pPr>
            <a:r>
              <a:rPr lang="en-US" sz="2000" b="1" dirty="0" err="1">
                <a:latin typeface="Courier New" panose="02070309020205020404" pitchFamily="49" charset="0"/>
                <a:cs typeface="Courier New" panose="02070309020205020404" pitchFamily="49" charset="0"/>
              </a:rPr>
              <a:t>context.setAttribute</a:t>
            </a:r>
            <a:r>
              <a:rPr lang="en-US" sz="2000" b="1" dirty="0">
                <a:latin typeface="Courier New" panose="02070309020205020404" pitchFamily="49" charset="0"/>
                <a:cs typeface="Courier New" panose="02070309020205020404" pitchFamily="49" charset="0"/>
              </a:rPr>
              <a:t>(</a:t>
            </a:r>
            <a:r>
              <a:rPr lang="en-US" sz="2000" b="1" dirty="0">
                <a:solidFill>
                  <a:schemeClr val="accent6">
                    <a:lumMod val="50000"/>
                  </a:schemeClr>
                </a:solidFill>
                <a:latin typeface="Courier New" panose="02070309020205020404" pitchFamily="49" charset="0"/>
                <a:cs typeface="Courier New" panose="02070309020205020404" pitchFamily="49" charset="0"/>
              </a:rPr>
              <a:t>"college"</a:t>
            </a:r>
            <a:r>
              <a:rPr lang="en-US" sz="2000" b="1" dirty="0">
                <a:latin typeface="Courier New" panose="02070309020205020404" pitchFamily="49" charset="0"/>
                <a:cs typeface="Courier New" panose="02070309020205020404" pitchFamily="49" charset="0"/>
              </a:rPr>
              <a:t>,</a:t>
            </a:r>
            <a:r>
              <a:rPr lang="en-US" sz="2000" b="1" dirty="0">
                <a:solidFill>
                  <a:schemeClr val="accent6">
                    <a:lumMod val="50000"/>
                  </a:schemeClr>
                </a:solidFill>
                <a:latin typeface="Courier New" panose="02070309020205020404" pitchFamily="49" charset="0"/>
                <a:cs typeface="Courier New" panose="02070309020205020404" pitchFamily="49" charset="0"/>
              </a:rPr>
              <a:t> "diet"</a:t>
            </a:r>
            <a:r>
              <a:rPr lang="en-US" sz="2000" b="1" dirty="0">
                <a:latin typeface="Courier New" panose="02070309020205020404" pitchFamily="49" charset="0"/>
                <a:cs typeface="Courier New" panose="02070309020205020404" pitchFamily="49" charset="0"/>
              </a:rPr>
              <a:t>);</a:t>
            </a:r>
          </a:p>
          <a:p>
            <a:pPr marL="0" indent="0">
              <a:lnSpc>
                <a:spcPct val="150000"/>
              </a:lnSpc>
              <a:buNone/>
            </a:pPr>
            <a:r>
              <a:rPr lang="en-US" sz="2000" b="1" dirty="0" err="1">
                <a:latin typeface="Courier New" panose="02070309020205020404" pitchFamily="49" charset="0"/>
                <a:cs typeface="Courier New" panose="02070309020205020404" pitchFamily="49" charset="0"/>
              </a:rPr>
              <a:t>out.println</a:t>
            </a:r>
            <a:r>
              <a:rPr lang="en-US" sz="2000" b="1" dirty="0">
                <a:latin typeface="Courier New" panose="02070309020205020404" pitchFamily="49" charset="0"/>
                <a:cs typeface="Courier New" panose="02070309020205020404" pitchFamily="49" charset="0"/>
              </a:rPr>
              <a:t>(</a:t>
            </a:r>
            <a:r>
              <a:rPr lang="en-US" sz="2000" b="1" dirty="0">
                <a:solidFill>
                  <a:schemeClr val="accent6">
                    <a:lumMod val="50000"/>
                  </a:schemeClr>
                </a:solidFill>
                <a:latin typeface="Courier New" panose="02070309020205020404" pitchFamily="49" charset="0"/>
                <a:cs typeface="Courier New" panose="02070309020205020404" pitchFamily="49" charset="0"/>
              </a:rPr>
              <a:t>"&lt;a </a:t>
            </a:r>
            <a:r>
              <a:rPr lang="en-US" sz="2000" b="1" dirty="0" err="1">
                <a:solidFill>
                  <a:schemeClr val="accent6">
                    <a:lumMod val="50000"/>
                  </a:schemeClr>
                </a:solidFill>
                <a:latin typeface="Courier New" panose="02070309020205020404" pitchFamily="49" charset="0"/>
                <a:cs typeface="Courier New" panose="02070309020205020404" pitchFamily="49" charset="0"/>
              </a:rPr>
              <a:t>href</a:t>
            </a:r>
            <a:r>
              <a:rPr lang="en-US" sz="2000" b="1" dirty="0">
                <a:solidFill>
                  <a:schemeClr val="accent6">
                    <a:lumMod val="50000"/>
                  </a:schemeClr>
                </a:solidFill>
                <a:latin typeface="Courier New" panose="02070309020205020404" pitchFamily="49" charset="0"/>
                <a:cs typeface="Courier New" panose="02070309020205020404" pitchFamily="49" charset="0"/>
              </a:rPr>
              <a:t>='/New/</a:t>
            </a:r>
            <a:r>
              <a:rPr lang="en-US" sz="2000" b="1" dirty="0" err="1">
                <a:solidFill>
                  <a:schemeClr val="accent6">
                    <a:lumMod val="50000"/>
                  </a:schemeClr>
                </a:solidFill>
                <a:latin typeface="Courier New" panose="02070309020205020404" pitchFamily="49" charset="0"/>
                <a:cs typeface="Courier New" panose="02070309020205020404" pitchFamily="49" charset="0"/>
              </a:rPr>
              <a:t>GetAttributeDemo</a:t>
            </a:r>
            <a:r>
              <a:rPr lang="en-US" sz="2000" b="1" dirty="0">
                <a:solidFill>
                  <a:schemeClr val="accent6">
                    <a:lumMod val="50000"/>
                  </a:schemeClr>
                </a:solidFill>
                <a:latin typeface="Courier New" panose="02070309020205020404" pitchFamily="49" charset="0"/>
                <a:cs typeface="Courier New" panose="02070309020205020404" pitchFamily="49" charset="0"/>
              </a:rPr>
              <a:t>'&gt;next&lt;/a&gt;"</a:t>
            </a:r>
            <a:r>
              <a:rPr lang="en-US" sz="2000" b="1" dirty="0">
                <a:latin typeface="Courier New" panose="02070309020205020404" pitchFamily="49" charset="0"/>
                <a:cs typeface="Courier New" panose="02070309020205020404" pitchFamily="49" charset="0"/>
              </a:rPr>
              <a:t>);</a:t>
            </a:r>
          </a:p>
          <a:p>
            <a:pPr marL="0" indent="0">
              <a:lnSpc>
                <a:spcPct val="150000"/>
              </a:lnSpc>
              <a:buNone/>
            </a:pPr>
            <a:endParaRPr lang="en-US" sz="2000" b="1" dirty="0">
              <a:latin typeface="Courier New" panose="02070309020205020404" pitchFamily="49" charset="0"/>
              <a:cs typeface="Courier New" panose="02070309020205020404" pitchFamily="49" charset="0"/>
            </a:endParaRPr>
          </a:p>
          <a:p>
            <a:pPr marL="0" indent="0">
              <a:lnSpc>
                <a:spcPct val="150000"/>
              </a:lnSpc>
              <a:buNone/>
            </a:pPr>
            <a:r>
              <a:rPr lang="en-US" b="1" dirty="0">
                <a:solidFill>
                  <a:schemeClr val="accent1">
                    <a:lumMod val="50000"/>
                  </a:schemeClr>
                </a:solidFill>
              </a:rPr>
              <a:t>GetAttributeDemo.java</a:t>
            </a:r>
          </a:p>
          <a:p>
            <a:pPr marL="0" indent="0">
              <a:lnSpc>
                <a:spcPct val="150000"/>
              </a:lnSpc>
              <a:buNone/>
            </a:pPr>
            <a:r>
              <a:rPr lang="en-US" sz="2100" b="1" dirty="0" err="1">
                <a:latin typeface="Courier New" panose="02070309020205020404" pitchFamily="49" charset="0"/>
                <a:cs typeface="Courier New" panose="02070309020205020404" pitchFamily="49" charset="0"/>
              </a:rPr>
              <a:t>ServletContext</a:t>
            </a:r>
            <a:r>
              <a:rPr lang="en-US" sz="2100" b="1" dirty="0">
                <a:latin typeface="Courier New" panose="02070309020205020404" pitchFamily="49" charset="0"/>
                <a:cs typeface="Courier New" panose="02070309020205020404" pitchFamily="49" charset="0"/>
              </a:rPr>
              <a:t> context=</a:t>
            </a:r>
            <a:r>
              <a:rPr lang="en-US" sz="2100" b="1" dirty="0" err="1">
                <a:latin typeface="Courier New" panose="02070309020205020404" pitchFamily="49" charset="0"/>
                <a:cs typeface="Courier New" panose="02070309020205020404" pitchFamily="49" charset="0"/>
              </a:rPr>
              <a:t>getServletContext</a:t>
            </a:r>
            <a:r>
              <a:rPr lang="en-US" sz="2100" b="1" dirty="0">
                <a:latin typeface="Courier New" panose="02070309020205020404" pitchFamily="49" charset="0"/>
                <a:cs typeface="Courier New" panose="02070309020205020404" pitchFamily="49" charset="0"/>
              </a:rPr>
              <a:t>(); </a:t>
            </a:r>
          </a:p>
          <a:p>
            <a:pPr marL="0" indent="0">
              <a:lnSpc>
                <a:spcPct val="150000"/>
              </a:lnSpc>
              <a:buNone/>
            </a:pPr>
            <a:r>
              <a:rPr lang="en-US" sz="2100" b="1" dirty="0">
                <a:latin typeface="Courier New" panose="02070309020205020404" pitchFamily="49" charset="0"/>
                <a:cs typeface="Courier New" panose="02070309020205020404" pitchFamily="49" charset="0"/>
              </a:rPr>
              <a:t>String value=(String)</a:t>
            </a:r>
            <a:r>
              <a:rPr lang="en-US" sz="2100" b="1" dirty="0" err="1">
                <a:latin typeface="Courier New" panose="02070309020205020404" pitchFamily="49" charset="0"/>
                <a:cs typeface="Courier New" panose="02070309020205020404" pitchFamily="49" charset="0"/>
              </a:rPr>
              <a:t>context.getAttribute</a:t>
            </a:r>
            <a:r>
              <a:rPr lang="en-US" sz="2100" b="1" dirty="0">
                <a:latin typeface="Courier New" panose="02070309020205020404" pitchFamily="49" charset="0"/>
                <a:cs typeface="Courier New" panose="02070309020205020404" pitchFamily="49" charset="0"/>
              </a:rPr>
              <a:t>(</a:t>
            </a:r>
            <a:r>
              <a:rPr lang="en-US" sz="2100" b="1" dirty="0">
                <a:solidFill>
                  <a:schemeClr val="accent6">
                    <a:lumMod val="50000"/>
                  </a:schemeClr>
                </a:solidFill>
                <a:latin typeface="Courier New" panose="02070309020205020404" pitchFamily="49" charset="0"/>
                <a:cs typeface="Courier New" panose="02070309020205020404" pitchFamily="49" charset="0"/>
              </a:rPr>
              <a:t>"college"</a:t>
            </a:r>
            <a:r>
              <a:rPr lang="en-US" sz="2100" b="1" dirty="0">
                <a:latin typeface="Courier New" panose="02070309020205020404" pitchFamily="49" charset="0"/>
                <a:cs typeface="Courier New" panose="02070309020205020404" pitchFamily="49" charset="0"/>
              </a:rPr>
              <a:t>);</a:t>
            </a:r>
          </a:p>
          <a:p>
            <a:pPr marL="0" indent="0">
              <a:lnSpc>
                <a:spcPct val="150000"/>
              </a:lnSpc>
              <a:buNone/>
            </a:pPr>
            <a:r>
              <a:rPr lang="en-US" sz="2100" b="1" dirty="0" err="1">
                <a:latin typeface="Courier New" panose="02070309020205020404" pitchFamily="49" charset="0"/>
                <a:cs typeface="Courier New" panose="02070309020205020404" pitchFamily="49" charset="0"/>
              </a:rPr>
              <a:t>out.println</a:t>
            </a:r>
            <a:r>
              <a:rPr lang="en-US" sz="2100" b="1" dirty="0">
                <a:latin typeface="Courier New" panose="02070309020205020404" pitchFamily="49" charset="0"/>
                <a:cs typeface="Courier New" panose="02070309020205020404" pitchFamily="49" charset="0"/>
              </a:rPr>
              <a:t>(</a:t>
            </a:r>
            <a:r>
              <a:rPr lang="en-US" sz="2100" b="1" dirty="0">
                <a:solidFill>
                  <a:schemeClr val="accent6">
                    <a:lumMod val="50000"/>
                  </a:schemeClr>
                </a:solidFill>
                <a:latin typeface="Courier New" panose="02070309020205020404" pitchFamily="49" charset="0"/>
                <a:cs typeface="Courier New" panose="02070309020205020404" pitchFamily="49" charset="0"/>
              </a:rPr>
              <a:t>"Welcome "</a:t>
            </a:r>
            <a:r>
              <a:rPr lang="en-US" sz="2100" b="1" dirty="0">
                <a:latin typeface="Courier New" panose="02070309020205020404" pitchFamily="49" charset="0"/>
                <a:cs typeface="Courier New" panose="02070309020205020404" pitchFamily="49" charset="0"/>
              </a:rPr>
              <a:t>+value);</a:t>
            </a:r>
          </a:p>
        </p:txBody>
      </p:sp>
      <p:sp>
        <p:nvSpPr>
          <p:cNvPr id="6" name="Slide Number Placeholder 5"/>
          <p:cNvSpPr>
            <a:spLocks noGrp="1"/>
          </p:cNvSpPr>
          <p:nvPr>
            <p:ph type="sldNum" sz="quarter" idx="12"/>
          </p:nvPr>
        </p:nvSpPr>
        <p:spPr/>
        <p:txBody>
          <a:bodyPr/>
          <a:lstStyle/>
          <a:p>
            <a:fld id="{5EA8BEFB-AE5B-48F9-BBAD-B489CDE48C80}" type="slidenum">
              <a:rPr lang="en-US" smtClean="0"/>
              <a:pPr/>
              <a:t>96</a:t>
            </a:fld>
            <a:endParaRPr lang="en-US"/>
          </a:p>
        </p:txBody>
      </p:sp>
    </p:spTree>
    <p:extLst>
      <p:ext uri="{BB962C8B-B14F-4D97-AF65-F5344CB8AC3E}">
        <p14:creationId xmlns:p14="http://schemas.microsoft.com/office/powerpoint/2010/main" val="1360046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a:t>Servlet with JDBC</a:t>
            </a:r>
          </a:p>
        </p:txBody>
      </p:sp>
      <p:sp>
        <p:nvSpPr>
          <p:cNvPr id="6" name="Subtitle 5"/>
          <p:cNvSpPr>
            <a:spLocks noGrp="1"/>
          </p:cNvSpPr>
          <p:nvPr>
            <p:ph type="subTitle" idx="1"/>
          </p:nvPr>
        </p:nvSpPr>
        <p:spPr/>
        <p:txBody>
          <a:bodyPr/>
          <a:lstStyle/>
          <a:p>
            <a:endParaRPr lang="en-US"/>
          </a:p>
        </p:txBody>
      </p:sp>
      <p:sp>
        <p:nvSpPr>
          <p:cNvPr id="4" name="Slide Number Placeholder 3"/>
          <p:cNvSpPr>
            <a:spLocks noGrp="1"/>
          </p:cNvSpPr>
          <p:nvPr>
            <p:ph type="sldNum" sz="quarter" idx="12"/>
          </p:nvPr>
        </p:nvSpPr>
        <p:spPr/>
        <p:txBody>
          <a:bodyPr/>
          <a:lstStyle/>
          <a:p>
            <a:fld id="{5EA8BEFB-AE5B-48F9-BBAD-B489CDE48C80}" type="slidenum">
              <a:rPr lang="en-US" smtClean="0"/>
              <a:pPr/>
              <a:t>97</a:t>
            </a:fld>
            <a:endParaRPr lang="en-US" dirty="0"/>
          </a:p>
        </p:txBody>
      </p:sp>
    </p:spTree>
    <p:extLst>
      <p:ext uri="{BB962C8B-B14F-4D97-AF65-F5344CB8AC3E}">
        <p14:creationId xmlns:p14="http://schemas.microsoft.com/office/powerpoint/2010/main" val="54352453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Servlet with JDBC</a:t>
            </a:r>
          </a:p>
        </p:txBody>
      </p:sp>
      <p:sp>
        <p:nvSpPr>
          <p:cNvPr id="3" name="Content Placeholder 2"/>
          <p:cNvSpPr>
            <a:spLocks noGrp="1"/>
          </p:cNvSpPr>
          <p:nvPr>
            <p:ph idx="1"/>
          </p:nvPr>
        </p:nvSpPr>
        <p:spPr/>
        <p:txBody>
          <a:bodyPr>
            <a:normAutofit/>
          </a:bodyPr>
          <a:lstStyle/>
          <a:p>
            <a:pPr marL="457200" indent="-457200">
              <a:buFont typeface="+mj-lt"/>
              <a:buAutoNum type="arabicPeriod"/>
            </a:pPr>
            <a:r>
              <a:rPr lang="en-US" sz="1800" b="1" dirty="0">
                <a:solidFill>
                  <a:srgbClr val="130BB5"/>
                </a:solidFill>
                <a:latin typeface="Courier New" panose="02070309020205020404" pitchFamily="49" charset="0"/>
                <a:cs typeface="Courier New" panose="02070309020205020404" pitchFamily="49" charset="0"/>
              </a:rPr>
              <a:t>import</a:t>
            </a:r>
            <a:r>
              <a:rPr lang="en-US" sz="1800" b="1" dirty="0">
                <a:latin typeface="Courier New" panose="02070309020205020404" pitchFamily="49" charset="0"/>
                <a:cs typeface="Courier New" panose="02070309020205020404" pitchFamily="49" charset="0"/>
              </a:rPr>
              <a:t> java.io.*;</a:t>
            </a:r>
          </a:p>
          <a:p>
            <a:pPr marL="457200" indent="-457200">
              <a:buFont typeface="+mj-lt"/>
              <a:buAutoNum type="arabicPeriod"/>
            </a:pPr>
            <a:r>
              <a:rPr lang="en-US" sz="1800" b="1" dirty="0">
                <a:solidFill>
                  <a:srgbClr val="130BB5"/>
                </a:solidFill>
                <a:latin typeface="Courier New" panose="02070309020205020404" pitchFamily="49" charset="0"/>
                <a:cs typeface="Courier New" panose="02070309020205020404" pitchFamily="49" charset="0"/>
              </a:rPr>
              <a:t>import</a:t>
            </a:r>
            <a:r>
              <a:rPr lang="en-US" sz="1800" b="1" dirty="0">
                <a:latin typeface="Courier New" panose="02070309020205020404" pitchFamily="49" charset="0"/>
                <a:cs typeface="Courier New" panose="02070309020205020404" pitchFamily="49" charset="0"/>
              </a:rPr>
              <a:t> </a:t>
            </a:r>
            <a:r>
              <a:rPr lang="en-US" sz="1800" b="1" dirty="0" err="1">
                <a:latin typeface="Courier New" panose="02070309020205020404" pitchFamily="49" charset="0"/>
                <a:cs typeface="Courier New" panose="02070309020205020404" pitchFamily="49" charset="0"/>
              </a:rPr>
              <a:t>java.sql</a:t>
            </a:r>
            <a:r>
              <a:rPr lang="en-US" sz="1800" b="1" dirty="0">
                <a:latin typeface="Courier New" panose="02070309020205020404" pitchFamily="49" charset="0"/>
                <a:cs typeface="Courier New" panose="02070309020205020404" pitchFamily="49" charset="0"/>
              </a:rPr>
              <a:t>.*;</a:t>
            </a:r>
          </a:p>
          <a:p>
            <a:pPr marL="457200" indent="-457200">
              <a:buFont typeface="+mj-lt"/>
              <a:buAutoNum type="arabicPeriod"/>
            </a:pPr>
            <a:r>
              <a:rPr lang="en-US" sz="1800" b="1" dirty="0">
                <a:solidFill>
                  <a:srgbClr val="130BB5"/>
                </a:solidFill>
                <a:latin typeface="Courier New" panose="02070309020205020404" pitchFamily="49" charset="0"/>
                <a:cs typeface="Courier New" panose="02070309020205020404" pitchFamily="49" charset="0"/>
              </a:rPr>
              <a:t>import</a:t>
            </a:r>
            <a:r>
              <a:rPr lang="en-US" sz="1800" b="1" dirty="0">
                <a:latin typeface="Courier New" panose="02070309020205020404" pitchFamily="49" charset="0"/>
                <a:cs typeface="Courier New" panose="02070309020205020404" pitchFamily="49" charset="0"/>
              </a:rPr>
              <a:t> </a:t>
            </a:r>
            <a:r>
              <a:rPr lang="en-US" sz="1800" b="1" dirty="0" err="1">
                <a:latin typeface="Courier New" panose="02070309020205020404" pitchFamily="49" charset="0"/>
                <a:cs typeface="Courier New" panose="02070309020205020404" pitchFamily="49" charset="0"/>
              </a:rPr>
              <a:t>javax.servlet</a:t>
            </a:r>
            <a:r>
              <a:rPr lang="en-US" sz="1800" b="1" dirty="0">
                <a:latin typeface="Courier New" panose="02070309020205020404" pitchFamily="49" charset="0"/>
                <a:cs typeface="Courier New" panose="02070309020205020404" pitchFamily="49" charset="0"/>
              </a:rPr>
              <a:t>.*;</a:t>
            </a:r>
          </a:p>
          <a:p>
            <a:pPr marL="457200" indent="-457200">
              <a:buFont typeface="+mj-lt"/>
              <a:buAutoNum type="arabicPeriod"/>
            </a:pPr>
            <a:r>
              <a:rPr lang="en-US" sz="1800" b="1" dirty="0">
                <a:solidFill>
                  <a:srgbClr val="130BB5"/>
                </a:solidFill>
                <a:latin typeface="Courier New" panose="02070309020205020404" pitchFamily="49" charset="0"/>
                <a:cs typeface="Courier New" panose="02070309020205020404" pitchFamily="49" charset="0"/>
              </a:rPr>
              <a:t>import</a:t>
            </a:r>
            <a:r>
              <a:rPr lang="en-US" sz="1800" b="1" dirty="0">
                <a:latin typeface="Courier New" panose="02070309020205020404" pitchFamily="49" charset="0"/>
                <a:cs typeface="Courier New" panose="02070309020205020404" pitchFamily="49" charset="0"/>
              </a:rPr>
              <a:t> </a:t>
            </a:r>
            <a:r>
              <a:rPr lang="en-US" sz="1800" b="1" dirty="0" err="1">
                <a:latin typeface="Courier New" panose="02070309020205020404" pitchFamily="49" charset="0"/>
                <a:cs typeface="Courier New" panose="02070309020205020404" pitchFamily="49" charset="0"/>
              </a:rPr>
              <a:t>javax.servlet.http</a:t>
            </a:r>
            <a:r>
              <a:rPr lang="en-US" sz="1800" b="1" dirty="0">
                <a:latin typeface="Courier New" panose="02070309020205020404" pitchFamily="49" charset="0"/>
                <a:cs typeface="Courier New" panose="02070309020205020404" pitchFamily="49" charset="0"/>
              </a:rPr>
              <a:t>.*;</a:t>
            </a:r>
          </a:p>
          <a:p>
            <a:pPr marL="457200" indent="-457200">
              <a:buFont typeface="+mj-lt"/>
              <a:buAutoNum type="arabicPeriod"/>
            </a:pPr>
            <a:r>
              <a:rPr lang="en-US" sz="1800" b="1" dirty="0">
                <a:solidFill>
                  <a:srgbClr val="130BB5"/>
                </a:solidFill>
                <a:latin typeface="Courier New" panose="02070309020205020404" pitchFamily="49" charset="0"/>
                <a:cs typeface="Courier New" panose="02070309020205020404" pitchFamily="49" charset="0"/>
              </a:rPr>
              <a:t>public class</a:t>
            </a:r>
            <a:r>
              <a:rPr lang="en-US" sz="1800" b="1" dirty="0">
                <a:latin typeface="Courier New" panose="02070309020205020404" pitchFamily="49" charset="0"/>
                <a:cs typeface="Courier New" panose="02070309020205020404" pitchFamily="49" charset="0"/>
              </a:rPr>
              <a:t> </a:t>
            </a:r>
            <a:r>
              <a:rPr lang="en-US" sz="1800" b="1" dirty="0" err="1">
                <a:latin typeface="Courier New" panose="02070309020205020404" pitchFamily="49" charset="0"/>
                <a:cs typeface="Courier New" panose="02070309020205020404" pitchFamily="49" charset="0"/>
              </a:rPr>
              <a:t>JDBCServlet</a:t>
            </a:r>
            <a:r>
              <a:rPr lang="en-US" sz="1800" b="1" dirty="0">
                <a:latin typeface="Courier New" panose="02070309020205020404" pitchFamily="49" charset="0"/>
                <a:cs typeface="Courier New" panose="02070309020205020404" pitchFamily="49" charset="0"/>
              </a:rPr>
              <a:t> </a:t>
            </a:r>
            <a:r>
              <a:rPr lang="en-US" sz="1800" b="1" dirty="0">
                <a:solidFill>
                  <a:srgbClr val="130BB5"/>
                </a:solidFill>
                <a:latin typeface="Courier New" panose="02070309020205020404" pitchFamily="49" charset="0"/>
                <a:cs typeface="Courier New" panose="02070309020205020404" pitchFamily="49" charset="0"/>
              </a:rPr>
              <a:t>extends</a:t>
            </a:r>
            <a:r>
              <a:rPr lang="en-US" sz="1800" b="1" dirty="0">
                <a:latin typeface="Courier New" panose="02070309020205020404" pitchFamily="49" charset="0"/>
                <a:cs typeface="Courier New" panose="02070309020205020404" pitchFamily="49" charset="0"/>
              </a:rPr>
              <a:t> </a:t>
            </a:r>
            <a:r>
              <a:rPr lang="en-US" sz="1800" b="1" dirty="0" err="1">
                <a:latin typeface="Courier New" panose="02070309020205020404" pitchFamily="49" charset="0"/>
                <a:cs typeface="Courier New" panose="02070309020205020404" pitchFamily="49" charset="0"/>
              </a:rPr>
              <a:t>HttpServlet</a:t>
            </a:r>
            <a:r>
              <a:rPr lang="en-US" sz="1800" b="1" dirty="0">
                <a:latin typeface="Courier New" panose="02070309020205020404" pitchFamily="49" charset="0"/>
                <a:cs typeface="Courier New" panose="02070309020205020404" pitchFamily="49" charset="0"/>
              </a:rPr>
              <a:t> </a:t>
            </a:r>
          </a:p>
          <a:p>
            <a:pPr marL="457200" indent="-457200">
              <a:buFont typeface="+mj-lt"/>
              <a:buAutoNum type="arabicPeriod"/>
            </a:pPr>
            <a:r>
              <a:rPr lang="en-US" sz="1800" b="1" dirty="0">
                <a:latin typeface="Courier New" panose="02070309020205020404" pitchFamily="49" charset="0"/>
                <a:cs typeface="Courier New" panose="02070309020205020404" pitchFamily="49" charset="0"/>
              </a:rPr>
              <a:t>{   </a:t>
            </a:r>
          </a:p>
          <a:p>
            <a:pPr marL="457200" indent="-457200">
              <a:buFont typeface="+mj-lt"/>
              <a:buAutoNum type="arabicPeriod"/>
            </a:pPr>
            <a:r>
              <a:rPr lang="en-US" sz="1800" b="1" dirty="0">
                <a:solidFill>
                  <a:srgbClr val="130BB5"/>
                </a:solidFill>
                <a:latin typeface="Courier New" panose="02070309020205020404" pitchFamily="49" charset="0"/>
                <a:cs typeface="Courier New" panose="02070309020205020404" pitchFamily="49" charset="0"/>
              </a:rPr>
              <a:t>public void</a:t>
            </a:r>
            <a:r>
              <a:rPr lang="en-US" sz="1800" b="1" dirty="0">
                <a:latin typeface="Courier New" panose="02070309020205020404" pitchFamily="49" charset="0"/>
                <a:cs typeface="Courier New" panose="02070309020205020404" pitchFamily="49" charset="0"/>
              </a:rPr>
              <a:t> </a:t>
            </a:r>
            <a:r>
              <a:rPr lang="en-US" sz="1800" b="1" dirty="0" err="1">
                <a:latin typeface="Courier New" panose="02070309020205020404" pitchFamily="49" charset="0"/>
                <a:cs typeface="Courier New" panose="02070309020205020404" pitchFamily="49" charset="0"/>
              </a:rPr>
              <a:t>doGet</a:t>
            </a:r>
            <a:r>
              <a:rPr lang="en-US" sz="1800" b="1" dirty="0">
                <a:latin typeface="Courier New" panose="02070309020205020404" pitchFamily="49" charset="0"/>
                <a:cs typeface="Courier New" panose="02070309020205020404" pitchFamily="49" charset="0"/>
              </a:rPr>
              <a:t>(</a:t>
            </a:r>
            <a:r>
              <a:rPr lang="en-US" sz="1800" b="1" dirty="0" err="1">
                <a:latin typeface="Courier New" panose="02070309020205020404" pitchFamily="49" charset="0"/>
                <a:cs typeface="Courier New" panose="02070309020205020404" pitchFamily="49" charset="0"/>
              </a:rPr>
              <a:t>HttpServletRequest</a:t>
            </a:r>
            <a:r>
              <a:rPr lang="en-US" sz="1800" b="1" dirty="0">
                <a:latin typeface="Courier New" panose="02070309020205020404" pitchFamily="49" charset="0"/>
                <a:cs typeface="Courier New" panose="02070309020205020404" pitchFamily="49" charset="0"/>
              </a:rPr>
              <a:t> request, 					 </a:t>
            </a:r>
            <a:r>
              <a:rPr lang="en-US" sz="1800" b="1" dirty="0" err="1">
                <a:latin typeface="Courier New" panose="02070309020205020404" pitchFamily="49" charset="0"/>
                <a:cs typeface="Courier New" panose="02070309020205020404" pitchFamily="49" charset="0"/>
              </a:rPr>
              <a:t>HttpServletResponse</a:t>
            </a:r>
            <a:r>
              <a:rPr lang="en-US" sz="1800" b="1" dirty="0">
                <a:latin typeface="Courier New" panose="02070309020205020404" pitchFamily="49" charset="0"/>
                <a:cs typeface="Courier New" panose="02070309020205020404" pitchFamily="49" charset="0"/>
              </a:rPr>
              <a:t> response)</a:t>
            </a:r>
          </a:p>
          <a:p>
            <a:pPr marL="457200" indent="-457200">
              <a:buFont typeface="+mj-lt"/>
              <a:buAutoNum type="arabicPeriod"/>
            </a:pPr>
            <a:r>
              <a:rPr lang="en-US" sz="1800" b="1" dirty="0">
                <a:latin typeface="Courier New" panose="02070309020205020404" pitchFamily="49" charset="0"/>
                <a:cs typeface="Courier New" panose="02070309020205020404" pitchFamily="49" charset="0"/>
              </a:rPr>
              <a:t>                        </a:t>
            </a:r>
            <a:r>
              <a:rPr lang="en-US" sz="1800" b="1" dirty="0">
                <a:solidFill>
                  <a:srgbClr val="130BB5"/>
                </a:solidFill>
                <a:latin typeface="Courier New" panose="02070309020205020404" pitchFamily="49" charset="0"/>
                <a:cs typeface="Courier New" panose="02070309020205020404" pitchFamily="49" charset="0"/>
              </a:rPr>
              <a:t>throws</a:t>
            </a:r>
            <a:r>
              <a:rPr lang="en-US" sz="1800" b="1" dirty="0">
                <a:latin typeface="Courier New" panose="02070309020205020404" pitchFamily="49" charset="0"/>
                <a:cs typeface="Courier New" panose="02070309020205020404" pitchFamily="49" charset="0"/>
              </a:rPr>
              <a:t> </a:t>
            </a:r>
            <a:r>
              <a:rPr lang="en-US" sz="1800" b="1" dirty="0" err="1">
                <a:latin typeface="Courier New" panose="02070309020205020404" pitchFamily="49" charset="0"/>
                <a:cs typeface="Courier New" panose="02070309020205020404" pitchFamily="49" charset="0"/>
              </a:rPr>
              <a:t>ServletException,IOException</a:t>
            </a:r>
            <a:endParaRPr lang="en-US" sz="1800" b="1" dirty="0">
              <a:latin typeface="Courier New" panose="02070309020205020404" pitchFamily="49" charset="0"/>
              <a:cs typeface="Courier New" panose="02070309020205020404" pitchFamily="49" charset="0"/>
            </a:endParaRPr>
          </a:p>
          <a:p>
            <a:pPr marL="457200" indent="-457200">
              <a:buFont typeface="+mj-lt"/>
              <a:buAutoNum type="arabicPeriod"/>
            </a:pPr>
            <a:r>
              <a:rPr lang="en-US" sz="1800" b="1" dirty="0">
                <a:latin typeface="Courier New" panose="02070309020205020404" pitchFamily="49" charset="0"/>
                <a:cs typeface="Courier New" panose="02070309020205020404" pitchFamily="49" charset="0"/>
              </a:rPr>
              <a:t>    {   </a:t>
            </a:r>
            <a:r>
              <a:rPr lang="en-US" sz="1800" b="1" dirty="0" err="1">
                <a:latin typeface="Courier New" panose="02070309020205020404" pitchFamily="49" charset="0"/>
                <a:cs typeface="Courier New" panose="02070309020205020404" pitchFamily="49" charset="0"/>
              </a:rPr>
              <a:t>response.setContentType</a:t>
            </a:r>
            <a:r>
              <a:rPr lang="en-US" sz="1800" b="1" dirty="0">
                <a:latin typeface="Courier New" panose="02070309020205020404" pitchFamily="49" charset="0"/>
                <a:cs typeface="Courier New" panose="02070309020205020404" pitchFamily="49" charset="0"/>
              </a:rPr>
              <a:t>(</a:t>
            </a:r>
            <a:r>
              <a:rPr lang="en-US" sz="1800" b="1" dirty="0">
                <a:solidFill>
                  <a:schemeClr val="accent6">
                    <a:lumMod val="50000"/>
                  </a:schemeClr>
                </a:solidFill>
                <a:latin typeface="Courier New" panose="02070309020205020404" pitchFamily="49" charset="0"/>
                <a:cs typeface="Courier New" panose="02070309020205020404" pitchFamily="49" charset="0"/>
              </a:rPr>
              <a:t>"text/html"</a:t>
            </a:r>
            <a:r>
              <a:rPr lang="en-US" sz="1800" b="1" dirty="0">
                <a:latin typeface="Courier New" panose="02070309020205020404" pitchFamily="49" charset="0"/>
                <a:cs typeface="Courier New" panose="02070309020205020404" pitchFamily="49" charset="0"/>
              </a:rPr>
              <a:t>);</a:t>
            </a:r>
          </a:p>
          <a:p>
            <a:pPr marL="457200" indent="-457200">
              <a:buFont typeface="+mj-lt"/>
              <a:buAutoNum type="arabicPeriod"/>
            </a:pPr>
            <a:r>
              <a:rPr lang="en-US" sz="1800" b="1" dirty="0">
                <a:latin typeface="Courier New" panose="02070309020205020404" pitchFamily="49" charset="0"/>
                <a:cs typeface="Courier New" panose="02070309020205020404" pitchFamily="49" charset="0"/>
              </a:rPr>
              <a:t>        </a:t>
            </a:r>
            <a:r>
              <a:rPr lang="en-US" sz="1800" b="1" dirty="0" err="1">
                <a:latin typeface="Courier New" panose="02070309020205020404" pitchFamily="49" charset="0"/>
                <a:cs typeface="Courier New" panose="02070309020205020404" pitchFamily="49" charset="0"/>
              </a:rPr>
              <a:t>PrintWriter</a:t>
            </a:r>
            <a:r>
              <a:rPr lang="en-US" sz="1800" b="1" dirty="0">
                <a:latin typeface="Courier New" panose="02070309020205020404" pitchFamily="49" charset="0"/>
                <a:cs typeface="Courier New" panose="02070309020205020404" pitchFamily="49" charset="0"/>
              </a:rPr>
              <a:t> out=</a:t>
            </a:r>
            <a:r>
              <a:rPr lang="en-US" sz="1800" b="1" dirty="0" err="1">
                <a:latin typeface="Courier New" panose="02070309020205020404" pitchFamily="49" charset="0"/>
                <a:cs typeface="Courier New" panose="02070309020205020404" pitchFamily="49" charset="0"/>
              </a:rPr>
              <a:t>response.getWriter</a:t>
            </a:r>
            <a:r>
              <a:rPr lang="en-US" sz="1800" b="1" dirty="0">
                <a:latin typeface="Courier New" panose="02070309020205020404" pitchFamily="49" charset="0"/>
                <a:cs typeface="Courier New" panose="02070309020205020404" pitchFamily="49" charset="0"/>
              </a:rPr>
              <a:t>();</a:t>
            </a:r>
          </a:p>
          <a:p>
            <a:pPr marL="0" indent="0">
              <a:buNone/>
            </a:pPr>
            <a:r>
              <a:rPr lang="en-US" sz="1800" b="1" dirty="0">
                <a:solidFill>
                  <a:schemeClr val="tx1">
                    <a:lumMod val="65000"/>
                    <a:lumOff val="35000"/>
                  </a:schemeClr>
                </a:solidFill>
                <a:latin typeface="Courier New" panose="02070309020205020404" pitchFamily="49" charset="0"/>
                <a:cs typeface="Courier New" panose="02070309020205020404" pitchFamily="49" charset="0"/>
              </a:rPr>
              <a:t>	     //Program continued in next slide…</a:t>
            </a:r>
          </a:p>
          <a:p>
            <a:pPr marL="0" indent="0">
              <a:buNone/>
            </a:pPr>
            <a:r>
              <a:rPr lang="en-US" sz="1800" b="1" dirty="0">
                <a:solidFill>
                  <a:schemeClr val="tx1">
                    <a:lumMod val="65000"/>
                    <a:lumOff val="35000"/>
                  </a:schemeClr>
                </a:solidFill>
                <a:latin typeface="Courier New" panose="02070309020205020404" pitchFamily="49" charset="0"/>
                <a:cs typeface="Courier New" panose="02070309020205020404" pitchFamily="49" charset="0"/>
              </a:rPr>
              <a:t>		...</a:t>
            </a:r>
          </a:p>
          <a:p>
            <a:pPr marL="457200" indent="-457200">
              <a:buFont typeface="+mj-lt"/>
              <a:buAutoNum type="arabicPeriod"/>
            </a:pPr>
            <a:endParaRPr lang="en-US" sz="1800" b="1" dirty="0">
              <a:latin typeface="Courier New" panose="02070309020205020404" pitchFamily="49" charset="0"/>
              <a:cs typeface="Courier New" panose="02070309020205020404" pitchFamily="49" charset="0"/>
            </a:endParaRPr>
          </a:p>
        </p:txBody>
      </p:sp>
      <p:sp>
        <p:nvSpPr>
          <p:cNvPr id="4" name="Slide Number Placeholder 3"/>
          <p:cNvSpPr>
            <a:spLocks noGrp="1"/>
          </p:cNvSpPr>
          <p:nvPr>
            <p:ph type="sldNum" sz="quarter" idx="12"/>
          </p:nvPr>
        </p:nvSpPr>
        <p:spPr/>
        <p:txBody>
          <a:bodyPr/>
          <a:lstStyle/>
          <a:p>
            <a:fld id="{5EA8BEFB-AE5B-48F9-BBAD-B489CDE48C80}" type="slidenum">
              <a:rPr lang="en-US" smtClean="0"/>
              <a:pPr/>
              <a:t>98</a:t>
            </a:fld>
            <a:endParaRPr lang="en-US"/>
          </a:p>
        </p:txBody>
      </p:sp>
    </p:spTree>
    <p:extLst>
      <p:ext uri="{BB962C8B-B14F-4D97-AF65-F5344CB8AC3E}">
        <p14:creationId xmlns:p14="http://schemas.microsoft.com/office/powerpoint/2010/main" val="316710405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Servlet with JDBC</a:t>
            </a:r>
          </a:p>
        </p:txBody>
      </p:sp>
      <p:sp>
        <p:nvSpPr>
          <p:cNvPr id="3" name="Content Placeholder 2"/>
          <p:cNvSpPr>
            <a:spLocks noGrp="1"/>
          </p:cNvSpPr>
          <p:nvPr>
            <p:ph idx="1"/>
          </p:nvPr>
        </p:nvSpPr>
        <p:spPr/>
        <p:txBody>
          <a:bodyPr>
            <a:noAutofit/>
          </a:bodyPr>
          <a:lstStyle/>
          <a:p>
            <a:pPr marL="457200" indent="-457200">
              <a:buFont typeface="+mj-lt"/>
              <a:buAutoNum type="arabicPeriod" startAt="11"/>
            </a:pPr>
            <a:r>
              <a:rPr lang="en-US" sz="1800" b="1" dirty="0">
                <a:solidFill>
                  <a:srgbClr val="130BB5"/>
                </a:solidFill>
                <a:latin typeface="Courier New" panose="02070309020205020404" pitchFamily="49" charset="0"/>
                <a:cs typeface="Courier New" panose="02070309020205020404" pitchFamily="49" charset="0"/>
              </a:rPr>
              <a:t>try</a:t>
            </a:r>
            <a:r>
              <a:rPr lang="en-US" sz="1800" b="1" dirty="0">
                <a:latin typeface="Courier New" panose="02070309020205020404" pitchFamily="49" charset="0"/>
                <a:cs typeface="Courier New" panose="02070309020205020404" pitchFamily="49" charset="0"/>
              </a:rPr>
              <a:t>{</a:t>
            </a:r>
          </a:p>
          <a:p>
            <a:pPr marL="457200" indent="-457200">
              <a:buFont typeface="+mj-lt"/>
              <a:buAutoNum type="arabicPeriod" startAt="11"/>
            </a:pPr>
            <a:r>
              <a:rPr lang="en-US" sz="1800" b="1" dirty="0">
                <a:latin typeface="Courier New" panose="02070309020205020404" pitchFamily="49" charset="0"/>
                <a:cs typeface="Courier New" panose="02070309020205020404" pitchFamily="49" charset="0"/>
              </a:rPr>
              <a:t>	</a:t>
            </a:r>
            <a:r>
              <a:rPr lang="en-US" sz="1800" b="1" dirty="0" err="1">
                <a:latin typeface="Courier New" panose="02070309020205020404" pitchFamily="49" charset="0"/>
                <a:cs typeface="Courier New" panose="02070309020205020404" pitchFamily="49" charset="0"/>
              </a:rPr>
              <a:t>Class.forName</a:t>
            </a:r>
            <a:r>
              <a:rPr lang="en-US" sz="1800" b="1" dirty="0">
                <a:latin typeface="Courier New" panose="02070309020205020404" pitchFamily="49" charset="0"/>
                <a:cs typeface="Courier New" panose="02070309020205020404" pitchFamily="49" charset="0"/>
              </a:rPr>
              <a:t>(</a:t>
            </a:r>
            <a:r>
              <a:rPr lang="en-US" sz="1800" b="1" dirty="0">
                <a:solidFill>
                  <a:schemeClr val="accent6">
                    <a:lumMod val="50000"/>
                  </a:schemeClr>
                </a:solidFill>
                <a:latin typeface="Courier New" panose="02070309020205020404" pitchFamily="49" charset="0"/>
                <a:cs typeface="Courier New" panose="02070309020205020404" pitchFamily="49" charset="0"/>
              </a:rPr>
              <a:t>"</a:t>
            </a:r>
            <a:r>
              <a:rPr lang="en-US" sz="1800" b="1" dirty="0" err="1">
                <a:solidFill>
                  <a:schemeClr val="accent6">
                    <a:lumMod val="50000"/>
                  </a:schemeClr>
                </a:solidFill>
                <a:latin typeface="Courier New" panose="02070309020205020404" pitchFamily="49" charset="0"/>
                <a:cs typeface="Courier New" panose="02070309020205020404" pitchFamily="49" charset="0"/>
              </a:rPr>
              <a:t>com.mysql.jdbc.Driver</a:t>
            </a:r>
            <a:r>
              <a:rPr lang="en-US" sz="1800" b="1" dirty="0">
                <a:solidFill>
                  <a:schemeClr val="accent6">
                    <a:lumMod val="50000"/>
                  </a:schemeClr>
                </a:solidFill>
                <a:latin typeface="Courier New" panose="02070309020205020404" pitchFamily="49" charset="0"/>
                <a:cs typeface="Courier New" panose="02070309020205020404" pitchFamily="49" charset="0"/>
              </a:rPr>
              <a:t>"</a:t>
            </a:r>
            <a:r>
              <a:rPr lang="en-US" sz="1800" b="1" dirty="0">
                <a:latin typeface="Courier New" panose="02070309020205020404" pitchFamily="49" charset="0"/>
                <a:cs typeface="Courier New" panose="02070309020205020404" pitchFamily="49" charset="0"/>
              </a:rPr>
              <a:t>);</a:t>
            </a:r>
          </a:p>
          <a:p>
            <a:pPr marL="457200" indent="-457200">
              <a:buFont typeface="+mj-lt"/>
              <a:buAutoNum type="arabicPeriod" startAt="11"/>
            </a:pPr>
            <a:r>
              <a:rPr lang="en-US" sz="1800" b="1" dirty="0">
                <a:latin typeface="Courier New" panose="02070309020205020404" pitchFamily="49" charset="0"/>
                <a:cs typeface="Courier New" panose="02070309020205020404" pitchFamily="49" charset="0"/>
              </a:rPr>
              <a:t>	Connection con=</a:t>
            </a:r>
            <a:r>
              <a:rPr lang="en-US" sz="1800" b="1" dirty="0" err="1">
                <a:latin typeface="Courier New" panose="02070309020205020404" pitchFamily="49" charset="0"/>
                <a:cs typeface="Courier New" panose="02070309020205020404" pitchFamily="49" charset="0"/>
              </a:rPr>
              <a:t>DriverManager.getConnection</a:t>
            </a:r>
            <a:r>
              <a:rPr lang="en-US" sz="1800" b="1" dirty="0">
                <a:latin typeface="Courier New" panose="02070309020205020404" pitchFamily="49" charset="0"/>
                <a:cs typeface="Courier New" panose="02070309020205020404" pitchFamily="49" charset="0"/>
              </a:rPr>
              <a:t> 	   	 	   (</a:t>
            </a:r>
            <a:r>
              <a:rPr lang="en-US" sz="1800" b="1" dirty="0">
                <a:solidFill>
                  <a:schemeClr val="accent6">
                    <a:lumMod val="50000"/>
                  </a:schemeClr>
                </a:solidFill>
                <a:latin typeface="Courier New" panose="02070309020205020404" pitchFamily="49" charset="0"/>
                <a:cs typeface="Courier New" panose="02070309020205020404" pitchFamily="49" charset="0"/>
              </a:rPr>
              <a:t>"</a:t>
            </a:r>
            <a:r>
              <a:rPr lang="en-US" sz="1800" b="1" dirty="0" err="1">
                <a:solidFill>
                  <a:schemeClr val="accent6">
                    <a:lumMod val="50000"/>
                  </a:schemeClr>
                </a:solidFill>
                <a:latin typeface="Courier New" panose="02070309020205020404" pitchFamily="49" charset="0"/>
                <a:cs typeface="Courier New" panose="02070309020205020404" pitchFamily="49" charset="0"/>
              </a:rPr>
              <a:t>jdbc:mysql</a:t>
            </a:r>
            <a:r>
              <a:rPr lang="en-US" sz="1800" b="1" dirty="0">
                <a:solidFill>
                  <a:schemeClr val="accent6">
                    <a:lumMod val="50000"/>
                  </a:schemeClr>
                </a:solidFill>
                <a:latin typeface="Courier New" panose="02070309020205020404" pitchFamily="49" charset="0"/>
                <a:cs typeface="Courier New" panose="02070309020205020404" pitchFamily="49" charset="0"/>
              </a:rPr>
              <a:t>://localhost:3306/</a:t>
            </a:r>
            <a:r>
              <a:rPr lang="en-US" sz="1800" b="1" dirty="0" err="1">
                <a:solidFill>
                  <a:schemeClr val="accent6">
                    <a:lumMod val="50000"/>
                  </a:schemeClr>
                </a:solidFill>
                <a:latin typeface="Courier New" panose="02070309020205020404" pitchFamily="49" charset="0"/>
                <a:cs typeface="Courier New" panose="02070309020205020404" pitchFamily="49" charset="0"/>
              </a:rPr>
              <a:t>ajava</a:t>
            </a:r>
            <a:r>
              <a:rPr lang="en-US" sz="1800" b="1" dirty="0">
                <a:solidFill>
                  <a:schemeClr val="accent6">
                    <a:lumMod val="50000"/>
                  </a:schemeClr>
                </a:solidFill>
                <a:latin typeface="Courier New" panose="02070309020205020404" pitchFamily="49" charset="0"/>
                <a:cs typeface="Courier New" panose="02070309020205020404" pitchFamily="49" charset="0"/>
              </a:rPr>
              <a:t>"</a:t>
            </a:r>
            <a:r>
              <a:rPr lang="en-US" sz="1800" b="1" dirty="0">
                <a:latin typeface="Courier New" panose="02070309020205020404" pitchFamily="49" charset="0"/>
                <a:cs typeface="Courier New" panose="02070309020205020404" pitchFamily="49" charset="0"/>
              </a:rPr>
              <a:t>,</a:t>
            </a:r>
            <a:r>
              <a:rPr lang="en-US" sz="1800" b="1" dirty="0">
                <a:solidFill>
                  <a:schemeClr val="accent6">
                    <a:lumMod val="50000"/>
                  </a:schemeClr>
                </a:solidFill>
                <a:latin typeface="Courier New" panose="02070309020205020404" pitchFamily="49" charset="0"/>
                <a:cs typeface="Courier New" panose="02070309020205020404" pitchFamily="49" charset="0"/>
              </a:rPr>
              <a:t>"root"</a:t>
            </a:r>
            <a:r>
              <a:rPr lang="en-US" sz="1800" b="1" dirty="0">
                <a:latin typeface="Courier New" panose="02070309020205020404" pitchFamily="49" charset="0"/>
                <a:cs typeface="Courier New" panose="02070309020205020404" pitchFamily="49" charset="0"/>
              </a:rPr>
              <a:t>,</a:t>
            </a:r>
            <a:r>
              <a:rPr lang="en-US" sz="1800" b="1" dirty="0">
                <a:solidFill>
                  <a:schemeClr val="accent6">
                    <a:lumMod val="50000"/>
                  </a:schemeClr>
                </a:solidFill>
                <a:latin typeface="Courier New" panose="02070309020205020404" pitchFamily="49" charset="0"/>
                <a:cs typeface="Courier New" panose="02070309020205020404" pitchFamily="49" charset="0"/>
              </a:rPr>
              <a:t>""</a:t>
            </a:r>
            <a:r>
              <a:rPr lang="en-US" sz="1800" b="1" dirty="0">
                <a:latin typeface="Courier New" panose="02070309020205020404" pitchFamily="49" charset="0"/>
                <a:cs typeface="Courier New" panose="02070309020205020404" pitchFamily="49" charset="0"/>
              </a:rPr>
              <a:t>);</a:t>
            </a:r>
          </a:p>
          <a:p>
            <a:pPr marL="457200" indent="-457200">
              <a:buFont typeface="+mj-lt"/>
              <a:buAutoNum type="arabicPeriod" startAt="11"/>
            </a:pPr>
            <a:r>
              <a:rPr lang="en-US" sz="1800" b="1" dirty="0">
                <a:latin typeface="Courier New" panose="02070309020205020404" pitchFamily="49" charset="0"/>
                <a:cs typeface="Courier New" panose="02070309020205020404" pitchFamily="49" charset="0"/>
              </a:rPr>
              <a:t>   Statement </a:t>
            </a:r>
            <a:r>
              <a:rPr lang="en-US" sz="1800" b="1" dirty="0" err="1">
                <a:latin typeface="Courier New" panose="02070309020205020404" pitchFamily="49" charset="0"/>
                <a:cs typeface="Courier New" panose="02070309020205020404" pitchFamily="49" charset="0"/>
              </a:rPr>
              <a:t>st</a:t>
            </a:r>
            <a:r>
              <a:rPr lang="en-US" sz="1800" b="1" dirty="0">
                <a:latin typeface="Courier New" panose="02070309020205020404" pitchFamily="49" charset="0"/>
                <a:cs typeface="Courier New" panose="02070309020205020404" pitchFamily="49" charset="0"/>
              </a:rPr>
              <a:t>=</a:t>
            </a:r>
            <a:r>
              <a:rPr lang="en-US" sz="1800" b="1" dirty="0" err="1">
                <a:latin typeface="Courier New" panose="02070309020205020404" pitchFamily="49" charset="0"/>
                <a:cs typeface="Courier New" panose="02070309020205020404" pitchFamily="49" charset="0"/>
              </a:rPr>
              <a:t>con.createStatement</a:t>
            </a:r>
            <a:r>
              <a:rPr lang="en-US" sz="1800" b="1" dirty="0">
                <a:latin typeface="Courier New" panose="02070309020205020404" pitchFamily="49" charset="0"/>
                <a:cs typeface="Courier New" panose="02070309020205020404" pitchFamily="49" charset="0"/>
              </a:rPr>
              <a:t>();</a:t>
            </a:r>
          </a:p>
          <a:p>
            <a:pPr marL="457200" indent="-457200">
              <a:buFont typeface="+mj-lt"/>
              <a:buAutoNum type="arabicPeriod" startAt="11"/>
            </a:pPr>
            <a:r>
              <a:rPr lang="en-US" sz="1800" b="1" dirty="0">
                <a:latin typeface="Courier New" panose="02070309020205020404" pitchFamily="49" charset="0"/>
                <a:cs typeface="Courier New" panose="02070309020205020404" pitchFamily="49" charset="0"/>
              </a:rPr>
              <a:t>   </a:t>
            </a:r>
            <a:r>
              <a:rPr lang="en-US" sz="1800" b="1" dirty="0" err="1">
                <a:latin typeface="Courier New" panose="02070309020205020404" pitchFamily="49" charset="0"/>
                <a:cs typeface="Courier New" panose="02070309020205020404" pitchFamily="49" charset="0"/>
              </a:rPr>
              <a:t>ResultSet</a:t>
            </a:r>
            <a:r>
              <a:rPr lang="en-US" sz="1800" b="1" dirty="0">
                <a:latin typeface="Courier New" panose="02070309020205020404" pitchFamily="49" charset="0"/>
                <a:cs typeface="Courier New" panose="02070309020205020404" pitchFamily="49" charset="0"/>
              </a:rPr>
              <a:t> </a:t>
            </a:r>
            <a:r>
              <a:rPr lang="en-US" sz="1800" b="1" dirty="0" err="1">
                <a:latin typeface="Courier New" panose="02070309020205020404" pitchFamily="49" charset="0"/>
                <a:cs typeface="Courier New" panose="02070309020205020404" pitchFamily="49" charset="0"/>
              </a:rPr>
              <a:t>rs</a:t>
            </a:r>
            <a:r>
              <a:rPr lang="en-US" sz="1800" b="1" dirty="0">
                <a:latin typeface="Courier New" panose="02070309020205020404" pitchFamily="49" charset="0"/>
                <a:cs typeface="Courier New" panose="02070309020205020404" pitchFamily="49" charset="0"/>
              </a:rPr>
              <a:t>=</a:t>
            </a:r>
            <a:r>
              <a:rPr lang="en-US" sz="1800" b="1" dirty="0" err="1">
                <a:latin typeface="Courier New" panose="02070309020205020404" pitchFamily="49" charset="0"/>
                <a:cs typeface="Courier New" panose="02070309020205020404" pitchFamily="49" charset="0"/>
              </a:rPr>
              <a:t>st.executeQuery</a:t>
            </a:r>
            <a:r>
              <a:rPr lang="en-US" sz="1800" b="1" dirty="0">
                <a:latin typeface="Courier New" panose="02070309020205020404" pitchFamily="49" charset="0"/>
                <a:cs typeface="Courier New" panose="02070309020205020404" pitchFamily="49" charset="0"/>
              </a:rPr>
              <a:t>(</a:t>
            </a:r>
            <a:r>
              <a:rPr lang="en-US" sz="1800" b="1" dirty="0">
                <a:solidFill>
                  <a:schemeClr val="accent6">
                    <a:lumMod val="50000"/>
                  </a:schemeClr>
                </a:solidFill>
                <a:latin typeface="Courier New" panose="02070309020205020404" pitchFamily="49" charset="0"/>
                <a:cs typeface="Courier New" panose="02070309020205020404" pitchFamily="49" charset="0"/>
              </a:rPr>
              <a:t>"select * from </a:t>
            </a:r>
            <a:r>
              <a:rPr lang="en-US" sz="1800" b="1" dirty="0" err="1">
                <a:solidFill>
                  <a:schemeClr val="accent6">
                    <a:lumMod val="50000"/>
                  </a:schemeClr>
                </a:solidFill>
                <a:latin typeface="Courier New" panose="02070309020205020404" pitchFamily="49" charset="0"/>
                <a:cs typeface="Courier New" panose="02070309020205020404" pitchFamily="49" charset="0"/>
              </a:rPr>
              <a:t>cxcy</a:t>
            </a:r>
            <a:r>
              <a:rPr lang="en-US" sz="1800" b="1" dirty="0">
                <a:solidFill>
                  <a:schemeClr val="accent6">
                    <a:lumMod val="50000"/>
                  </a:schemeClr>
                </a:solidFill>
                <a:latin typeface="Courier New" panose="02070309020205020404" pitchFamily="49" charset="0"/>
                <a:cs typeface="Courier New" panose="02070309020205020404" pitchFamily="49" charset="0"/>
              </a:rPr>
              <a:t>"</a:t>
            </a:r>
            <a:r>
              <a:rPr lang="en-US" sz="1800" b="1" dirty="0">
                <a:latin typeface="Courier New" panose="02070309020205020404" pitchFamily="49" charset="0"/>
                <a:cs typeface="Courier New" panose="02070309020205020404" pitchFamily="49" charset="0"/>
              </a:rPr>
              <a:t>);</a:t>
            </a:r>
          </a:p>
          <a:p>
            <a:pPr marL="457200" indent="-457200">
              <a:buFont typeface="+mj-lt"/>
              <a:buAutoNum type="arabicPeriod" startAt="11"/>
            </a:pPr>
            <a:r>
              <a:rPr lang="en-US" sz="1800" b="1" dirty="0">
                <a:latin typeface="Courier New" panose="02070309020205020404" pitchFamily="49" charset="0"/>
                <a:cs typeface="Courier New" panose="02070309020205020404" pitchFamily="49" charset="0"/>
              </a:rPr>
              <a:t>   </a:t>
            </a:r>
            <a:r>
              <a:rPr lang="en-US" sz="1800" b="1" dirty="0">
                <a:solidFill>
                  <a:srgbClr val="130BB5"/>
                </a:solidFill>
                <a:latin typeface="Courier New" panose="02070309020205020404" pitchFamily="49" charset="0"/>
                <a:cs typeface="Courier New" panose="02070309020205020404" pitchFamily="49" charset="0"/>
              </a:rPr>
              <a:t>while</a:t>
            </a:r>
            <a:r>
              <a:rPr lang="en-US" sz="1800" b="1" dirty="0">
                <a:latin typeface="Courier New" panose="02070309020205020404" pitchFamily="49" charset="0"/>
                <a:cs typeface="Courier New" panose="02070309020205020404" pitchFamily="49" charset="0"/>
              </a:rPr>
              <a:t>(</a:t>
            </a:r>
            <a:r>
              <a:rPr lang="en-US" sz="1800" b="1" dirty="0" err="1">
                <a:latin typeface="Courier New" panose="02070309020205020404" pitchFamily="49" charset="0"/>
                <a:cs typeface="Courier New" panose="02070309020205020404" pitchFamily="49" charset="0"/>
              </a:rPr>
              <a:t>rs.next</a:t>
            </a:r>
            <a:r>
              <a:rPr lang="en-US" sz="1800" b="1" dirty="0">
                <a:latin typeface="Courier New" panose="02070309020205020404" pitchFamily="49" charset="0"/>
                <a:cs typeface="Courier New" panose="02070309020205020404" pitchFamily="49" charset="0"/>
              </a:rPr>
              <a:t>())</a:t>
            </a:r>
          </a:p>
          <a:p>
            <a:pPr marL="457200" indent="-457200">
              <a:buFont typeface="+mj-lt"/>
              <a:buAutoNum type="arabicPeriod" startAt="11"/>
            </a:pPr>
            <a:r>
              <a:rPr lang="en-US" sz="1800" b="1" dirty="0">
                <a:latin typeface="Courier New" panose="02070309020205020404" pitchFamily="49" charset="0"/>
                <a:cs typeface="Courier New" panose="02070309020205020404" pitchFamily="49" charset="0"/>
              </a:rPr>
              <a:t>   { </a:t>
            </a:r>
            <a:r>
              <a:rPr lang="en-US" sz="1800" b="1" dirty="0" err="1">
                <a:latin typeface="Courier New" panose="02070309020205020404" pitchFamily="49" charset="0"/>
                <a:cs typeface="Courier New" panose="02070309020205020404" pitchFamily="49" charset="0"/>
              </a:rPr>
              <a:t>out.println</a:t>
            </a:r>
            <a:r>
              <a:rPr lang="en-US" sz="1800" b="1" dirty="0">
                <a:latin typeface="Courier New" panose="02070309020205020404" pitchFamily="49" charset="0"/>
                <a:cs typeface="Courier New" panose="02070309020205020404" pitchFamily="49" charset="0"/>
              </a:rPr>
              <a:t>(</a:t>
            </a:r>
            <a:r>
              <a:rPr lang="en-US" sz="1800" b="1" dirty="0">
                <a:solidFill>
                  <a:schemeClr val="accent6">
                    <a:lumMod val="50000"/>
                  </a:schemeClr>
                </a:solidFill>
                <a:latin typeface="Courier New" panose="02070309020205020404" pitchFamily="49" charset="0"/>
                <a:cs typeface="Courier New" panose="02070309020205020404" pitchFamily="49" charset="0"/>
              </a:rPr>
              <a:t>"&lt;p&gt;"</a:t>
            </a:r>
            <a:r>
              <a:rPr lang="en-US" sz="1800" b="1" dirty="0">
                <a:latin typeface="Courier New" panose="02070309020205020404" pitchFamily="49" charset="0"/>
                <a:cs typeface="Courier New" panose="02070309020205020404" pitchFamily="49" charset="0"/>
              </a:rPr>
              <a:t>+</a:t>
            </a:r>
            <a:r>
              <a:rPr lang="en-US" sz="1800" b="1" dirty="0" err="1">
                <a:latin typeface="Courier New" panose="02070309020205020404" pitchFamily="49" charset="0"/>
                <a:cs typeface="Courier New" panose="02070309020205020404" pitchFamily="49" charset="0"/>
              </a:rPr>
              <a:t>rs.getInt</a:t>
            </a:r>
            <a:r>
              <a:rPr lang="en-US" sz="1800" b="1" dirty="0">
                <a:latin typeface="Courier New" panose="02070309020205020404" pitchFamily="49" charset="0"/>
                <a:cs typeface="Courier New" panose="02070309020205020404" pitchFamily="49" charset="0"/>
              </a:rPr>
              <a:t>(1));</a:t>
            </a:r>
          </a:p>
          <a:p>
            <a:pPr marL="457200" indent="-457200">
              <a:buFont typeface="+mj-lt"/>
              <a:buAutoNum type="arabicPeriod" startAt="11"/>
            </a:pPr>
            <a:r>
              <a:rPr lang="en-US" sz="1800" b="1" dirty="0">
                <a:latin typeface="Courier New" panose="02070309020205020404" pitchFamily="49" charset="0"/>
                <a:cs typeface="Courier New" panose="02070309020205020404" pitchFamily="49" charset="0"/>
              </a:rPr>
              <a:t>     </a:t>
            </a:r>
            <a:r>
              <a:rPr lang="en-US" sz="1800" b="1" dirty="0" err="1">
                <a:latin typeface="Courier New" panose="02070309020205020404" pitchFamily="49" charset="0"/>
                <a:cs typeface="Courier New" panose="02070309020205020404" pitchFamily="49" charset="0"/>
              </a:rPr>
              <a:t>out.println</a:t>
            </a:r>
            <a:r>
              <a:rPr lang="en-US" sz="1800" b="1" dirty="0">
                <a:latin typeface="Courier New" panose="02070309020205020404" pitchFamily="49" charset="0"/>
                <a:cs typeface="Courier New" panose="02070309020205020404" pitchFamily="49" charset="0"/>
              </a:rPr>
              <a:t>(</a:t>
            </a:r>
            <a:r>
              <a:rPr lang="en-US" sz="1800" b="1" dirty="0" err="1">
                <a:latin typeface="Courier New" panose="02070309020205020404" pitchFamily="49" charset="0"/>
                <a:cs typeface="Courier New" panose="02070309020205020404" pitchFamily="49" charset="0"/>
              </a:rPr>
              <a:t>rs.getString</a:t>
            </a:r>
            <a:r>
              <a:rPr lang="en-US" sz="1800" b="1" dirty="0">
                <a:latin typeface="Courier New" panose="02070309020205020404" pitchFamily="49" charset="0"/>
                <a:cs typeface="Courier New" panose="02070309020205020404" pitchFamily="49" charset="0"/>
              </a:rPr>
              <a:t>(2));</a:t>
            </a:r>
          </a:p>
          <a:p>
            <a:pPr marL="457200" indent="-457200">
              <a:buFont typeface="+mj-lt"/>
              <a:buAutoNum type="arabicPeriod" startAt="11"/>
            </a:pPr>
            <a:r>
              <a:rPr lang="en-US" sz="1800" b="1" dirty="0">
                <a:latin typeface="Courier New" panose="02070309020205020404" pitchFamily="49" charset="0"/>
                <a:cs typeface="Courier New" panose="02070309020205020404" pitchFamily="49" charset="0"/>
              </a:rPr>
              <a:t>     </a:t>
            </a:r>
            <a:r>
              <a:rPr lang="en-US" sz="1800" b="1" dirty="0" err="1">
                <a:latin typeface="Courier New" panose="02070309020205020404" pitchFamily="49" charset="0"/>
                <a:cs typeface="Courier New" panose="02070309020205020404" pitchFamily="49" charset="0"/>
              </a:rPr>
              <a:t>out.println</a:t>
            </a:r>
            <a:r>
              <a:rPr lang="en-US" sz="1800" b="1" dirty="0">
                <a:latin typeface="Courier New" panose="02070309020205020404" pitchFamily="49" charset="0"/>
                <a:cs typeface="Courier New" panose="02070309020205020404" pitchFamily="49" charset="0"/>
              </a:rPr>
              <a:t>(</a:t>
            </a:r>
            <a:r>
              <a:rPr lang="en-US" sz="1800" b="1" dirty="0" err="1">
                <a:latin typeface="Courier New" panose="02070309020205020404" pitchFamily="49" charset="0"/>
                <a:cs typeface="Courier New" panose="02070309020205020404" pitchFamily="49" charset="0"/>
              </a:rPr>
              <a:t>rs.getString</a:t>
            </a:r>
            <a:r>
              <a:rPr lang="en-US" sz="1800" b="1" dirty="0">
                <a:latin typeface="Courier New" panose="02070309020205020404" pitchFamily="49" charset="0"/>
                <a:cs typeface="Courier New" panose="02070309020205020404" pitchFamily="49" charset="0"/>
              </a:rPr>
              <a:t>(3)+</a:t>
            </a:r>
            <a:r>
              <a:rPr lang="en-US" sz="1800" b="1" dirty="0">
                <a:solidFill>
                  <a:schemeClr val="accent6">
                    <a:lumMod val="50000"/>
                  </a:schemeClr>
                </a:solidFill>
                <a:latin typeface="Courier New" panose="02070309020205020404" pitchFamily="49" charset="0"/>
                <a:cs typeface="Courier New" panose="02070309020205020404" pitchFamily="49" charset="0"/>
              </a:rPr>
              <a:t>"&lt;/p&gt;"</a:t>
            </a:r>
            <a:r>
              <a:rPr lang="en-US" sz="1800" b="1" dirty="0">
                <a:latin typeface="Courier New" panose="02070309020205020404" pitchFamily="49" charset="0"/>
                <a:cs typeface="Courier New" panose="02070309020205020404" pitchFamily="49" charset="0"/>
              </a:rPr>
              <a:t>);</a:t>
            </a:r>
          </a:p>
          <a:p>
            <a:pPr marL="457200" indent="-457200">
              <a:buFont typeface="+mj-lt"/>
              <a:buAutoNum type="arabicPeriod" startAt="11"/>
            </a:pPr>
            <a:r>
              <a:rPr lang="en-US" sz="1800" b="1" dirty="0">
                <a:latin typeface="Courier New" panose="02070309020205020404" pitchFamily="49" charset="0"/>
                <a:cs typeface="Courier New" panose="02070309020205020404" pitchFamily="49" charset="0"/>
              </a:rPr>
              <a:t>    }</a:t>
            </a:r>
          </a:p>
          <a:p>
            <a:pPr marL="457200" indent="-457200">
              <a:buFont typeface="+mj-lt"/>
              <a:buAutoNum type="arabicPeriod" startAt="11"/>
            </a:pPr>
            <a:r>
              <a:rPr lang="en-US" sz="1800" b="1" dirty="0">
                <a:latin typeface="Courier New" panose="02070309020205020404" pitchFamily="49" charset="0"/>
                <a:cs typeface="Courier New" panose="02070309020205020404" pitchFamily="49" charset="0"/>
              </a:rPr>
              <a:t>}</a:t>
            </a:r>
            <a:r>
              <a:rPr lang="en-US" sz="1800" b="1" dirty="0">
                <a:solidFill>
                  <a:srgbClr val="130BB5"/>
                </a:solidFill>
                <a:latin typeface="Courier New" panose="02070309020205020404" pitchFamily="49" charset="0"/>
                <a:cs typeface="Courier New" panose="02070309020205020404" pitchFamily="49" charset="0"/>
              </a:rPr>
              <a:t>catch</a:t>
            </a:r>
            <a:r>
              <a:rPr lang="en-US" sz="1800" b="1" dirty="0">
                <a:latin typeface="Courier New" panose="02070309020205020404" pitchFamily="49" charset="0"/>
                <a:cs typeface="Courier New" panose="02070309020205020404" pitchFamily="49" charset="0"/>
              </a:rPr>
              <a:t>(Exception e)</a:t>
            </a:r>
          </a:p>
          <a:p>
            <a:pPr marL="457200" indent="-457200">
              <a:buFont typeface="+mj-lt"/>
              <a:buAutoNum type="arabicPeriod" startAt="11"/>
            </a:pPr>
            <a:r>
              <a:rPr lang="en-US" sz="1800" b="1" dirty="0">
                <a:latin typeface="Courier New" panose="02070309020205020404" pitchFamily="49" charset="0"/>
                <a:cs typeface="Courier New" panose="02070309020205020404" pitchFamily="49" charset="0"/>
              </a:rPr>
              <a:t>{</a:t>
            </a:r>
            <a:r>
              <a:rPr lang="en-US" sz="1800" b="1" dirty="0" err="1">
                <a:latin typeface="Courier New" panose="02070309020205020404" pitchFamily="49" charset="0"/>
                <a:cs typeface="Courier New" panose="02070309020205020404" pitchFamily="49" charset="0"/>
              </a:rPr>
              <a:t>out.println</a:t>
            </a:r>
            <a:r>
              <a:rPr lang="en-US" sz="1800" b="1" dirty="0">
                <a:latin typeface="Courier New" panose="02070309020205020404" pitchFamily="49" charset="0"/>
                <a:cs typeface="Courier New" panose="02070309020205020404" pitchFamily="49" charset="0"/>
              </a:rPr>
              <a:t>(</a:t>
            </a:r>
            <a:r>
              <a:rPr lang="en-US" sz="1800" b="1" dirty="0">
                <a:solidFill>
                  <a:schemeClr val="accent6">
                    <a:lumMod val="50000"/>
                  </a:schemeClr>
                </a:solidFill>
                <a:latin typeface="Courier New" panose="02070309020205020404" pitchFamily="49" charset="0"/>
                <a:cs typeface="Courier New" panose="02070309020205020404" pitchFamily="49" charset="0"/>
              </a:rPr>
              <a:t>"&lt;p&gt;inside exception"</a:t>
            </a:r>
            <a:r>
              <a:rPr lang="en-US" sz="1800" b="1" dirty="0">
                <a:latin typeface="Courier New" panose="02070309020205020404" pitchFamily="49" charset="0"/>
                <a:cs typeface="Courier New" panose="02070309020205020404" pitchFamily="49" charset="0"/>
              </a:rPr>
              <a:t>+</a:t>
            </a:r>
            <a:r>
              <a:rPr lang="en-US" sz="1800" b="1" dirty="0" err="1">
                <a:latin typeface="Courier New" panose="02070309020205020404" pitchFamily="49" charset="0"/>
                <a:cs typeface="Courier New" panose="02070309020205020404" pitchFamily="49" charset="0"/>
              </a:rPr>
              <a:t>e.toString</a:t>
            </a:r>
            <a:r>
              <a:rPr lang="en-US" sz="1800" b="1" dirty="0">
                <a:latin typeface="Courier New" panose="02070309020205020404" pitchFamily="49" charset="0"/>
                <a:cs typeface="Courier New" panose="02070309020205020404" pitchFamily="49" charset="0"/>
              </a:rPr>
              <a:t>()+</a:t>
            </a:r>
            <a:r>
              <a:rPr lang="en-US" sz="1800" b="1" dirty="0">
                <a:solidFill>
                  <a:schemeClr val="accent6">
                    <a:lumMod val="50000"/>
                  </a:schemeClr>
                </a:solidFill>
                <a:latin typeface="Courier New" panose="02070309020205020404" pitchFamily="49" charset="0"/>
                <a:cs typeface="Courier New" panose="02070309020205020404" pitchFamily="49" charset="0"/>
              </a:rPr>
              <a:t>"&lt;/p&gt;"</a:t>
            </a:r>
            <a:r>
              <a:rPr lang="en-US" sz="1800" b="1" dirty="0">
                <a:latin typeface="Courier New" panose="02070309020205020404" pitchFamily="49" charset="0"/>
                <a:cs typeface="Courier New" panose="02070309020205020404" pitchFamily="49" charset="0"/>
              </a:rPr>
              <a:t>);}</a:t>
            </a:r>
          </a:p>
          <a:p>
            <a:pPr marL="457200" indent="-457200">
              <a:buFont typeface="+mj-lt"/>
              <a:buAutoNum type="arabicPeriod" startAt="11"/>
            </a:pPr>
            <a:r>
              <a:rPr lang="en-US" sz="1800" b="1" dirty="0">
                <a:latin typeface="Courier New" panose="02070309020205020404" pitchFamily="49" charset="0"/>
                <a:cs typeface="Courier New" panose="02070309020205020404" pitchFamily="49" charset="0"/>
              </a:rPr>
              <a:t> }//</a:t>
            </a:r>
            <a:r>
              <a:rPr lang="en-US" sz="1800" b="1" dirty="0" err="1">
                <a:latin typeface="Courier New" panose="02070309020205020404" pitchFamily="49" charset="0"/>
                <a:cs typeface="Courier New" panose="02070309020205020404" pitchFamily="49" charset="0"/>
              </a:rPr>
              <a:t>doGet</a:t>
            </a:r>
            <a:r>
              <a:rPr lang="en-US" sz="1800" b="1" dirty="0">
                <a:latin typeface="Courier New" panose="02070309020205020404" pitchFamily="49" charset="0"/>
                <a:cs typeface="Courier New" panose="02070309020205020404" pitchFamily="49" charset="0"/>
              </a:rPr>
              <a:t>()</a:t>
            </a:r>
          </a:p>
          <a:p>
            <a:pPr marL="457200" indent="-457200">
              <a:buFont typeface="+mj-lt"/>
              <a:buAutoNum type="arabicPeriod" startAt="11"/>
            </a:pPr>
            <a:r>
              <a:rPr lang="en-US" sz="1800" b="1" dirty="0">
                <a:latin typeface="Courier New" panose="02070309020205020404" pitchFamily="49" charset="0"/>
                <a:cs typeface="Courier New" panose="02070309020205020404" pitchFamily="49" charset="0"/>
              </a:rPr>
              <a:t>}//Class</a:t>
            </a:r>
          </a:p>
        </p:txBody>
      </p:sp>
      <p:sp>
        <p:nvSpPr>
          <p:cNvPr id="4" name="Slide Number Placeholder 3"/>
          <p:cNvSpPr>
            <a:spLocks noGrp="1"/>
          </p:cNvSpPr>
          <p:nvPr>
            <p:ph type="sldNum" sz="quarter" idx="12"/>
          </p:nvPr>
        </p:nvSpPr>
        <p:spPr/>
        <p:txBody>
          <a:bodyPr/>
          <a:lstStyle/>
          <a:p>
            <a:fld id="{5EA8BEFB-AE5B-48F9-BBAD-B489CDE48C80}" type="slidenum">
              <a:rPr lang="en-US" smtClean="0"/>
              <a:pPr/>
              <a:t>99</a:t>
            </a:fld>
            <a:endParaRPr lang="en-US"/>
          </a:p>
        </p:txBody>
      </p:sp>
    </p:spTree>
    <p:extLst>
      <p:ext uri="{BB962C8B-B14F-4D97-AF65-F5344CB8AC3E}">
        <p14:creationId xmlns:p14="http://schemas.microsoft.com/office/powerpoint/2010/main" val="3868762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
                                            <p:txEl>
                                              <p:pRg st="11" end="11"/>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
                                            <p:txEl>
                                              <p:pRg st="12" end="12"/>
                                            </p:txEl>
                                          </p:spTgt>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Custom 1">
      <a:dk1>
        <a:sysClr val="windowText" lastClr="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25279</TotalTime>
  <Words>7261</Words>
  <Application>Microsoft Office PowerPoint</Application>
  <PresentationFormat>On-screen Show (4:3)</PresentationFormat>
  <Paragraphs>1164</Paragraphs>
  <Slides>107</Slides>
  <Notes>6</Notes>
  <HiddenSlides>2</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107</vt:i4>
      </vt:variant>
    </vt:vector>
  </HeadingPairs>
  <TitlesOfParts>
    <vt:vector size="113" baseType="lpstr">
      <vt:lpstr>Arial</vt:lpstr>
      <vt:lpstr>Calibri</vt:lpstr>
      <vt:lpstr>Courier New</vt:lpstr>
      <vt:lpstr>verdana</vt:lpstr>
      <vt:lpstr>Wingdings</vt:lpstr>
      <vt:lpstr>Office Theme</vt:lpstr>
      <vt:lpstr>PowerPoint Presentation</vt:lpstr>
      <vt:lpstr>PowerPoint Presentation</vt:lpstr>
      <vt:lpstr>Cookies and Session Management</vt:lpstr>
      <vt:lpstr>Session Management in Servlets</vt:lpstr>
      <vt:lpstr>Session Management in Servlets</vt:lpstr>
      <vt:lpstr>Session Management </vt:lpstr>
      <vt:lpstr>Session Management </vt:lpstr>
      <vt:lpstr>Session Management: Hidden form field </vt:lpstr>
      <vt:lpstr>Session Management: Hidden form field </vt:lpstr>
      <vt:lpstr>Session Management: Hidden form field </vt:lpstr>
      <vt:lpstr>Session Management: Hidden form field </vt:lpstr>
      <vt:lpstr>Session Management: Hidden form field </vt:lpstr>
      <vt:lpstr>Session Management: Hidden form field </vt:lpstr>
      <vt:lpstr>Session Management: Hidden form field </vt:lpstr>
      <vt:lpstr>Session Management: Hidden form field </vt:lpstr>
      <vt:lpstr>Session Management: Hidden form field </vt:lpstr>
      <vt:lpstr>URL Rewriting</vt:lpstr>
      <vt:lpstr>Session Management: URL Rewriting</vt:lpstr>
      <vt:lpstr>Session Management: URL Rewriting</vt:lpstr>
      <vt:lpstr>Session Management: URL Rewriting</vt:lpstr>
      <vt:lpstr>Session Management: URL Rewriting</vt:lpstr>
      <vt:lpstr>Session Management: URL Rewriting</vt:lpstr>
      <vt:lpstr>Cookies </vt:lpstr>
      <vt:lpstr>Session Management: Cookies </vt:lpstr>
      <vt:lpstr>Session Management: Cookies </vt:lpstr>
      <vt:lpstr>Session Management: Cookies </vt:lpstr>
      <vt:lpstr>Session Management: Cookies </vt:lpstr>
      <vt:lpstr>Session Management: Cookies </vt:lpstr>
      <vt:lpstr>Session Management: Cookies </vt:lpstr>
      <vt:lpstr>Session Management: Cookies </vt:lpstr>
      <vt:lpstr>Session Management: Cookies </vt:lpstr>
      <vt:lpstr>Session Management: Cookies </vt:lpstr>
      <vt:lpstr>Session Management: Cookies </vt:lpstr>
      <vt:lpstr>Session Management: Cookies </vt:lpstr>
      <vt:lpstr>Session Management: Cookies </vt:lpstr>
      <vt:lpstr>Session Management: Cookies </vt:lpstr>
      <vt:lpstr>Session Management: Cookies </vt:lpstr>
      <vt:lpstr>Session Management: Cookies </vt:lpstr>
      <vt:lpstr>Session Management: Cookies </vt:lpstr>
      <vt:lpstr>Session Management: Cookies </vt:lpstr>
      <vt:lpstr>Session Management: Cookies </vt:lpstr>
      <vt:lpstr>Session Management: Cookies </vt:lpstr>
      <vt:lpstr>Interview Questions: Cookies</vt:lpstr>
      <vt:lpstr>Session Management </vt:lpstr>
      <vt:lpstr>HttpSession</vt:lpstr>
      <vt:lpstr>Session Management: HttpSession</vt:lpstr>
      <vt:lpstr>Session Management : HttpSession</vt:lpstr>
      <vt:lpstr>Session Management :HttpSession</vt:lpstr>
      <vt:lpstr>Session Management : HttpSession</vt:lpstr>
      <vt:lpstr>Session Management : HttpSession</vt:lpstr>
      <vt:lpstr>Session Management : HttpSession</vt:lpstr>
      <vt:lpstr>Session Management : HttpSession</vt:lpstr>
      <vt:lpstr>Session Management : HttpSession</vt:lpstr>
      <vt:lpstr>Session Management : HttpSession</vt:lpstr>
      <vt:lpstr>Session Management : HttpSession</vt:lpstr>
      <vt:lpstr>Session Management : HttpSession</vt:lpstr>
      <vt:lpstr>Session Management : HttpSession</vt:lpstr>
      <vt:lpstr>Session Management : HttpSession</vt:lpstr>
      <vt:lpstr>Session Management : HttpSession</vt:lpstr>
      <vt:lpstr>Session Management : HttpSession</vt:lpstr>
      <vt:lpstr>Session Management : HttpSession</vt:lpstr>
      <vt:lpstr> Session Timeout</vt:lpstr>
      <vt:lpstr> Session Timeout</vt:lpstr>
      <vt:lpstr> Session Timeout</vt:lpstr>
      <vt:lpstr> Session Timeout</vt:lpstr>
      <vt:lpstr>GTU Questions</vt:lpstr>
      <vt:lpstr>Filter API</vt:lpstr>
      <vt:lpstr>Filter API</vt:lpstr>
      <vt:lpstr>Filter</vt:lpstr>
      <vt:lpstr>Filter</vt:lpstr>
      <vt:lpstr>Filter</vt:lpstr>
      <vt:lpstr>Filter API</vt:lpstr>
      <vt:lpstr>Filter Interface</vt:lpstr>
      <vt:lpstr>Filter Interface</vt:lpstr>
      <vt:lpstr>FilterChain interface</vt:lpstr>
      <vt:lpstr>Filter Config</vt:lpstr>
      <vt:lpstr>Filter Example</vt:lpstr>
      <vt:lpstr>Filter Example: index.html</vt:lpstr>
      <vt:lpstr>Filter Example1</vt:lpstr>
      <vt:lpstr>Filter Example1</vt:lpstr>
      <vt:lpstr>Filter Example1: Filter1.java</vt:lpstr>
      <vt:lpstr>Filter Example1: FilteredServlet.java</vt:lpstr>
      <vt:lpstr>Filter Example1: Output</vt:lpstr>
      <vt:lpstr>Filter Example2</vt:lpstr>
      <vt:lpstr>Filter Example2</vt:lpstr>
      <vt:lpstr>Filter Example2</vt:lpstr>
      <vt:lpstr>Filter Example2</vt:lpstr>
      <vt:lpstr>Filter Example2</vt:lpstr>
      <vt:lpstr>Filter Example2</vt:lpstr>
      <vt:lpstr>Filter Example2</vt:lpstr>
      <vt:lpstr>Filter Example2</vt:lpstr>
      <vt:lpstr>Filter Example2:output</vt:lpstr>
      <vt:lpstr>Filter</vt:lpstr>
      <vt:lpstr>GTU Questions:Filter</vt:lpstr>
      <vt:lpstr>Attributes in Servlet</vt:lpstr>
      <vt:lpstr>Attributes in Servlet</vt:lpstr>
      <vt:lpstr>Servlet with JDBC</vt:lpstr>
      <vt:lpstr>Servlet with JDBC</vt:lpstr>
      <vt:lpstr>Servlet with JDBC</vt:lpstr>
      <vt:lpstr>Types of Servlet Events</vt:lpstr>
      <vt:lpstr>Types of Servlet Events</vt:lpstr>
      <vt:lpstr>GTU Servlet Programs</vt:lpstr>
      <vt:lpstr>GTU Servlet Programs</vt:lpstr>
      <vt:lpstr>GTU Servlet Theory Questions</vt:lpstr>
      <vt:lpstr>GTU Servlet Theory Questions</vt:lpstr>
      <vt:lpstr>Servlet Interview Questions</vt:lpstr>
      <vt:lpstr>Servlet Interview Questions</vt:lpstr>
    </vt:vector>
  </TitlesOfParts>
  <Company>Darshan Institute of Engg. &amp; Tech.</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W5 of Computer Engineering (Why, What, When, Where, How)</dc:title>
  <dc:creator>Darshan Institute of Engg. &amp; Tech.</dc:creator>
  <cp:lastModifiedBy>Naimish Vadodariya</cp:lastModifiedBy>
  <cp:revision>3125</cp:revision>
  <dcterms:created xsi:type="dcterms:W3CDTF">2013-05-17T03:00:03Z</dcterms:created>
  <dcterms:modified xsi:type="dcterms:W3CDTF">2020-02-12T03:09:29Z</dcterms:modified>
</cp:coreProperties>
</file>